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4" r:id="rId2"/>
    <p:sldId id="313" r:id="rId3"/>
    <p:sldId id="2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34BA0-F40B-7A13-23CE-4426C95BCA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B32503-816B-F55F-8979-C23885BFE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31A7B-E6E3-97D4-BE95-1014A4049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2B486-191D-D374-2458-7AB617891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F286B-41B6-A762-BDC3-9E3E2DA84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80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8127A-2ED8-6DA5-20D3-9A6E858BB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42AF3F-46EE-2D6A-F0EF-68773D8FF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17FA8-EA7F-FE73-F3B4-B9AE65D8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FAEE0-5106-C181-E6AA-BF7AEE1A7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91FAA-6183-DF49-E1C7-5486BD9D8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24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4A79-DC77-F6CA-F8E0-8985F26B4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81E9E-6A04-5AF8-5CDD-D26A75FEE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7B231-4BF5-AFA3-C6FB-DF5F5F9DF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A6708-F35F-A6E0-7489-F6FC6A784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90608-B6DA-B798-1407-C208DE0EF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31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8B93C-9125-1C93-FBB5-E62A74604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73D00-4E3D-597D-46DF-53E504365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20A74-AEB6-E02F-3551-77B5EF535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5A825-FC76-464F-2DA6-F515CE036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4088A-83A7-C2E3-9CEC-015689DE1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72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8333C-60F1-F3C7-E4F7-5FCABE552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5735C-2768-DA67-C0A4-100CADBF6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4E3CE-ABDB-A450-60FB-452FBB047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92611-4C7B-33F7-F054-7CD7C9C1B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2CA50-3B34-75DE-4B5B-655C4C37C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46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D44D4-CDE5-227F-4226-EE6978BAB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6FE33-629D-3E71-ABAC-C49C1160C5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30871-7287-66BB-4377-EC8A194D1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3EEE5-5C60-230E-CC01-B12B00AA9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D7D29-64DC-B3E0-467A-013F820B1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984DF0-5C11-F95C-F20D-B2EA996BE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05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955A7-C453-C342-7AE0-3DD921858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183A5-DC66-B0E9-25C3-D0E4330F1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92FBD2-80E0-4447-D8A6-3A5B08290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FA5AD7-AD9A-3CCD-E41B-81F29141C1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483005-928A-76CD-5E5A-8C50F1BD6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76D5C7-87E1-68A1-EDEB-46FB73F5A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6C9221-7B91-F066-5337-7761D18C5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83D549-C062-D5FD-34AB-FABAEC321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87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73136-19AC-1226-B628-DF0B693BD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78D731-306A-6F4B-F556-446570F83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9B17D-3CAA-DA9F-FB49-5FEA41657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9AC7F1-5202-A900-3616-F40FB0DE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06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48F340-D717-BC27-13C7-E51D72131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853633-D834-CE1B-6900-32736A56B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8C2A40-B7C6-1FDA-C924-563C793FD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67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B707F-923B-4E8B-EE71-00F81ABE4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ECCA3-A6E6-5941-17AB-8B2AD7BD5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B34B42-9AC4-9836-58E9-655FFDB63D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587F2-B522-B45B-BBF2-861CEF110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2F34B-EF60-02B9-D6C0-8471176C7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46BF6-9047-E352-2637-3E30A4FB3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3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060EC-0A85-2B2C-3C7C-84ADB7AF4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BB2451-8E4E-D9F4-1F6E-D22E41E54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41323-117D-454C-C14F-2984FFB12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88226-C814-143C-851D-C997A53F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1AD14-2095-AF55-2CA9-6102185E5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EAEF1F-DE30-0E46-1D6B-E8552A144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247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5BE411-925E-A0F6-3302-F8BAA8351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92EC6-EF0C-26AE-C22E-FCD80DFB8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A7E1D-1C3F-DF84-3C85-D0DB55A39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ADCABD-1DC6-40D2-8028-B946D4D83200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13F80-0BBA-2CB4-354B-E9C9B56568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3438E-8282-F7C9-FA5D-5861734048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A9C0EA-E021-4F52-AEAA-C287AA282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6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2.png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image" Target="../media/image1.jpeg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8.bin"/><Relationship Id="rId2" Type="http://schemas.openxmlformats.org/officeDocument/2006/relationships/image" Target="../media/image1.jpeg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F05BDE-5774-76FD-95A7-4DFB11BF8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FD4E93-F485-B1D9-BD6E-80FB81E5D1E8}"/>
              </a:ext>
            </a:extLst>
          </p:cNvPr>
          <p:cNvSpPr/>
          <p:nvPr/>
        </p:nvSpPr>
        <p:spPr>
          <a:xfrm>
            <a:off x="145576" y="94014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54AEA7-FD81-19AB-0E92-44C2D80F1AB8}"/>
              </a:ext>
            </a:extLst>
          </p:cNvPr>
          <p:cNvSpPr txBox="1"/>
          <p:nvPr/>
        </p:nvSpPr>
        <p:spPr>
          <a:xfrm>
            <a:off x="330364" y="1109075"/>
            <a:ext cx="9054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 is the template I want you to use when analyzing an infinite series: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3AF08DE-3936-B405-1A8D-470F1A44CCF2}"/>
                  </a:ext>
                </a:extLst>
              </p:cNvPr>
              <p:cNvSpPr txBox="1"/>
              <p:nvPr/>
            </p:nvSpPr>
            <p:spPr>
              <a:xfrm>
                <a:off x="394275" y="2282057"/>
                <a:ext cx="6401368" cy="5731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 List out the first few term. Analyze the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</m:e>
                    </m:func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3AF08DE-3936-B405-1A8D-470F1A44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275" y="2282057"/>
                <a:ext cx="6401368" cy="573106"/>
              </a:xfrm>
              <a:prstGeom prst="rect">
                <a:avLst/>
              </a:prstGeom>
              <a:blipFill>
                <a:blip r:embed="rId3"/>
                <a:stretch>
                  <a:fillRect l="-1524" t="-8511"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5936850-16CF-8826-941C-A64C12839F82}"/>
              </a:ext>
            </a:extLst>
          </p:cNvPr>
          <p:cNvSpPr txBox="1"/>
          <p:nvPr/>
        </p:nvSpPr>
        <p:spPr>
          <a:xfrm>
            <a:off x="444032" y="3619244"/>
            <a:ext cx="112149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Choose a test and determine if the infinite series converges or diverges. Show all your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work!! The more math evidence the better!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67DF2F-9327-E21E-A081-94877616E104}"/>
              </a:ext>
            </a:extLst>
          </p:cNvPr>
          <p:cNvSpPr txBox="1"/>
          <p:nvPr/>
        </p:nvSpPr>
        <p:spPr>
          <a:xfrm>
            <a:off x="472545" y="5275970"/>
            <a:ext cx="10730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Write a conclusion stating the test you used to determine convergence/divergence.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9298A7-FF70-3917-36C9-D1BE6765D709}"/>
              </a:ext>
            </a:extLst>
          </p:cNvPr>
          <p:cNvSpPr txBox="1"/>
          <p:nvPr/>
        </p:nvSpPr>
        <p:spPr>
          <a:xfrm>
            <a:off x="444032" y="1648693"/>
            <a:ext cx="1855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F5DF30-B2E6-5023-192F-17CF5028583B}"/>
              </a:ext>
            </a:extLst>
          </p:cNvPr>
          <p:cNvSpPr txBox="1"/>
          <p:nvPr/>
        </p:nvSpPr>
        <p:spPr>
          <a:xfrm>
            <a:off x="502044" y="2975055"/>
            <a:ext cx="86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903EF7-46FC-0350-514F-EC591F10F5F1}"/>
              </a:ext>
            </a:extLst>
          </p:cNvPr>
          <p:cNvSpPr txBox="1"/>
          <p:nvPr/>
        </p:nvSpPr>
        <p:spPr>
          <a:xfrm>
            <a:off x="498688" y="4566290"/>
            <a:ext cx="1656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DAC975A-D069-0AC1-D51F-A7C4176AB248}"/>
                  </a:ext>
                </a:extLst>
              </p:cNvPr>
              <p:cNvSpPr txBox="1"/>
              <p:nvPr/>
            </p:nvSpPr>
            <p:spPr>
              <a:xfrm>
                <a:off x="338518" y="360489"/>
                <a:ext cx="615892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b="1" i="0" u="none" strike="noStrike" baseline="0" dirty="0">
                    <a:latin typeface="MyriadPro-SemiboldSemiCn"/>
                  </a:rPr>
                  <a:t>Infinite Series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sz="3200" b="1" i="1" u="none" strike="noStrike" baseline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1" i="1" u="none" strike="noStrike" baseline="0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3200" b="1" i="1" u="none" strike="noStrike" baseline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3200" b="1" i="1" u="none" strike="noStrike" baseline="0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sz="3200" b="1" i="1" u="none" strike="noStrike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sSub>
                          <m:sSubPr>
                            <m:ctrlPr>
                              <a:rPr lang="en-US" sz="3200" b="1" i="1" u="none" strike="noStrike" baseline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1" i="1" u="none" strike="noStrike" baseline="0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3200" b="1" i="1" u="none" strike="noStrike" baseline="0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nary>
                  </m:oMath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DAC975A-D069-0AC1-D51F-A7C4176AB2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518" y="360489"/>
                <a:ext cx="6158926" cy="584775"/>
              </a:xfrm>
              <a:prstGeom prst="rect">
                <a:avLst/>
              </a:prstGeom>
              <a:blipFill>
                <a:blip r:embed="rId4"/>
                <a:stretch>
                  <a:fillRect l="-2079" t="-1042" b="-270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357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F05BDE-5774-76FD-95A7-4DFB11BF8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EFD4E93-F485-B1D9-BD6E-80FB81E5D1E8}"/>
              </a:ext>
            </a:extLst>
          </p:cNvPr>
          <p:cNvSpPr/>
          <p:nvPr/>
        </p:nvSpPr>
        <p:spPr>
          <a:xfrm>
            <a:off x="145576" y="94014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3AF08DE-3936-B405-1A8D-470F1A44CCF2}"/>
                  </a:ext>
                </a:extLst>
              </p:cNvPr>
              <p:cNvSpPr txBox="1"/>
              <p:nvPr/>
            </p:nvSpPr>
            <p:spPr>
              <a:xfrm>
                <a:off x="204338" y="1205231"/>
                <a:ext cx="5891869" cy="5330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 List out the first few term. Analyze the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20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sz="2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sz="2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sz="2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2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2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</m:e>
                    </m:func>
                  </m:oMath>
                </a14:m>
                <a:endParaRPr lang="en-US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3AF08DE-3936-B405-1A8D-470F1A44C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38" y="1205231"/>
                <a:ext cx="5891869" cy="533031"/>
              </a:xfrm>
              <a:prstGeom prst="rect">
                <a:avLst/>
              </a:prstGeom>
              <a:blipFill>
                <a:blip r:embed="rId3"/>
                <a:stretch>
                  <a:fillRect l="-1346" t="-8046" b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5936850-16CF-8826-941C-A64C12839F82}"/>
              </a:ext>
            </a:extLst>
          </p:cNvPr>
          <p:cNvSpPr txBox="1"/>
          <p:nvPr/>
        </p:nvSpPr>
        <p:spPr>
          <a:xfrm>
            <a:off x="256279" y="3588473"/>
            <a:ext cx="86496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Choose a test and determine if the infinite series converges or diverges.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3F5DF30-B2E6-5023-192F-17CF5028583B}"/>
              </a:ext>
            </a:extLst>
          </p:cNvPr>
          <p:cNvSpPr txBox="1"/>
          <p:nvPr/>
        </p:nvSpPr>
        <p:spPr>
          <a:xfrm>
            <a:off x="256279" y="3050102"/>
            <a:ext cx="86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64B8D92-3D34-99B0-81C0-E77AAE512C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086026"/>
              </p:ext>
            </p:extLst>
          </p:nvPr>
        </p:nvGraphicFramePr>
        <p:xfrm>
          <a:off x="1512627" y="142411"/>
          <a:ext cx="47879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431640" progId="Equation.DSMT4">
                  <p:embed/>
                </p:oleObj>
              </mc:Choice>
              <mc:Fallback>
                <p:oleObj name="Equation" r:id="rId4" imgW="2743200" imgH="4316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FA80DA1C-86DC-B49D-68C9-AAE3FC2DBB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627" y="142411"/>
                        <a:ext cx="4787900" cy="75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">
            <a:extLst>
              <a:ext uri="{FF2B5EF4-FFF2-40B4-BE49-F238E27FC236}">
                <a16:creationId xmlns:a16="http://schemas.microsoft.com/office/drawing/2014/main" id="{187CF401-464C-6F28-6299-D0612A13D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770" y="243678"/>
            <a:ext cx="12763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96F270-8E6A-E359-8E96-6E62F6B1C25E}"/>
              </a:ext>
            </a:extLst>
          </p:cNvPr>
          <p:cNvSpPr txBox="1"/>
          <p:nvPr/>
        </p:nvSpPr>
        <p:spPr>
          <a:xfrm>
            <a:off x="197770" y="705343"/>
            <a:ext cx="1855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A5266EF-D2A9-F23E-14B9-94562C580C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0784024"/>
              </p:ext>
            </p:extLst>
          </p:nvPr>
        </p:nvGraphicFramePr>
        <p:xfrm>
          <a:off x="305554" y="1732352"/>
          <a:ext cx="23495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393480" progId="Equation.DSMT4">
                  <p:embed/>
                </p:oleObj>
              </mc:Choice>
              <mc:Fallback>
                <p:oleObj name="Equation" r:id="rId6" imgW="134604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A5266EF-D2A9-F23E-14B9-94562C580C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54" y="1732352"/>
                        <a:ext cx="2349500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C3F4F1D-FCFD-9B22-3E58-0F9DC545C9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041885"/>
              </p:ext>
            </p:extLst>
          </p:nvPr>
        </p:nvGraphicFramePr>
        <p:xfrm>
          <a:off x="307568" y="2417044"/>
          <a:ext cx="1063625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368280" progId="Equation.DSMT4">
                  <p:embed/>
                </p:oleObj>
              </mc:Choice>
              <mc:Fallback>
                <p:oleObj name="Equation" r:id="rId8" imgW="609480" imgH="3682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5C3F4F1D-FCFD-9B22-3E58-0F9DC545C9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68" y="2417044"/>
                        <a:ext cx="1063625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3CF18DBD-265B-077A-E1F7-4916FB9BF7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479258"/>
              </p:ext>
            </p:extLst>
          </p:nvPr>
        </p:nvGraphicFramePr>
        <p:xfrm>
          <a:off x="1667359" y="2595436"/>
          <a:ext cx="10858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80" imgH="203040" progId="Equation.DSMT4">
                  <p:embed/>
                </p:oleObj>
              </mc:Choice>
              <mc:Fallback>
                <p:oleObj name="Equation" r:id="rId10" imgW="622080" imgH="2030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3CF18DBD-265B-077A-E1F7-4916FB9BF7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359" y="2595436"/>
                        <a:ext cx="108585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3">
            <a:extLst>
              <a:ext uri="{FF2B5EF4-FFF2-40B4-BE49-F238E27FC236}">
                <a16:creationId xmlns:a16="http://schemas.microsoft.com/office/drawing/2014/main" id="{FE8C1756-0627-5CF0-0B83-1509D4659F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630432"/>
              </p:ext>
            </p:extLst>
          </p:nvPr>
        </p:nvGraphicFramePr>
        <p:xfrm>
          <a:off x="305554" y="4019360"/>
          <a:ext cx="39719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73040" imgH="393480" progId="Equation.DSMT4">
                  <p:embed/>
                </p:oleObj>
              </mc:Choice>
              <mc:Fallback>
                <p:oleObj name="Equation" r:id="rId12" imgW="2273040" imgH="393480" progId="Equation.DSMT4">
                  <p:embed/>
                  <p:pic>
                    <p:nvPicPr>
                      <p:cNvPr id="6" name="Object 13">
                        <a:extLst>
                          <a:ext uri="{FF2B5EF4-FFF2-40B4-BE49-F238E27FC236}">
                            <a16:creationId xmlns:a16="http://schemas.microsoft.com/office/drawing/2014/main" id="{FCD17D69-37FD-6EB4-8ECC-8E3088166A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554" y="4019360"/>
                        <a:ext cx="3971925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0623738-B9E4-C6DA-2233-9205F3CE3F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383929"/>
              </p:ext>
            </p:extLst>
          </p:nvPr>
        </p:nvGraphicFramePr>
        <p:xfrm>
          <a:off x="486786" y="4896801"/>
          <a:ext cx="11969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91960" progId="Equation.DSMT4">
                  <p:embed/>
                </p:oleObj>
              </mc:Choice>
              <mc:Fallback>
                <p:oleObj name="Equation" r:id="rId14" imgW="685800" imgH="291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478BE51-EDA0-A75E-E84C-49565B4A98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86" y="4896801"/>
                        <a:ext cx="11969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3EB6B8B-1736-EF27-5BFB-2F934B7871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145859"/>
              </p:ext>
            </p:extLst>
          </p:nvPr>
        </p:nvGraphicFramePr>
        <p:xfrm>
          <a:off x="1667359" y="4761397"/>
          <a:ext cx="1662112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431640" progId="Equation.DSMT4">
                  <p:embed/>
                </p:oleObj>
              </mc:Choice>
              <mc:Fallback>
                <p:oleObj name="Equation" r:id="rId16" imgW="95220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C85581A-F10C-870D-4B9B-636009F34F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7359" y="4761397"/>
                        <a:ext cx="1662112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D8D820DE-A2EA-3604-AEAA-40C4F81527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655522"/>
              </p:ext>
            </p:extLst>
          </p:nvPr>
        </p:nvGraphicFramePr>
        <p:xfrm>
          <a:off x="5369110" y="4881728"/>
          <a:ext cx="42068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200" imgH="177480" progId="Equation.DSMT4">
                  <p:embed/>
                </p:oleObj>
              </mc:Choice>
              <mc:Fallback>
                <p:oleObj name="Equation" r:id="rId18" imgW="24120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B461E63-C822-1B82-0908-B0C6102467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9110" y="4881728"/>
                        <a:ext cx="420688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FCFCD7D-D095-4EDB-A942-15B2747DB3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436311"/>
              </p:ext>
            </p:extLst>
          </p:nvPr>
        </p:nvGraphicFramePr>
        <p:xfrm>
          <a:off x="1645919" y="5621062"/>
          <a:ext cx="14859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50680" imgH="431640" progId="Equation.DSMT4">
                  <p:embed/>
                </p:oleObj>
              </mc:Choice>
              <mc:Fallback>
                <p:oleObj name="Equation" r:id="rId20" imgW="850680" imgH="4316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6CB34A4-23BE-702D-ECE6-1986A5695E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5919" y="5621062"/>
                        <a:ext cx="148590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87E72F38-A4B2-CC57-84DD-007F52DF37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962053"/>
              </p:ext>
            </p:extLst>
          </p:nvPr>
        </p:nvGraphicFramePr>
        <p:xfrm>
          <a:off x="5380804" y="4061135"/>
          <a:ext cx="124142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11000" imgH="431640" progId="Equation.DSMT4">
                  <p:embed/>
                </p:oleObj>
              </mc:Choice>
              <mc:Fallback>
                <p:oleObj name="Equation" r:id="rId22" imgW="711000" imgH="4316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349B00D-14A5-3B7B-3011-4AF1355DD1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804" y="4061135"/>
                        <a:ext cx="1241425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546B801-0E91-3832-5884-1EA97F61235A}"/>
              </a:ext>
            </a:extLst>
          </p:cNvPr>
          <p:cNvCxnSpPr>
            <a:cxnSpLocks/>
          </p:cNvCxnSpPr>
          <p:nvPr/>
        </p:nvCxnSpPr>
        <p:spPr>
          <a:xfrm flipV="1">
            <a:off x="4963859" y="4138111"/>
            <a:ext cx="0" cy="230397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163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3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A3D9B7A-7A89-BD0A-4A52-BC1AC7F31238}"/>
              </a:ext>
            </a:extLst>
          </p:cNvPr>
          <p:cNvSpPr/>
          <p:nvPr/>
        </p:nvSpPr>
        <p:spPr>
          <a:xfrm>
            <a:off x="145576" y="122830"/>
            <a:ext cx="11900848" cy="661234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50800" dist="1016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267DF2F-9327-E21E-A081-94877616E104}"/>
              </a:ext>
            </a:extLst>
          </p:cNvPr>
          <p:cNvSpPr txBox="1"/>
          <p:nvPr/>
        </p:nvSpPr>
        <p:spPr>
          <a:xfrm>
            <a:off x="410045" y="5280523"/>
            <a:ext cx="106536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Write a conclusion stating the test you used to determine convergence/divergence.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E903EF7-46FC-0350-514F-EC591F10F5F1}"/>
              </a:ext>
            </a:extLst>
          </p:cNvPr>
          <p:cNvSpPr txBox="1"/>
          <p:nvPr/>
        </p:nvSpPr>
        <p:spPr>
          <a:xfrm>
            <a:off x="410045" y="4791224"/>
            <a:ext cx="1656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78C5C9F8-197B-14E7-42EB-F6568B34DF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776424"/>
              </p:ext>
            </p:extLst>
          </p:nvPr>
        </p:nvGraphicFramePr>
        <p:xfrm>
          <a:off x="398927" y="192326"/>
          <a:ext cx="387826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22280" imgH="228600" progId="Equation.DSMT4">
                  <p:embed/>
                </p:oleObj>
              </mc:Choice>
              <mc:Fallback>
                <p:oleObj name="Equation" r:id="rId3" imgW="2222280" imgH="2286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8B63062-279A-5077-88E9-6C53AEEAF1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927" y="192326"/>
                        <a:ext cx="3878263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DB972AAD-9326-EB72-E7C6-722724FA8D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245424"/>
              </p:ext>
            </p:extLst>
          </p:nvPr>
        </p:nvGraphicFramePr>
        <p:xfrm>
          <a:off x="345726" y="1367105"/>
          <a:ext cx="587375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65280" imgH="393480" progId="Equation.DSMT4">
                  <p:embed/>
                </p:oleObj>
              </mc:Choice>
              <mc:Fallback>
                <p:oleObj name="Equation" r:id="rId5" imgW="3365280" imgH="393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0CD8D88-AF99-58DF-F15F-8BF51638C0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26" y="1367105"/>
                        <a:ext cx="5873750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E70ADAB7-7B52-3118-80FA-D6082E3787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540964"/>
              </p:ext>
            </p:extLst>
          </p:nvPr>
        </p:nvGraphicFramePr>
        <p:xfrm>
          <a:off x="1491713" y="2055026"/>
          <a:ext cx="3213100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41400" imgH="571320" progId="Equation.DSMT4">
                  <p:embed/>
                </p:oleObj>
              </mc:Choice>
              <mc:Fallback>
                <p:oleObj name="Equation" r:id="rId7" imgW="1841400" imgH="57132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DA3919B-D253-07E4-27E1-E88B602EFB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1713" y="2055026"/>
                        <a:ext cx="3213100" cy="99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D816ED32-4137-C7CC-ECB7-1B7D505BEC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742165"/>
              </p:ext>
            </p:extLst>
          </p:nvPr>
        </p:nvGraphicFramePr>
        <p:xfrm>
          <a:off x="2160116" y="3007517"/>
          <a:ext cx="1793875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28520" imgH="533160" progId="Equation.DSMT4">
                  <p:embed/>
                </p:oleObj>
              </mc:Choice>
              <mc:Fallback>
                <p:oleObj name="Equation" r:id="rId9" imgW="1028520" imgH="5331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97C3334F-EFCB-D23D-05F7-A18E9E1126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116" y="3007517"/>
                        <a:ext cx="1793875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8372AF62-23C3-522C-7EC7-3FBD8C607A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845877"/>
              </p:ext>
            </p:extLst>
          </p:nvPr>
        </p:nvGraphicFramePr>
        <p:xfrm>
          <a:off x="2234201" y="3931944"/>
          <a:ext cx="1350963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4360" imgH="533160" progId="Equation.DSMT4">
                  <p:embed/>
                </p:oleObj>
              </mc:Choice>
              <mc:Fallback>
                <p:oleObj name="Equation" r:id="rId11" imgW="774360" imgH="53316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26F95B5-9EB5-CC84-C549-8756C93798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4201" y="3931944"/>
                        <a:ext cx="1350963" cy="93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C78B47FA-3624-D033-52A2-3694E60F87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120592"/>
              </p:ext>
            </p:extLst>
          </p:nvPr>
        </p:nvGraphicFramePr>
        <p:xfrm>
          <a:off x="3609072" y="4166031"/>
          <a:ext cx="17938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28520" imgH="177480" progId="Equation.DSMT4">
                  <p:embed/>
                </p:oleObj>
              </mc:Choice>
              <mc:Fallback>
                <p:oleObj name="Equation" r:id="rId13" imgW="10285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3BFB538E-1F08-1DCF-60BE-3AFBF06340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072" y="4166031"/>
                        <a:ext cx="179387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983F50DD-450D-FB53-AB99-607F484527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390558"/>
              </p:ext>
            </p:extLst>
          </p:nvPr>
        </p:nvGraphicFramePr>
        <p:xfrm>
          <a:off x="451551" y="5736648"/>
          <a:ext cx="5232400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997000" imgH="431640" progId="Equation.DSMT4">
                  <p:embed/>
                </p:oleObj>
              </mc:Choice>
              <mc:Fallback>
                <p:oleObj name="Equation" r:id="rId15" imgW="2997000" imgH="4316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62BF8095-6557-5BA2-FB1C-37C72044C0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551" y="5736648"/>
                        <a:ext cx="5232400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id="{6B47CD2C-BF44-5359-2A84-6DD211E24F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121457"/>
              </p:ext>
            </p:extLst>
          </p:nvPr>
        </p:nvGraphicFramePr>
        <p:xfrm>
          <a:off x="5475955" y="4152875"/>
          <a:ext cx="5008563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869920" imgH="228600" progId="Equation.DSMT4">
                  <p:embed/>
                </p:oleObj>
              </mc:Choice>
              <mc:Fallback>
                <p:oleObj name="Equation" r:id="rId17" imgW="2869920" imgH="2286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90A76A78-BB2F-C04D-CDD4-D48AE7269F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955" y="4152875"/>
                        <a:ext cx="5008563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7A37E1EE-AFBC-11F0-00D0-4A2C31A8C3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083854"/>
              </p:ext>
            </p:extLst>
          </p:nvPr>
        </p:nvGraphicFramePr>
        <p:xfrm>
          <a:off x="1238157" y="675924"/>
          <a:ext cx="2305050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20480" imgH="419040" progId="Equation.DSMT4">
                  <p:embed/>
                </p:oleObj>
              </mc:Choice>
              <mc:Fallback>
                <p:oleObj name="Equation" r:id="rId19" imgW="1320480" imgH="419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5F7DE1D-165A-C77A-A308-59141E2366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157" y="675924"/>
                        <a:ext cx="2305050" cy="73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C38F3E2C-C332-7241-C776-F50146A8BB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920172"/>
              </p:ext>
            </p:extLst>
          </p:nvPr>
        </p:nvGraphicFramePr>
        <p:xfrm>
          <a:off x="3901726" y="855930"/>
          <a:ext cx="14414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25480" imgH="177480" progId="Equation.DSMT4">
                  <p:embed/>
                </p:oleObj>
              </mc:Choice>
              <mc:Fallback>
                <p:oleObj name="Equation" r:id="rId21" imgW="82548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E261DA9-E382-82D2-0B15-D69DB7EDD3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1726" y="855930"/>
                        <a:ext cx="144145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349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124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MyriadPro-SemiboldSemiCn</vt:lpstr>
      <vt:lpstr>Times New Roman</vt:lpstr>
      <vt:lpstr>Office Theme</vt:lpstr>
      <vt:lpstr>MathType 7.0 Equation</vt:lpstr>
      <vt:lpstr>Equation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Bach, Gale</dc:creator>
  <cp:lastModifiedBy>Bach, Gale</cp:lastModifiedBy>
  <cp:revision>1</cp:revision>
  <dcterms:created xsi:type="dcterms:W3CDTF">2026-04-12T02:17:31Z</dcterms:created>
  <dcterms:modified xsi:type="dcterms:W3CDTF">2026-04-12T02:48:46Z</dcterms:modified>
</cp:coreProperties>
</file>