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8" r:id="rId5"/>
    <p:sldId id="277" r:id="rId6"/>
    <p:sldId id="262" r:id="rId7"/>
    <p:sldId id="279" r:id="rId8"/>
    <p:sldId id="280" r:id="rId9"/>
    <p:sldId id="28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47CC2-F440-D56D-EAE6-103928831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A1327-C064-D184-A32D-036FAA50DE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188AF-CDA8-E266-B2A5-6EAC445B5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B4D19-6877-E429-982A-4EFB14184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F21092-768E-5608-D3EB-EA55F00DB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8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8A57-3AC9-9B9C-E5B9-3B9F32960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9DC8F-B1EA-D6F5-D9BF-601FDC7F5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F8CE4-B5F6-E65D-2CE6-AEB3744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93AC42-7C7A-60B1-8742-85F85FAE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5C360-21AF-73A2-BB24-3815A3129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578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B47355-F2CC-F7CD-937F-44F004F55E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67717-4458-AE3F-689B-63DD667BC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B7694-2E9A-FC66-7669-BF46EB745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A9423-6ED4-B676-4E97-735BABBA8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DF50A-4222-54D4-EE3B-A01339BF0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53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FC199-4253-C00E-F326-E170F634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D24D4-9308-690B-50ED-BA5DA3B73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8217-F027-E73E-00E2-2FE1BAE87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977D3-E099-CC7A-9CDF-20B6727B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8148D-279E-3FD7-ECE7-A8D46BACF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50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9935E-3298-0CDA-EA32-7A300B87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4C81F-84DB-3EFD-F029-22C6CFE8C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5BD52-F169-8D37-949A-882EB5212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5A463-48E6-A42E-24F3-9155ACBE1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8AA14-04B3-1F04-E230-E376C5F6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309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F973-9B84-B879-C059-3CB44C51B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6661-83E5-96B3-7ED7-326B07911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FD063-8441-0D49-6169-8A5B13A85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4F740-C506-0348-884C-F7298330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54514-03A6-5E89-35D8-BC22DF21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F12A6-87D0-4174-D411-0013084E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99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6ACBF-EAD2-505D-832E-83C43D8D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2C2C9-0590-760F-EAAE-8C45B8582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A13F71-EF4F-FBDA-A679-0BB4F0901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5C5175-2BA2-BF68-68CE-01E0C8689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A0F8C-2B8F-9583-3BFD-3C4BA02E6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503166-E461-D607-B4D0-BBF9B47B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1B9316-F8F0-D87A-7102-2348A3AEF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698C4A-CA09-5271-8D20-445865C68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0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38DE5-7082-7FB2-CEA9-78293BF5D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FEF8-84FD-E82E-C6F2-FED250AD4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74BB3-1A84-2BF7-1BA2-41BE8022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F7F48-B370-8E49-B3E9-6792B5C57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4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698C95-7B6D-67E3-F698-4BF246F6B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070F4-6277-67D1-5F46-F64003A17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F7B71-F60A-980E-50E2-7A64CB0D6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81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36980-7DCD-DB89-9570-203CF937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14641-0931-E5C0-D851-0595A673D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463204-2174-C22F-031B-7CE445025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4CD27-3CAE-8DFD-4F7B-AF3E85062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7717D-ACF0-2934-F644-D537F3AE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C670A8-3DA5-AFD9-CF9F-0660EB35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925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71BE5-C308-02D3-FF8C-D70E9C73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865733-4276-C735-6C13-6C168B6C7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34D96A-D713-6BD1-5FFC-77E42FA16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5237E-F92B-7F6B-5DB5-5D9F7CC2E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D8BC8D-73EA-32F1-4DC2-DEBF9F05F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9DA5D0-0F19-A985-C23A-A733EFDD3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10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DCAFCC-587A-D08B-4771-E6A08FBD5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276FD-E655-9A05-B107-10105ED5E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435B5-BB52-93C9-ECDB-307F25CE34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19A0C-0B9D-43D7-BB14-713D39847F1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D70FA-7B3B-8288-3C20-436D64E7C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A3671-DDF1-9A57-2BE2-5369E09FF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E77AD-83D3-4597-B048-EC3FB26AD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3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iles.santarosa.edu/gale-w-bach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hyperlink" Target="https://www.geogebra.org/3d/xskstn5d" TargetMode="External"/><Relationship Id="rId2" Type="http://schemas.openxmlformats.org/officeDocument/2006/relationships/hyperlink" Target="https://www.geogebra.org/3d?lang=en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www.geogebra.org/3d/hpawvdud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ogebra.org/3d/j6ndeenb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3d?lang=en" TargetMode="External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ogebra.org/3d/qqb7vypz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25.wmf"/><Relationship Id="rId26" Type="http://schemas.openxmlformats.org/officeDocument/2006/relationships/image" Target="../media/image29.png"/><Relationship Id="rId3" Type="http://schemas.openxmlformats.org/officeDocument/2006/relationships/image" Target="../media/image17.png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7.bin"/><Relationship Id="rId25" Type="http://schemas.openxmlformats.org/officeDocument/2006/relationships/hyperlink" Target="https://www.geogebra.org/3d/ee2a84m9" TargetMode="External"/><Relationship Id="rId2" Type="http://schemas.openxmlformats.org/officeDocument/2006/relationships/image" Target="../media/image16.png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wmf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28.wmf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28" Type="http://schemas.openxmlformats.org/officeDocument/2006/relationships/image" Target="../media/image31.png"/><Relationship Id="rId10" Type="http://schemas.openxmlformats.org/officeDocument/2006/relationships/image" Target="../media/image21.wmf"/><Relationship Id="rId19" Type="http://schemas.openxmlformats.org/officeDocument/2006/relationships/oleObject" Target="../embeddings/oleObject8.bin"/><Relationship Id="rId4" Type="http://schemas.openxmlformats.org/officeDocument/2006/relationships/image" Target="../media/image18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23.wmf"/><Relationship Id="rId22" Type="http://schemas.openxmlformats.org/officeDocument/2006/relationships/image" Target="../media/image27.wmf"/><Relationship Id="rId27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37.wmf"/><Relationship Id="rId18" Type="http://schemas.openxmlformats.org/officeDocument/2006/relationships/oleObject" Target="../embeddings/oleObject16.bin"/><Relationship Id="rId26" Type="http://schemas.openxmlformats.org/officeDocument/2006/relationships/image" Target="../media/image45.png"/><Relationship Id="rId3" Type="http://schemas.openxmlformats.org/officeDocument/2006/relationships/hyperlink" Target="https://www.geogebra.org/3d/urjuxhke" TargetMode="External"/><Relationship Id="rId21" Type="http://schemas.openxmlformats.org/officeDocument/2006/relationships/image" Target="../media/image41.wmf"/><Relationship Id="rId7" Type="http://schemas.openxmlformats.org/officeDocument/2006/relationships/image" Target="../media/image18.png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39.wmf"/><Relationship Id="rId25" Type="http://schemas.openxmlformats.org/officeDocument/2006/relationships/image" Target="../media/image44.png"/><Relationship Id="rId2" Type="http://schemas.openxmlformats.org/officeDocument/2006/relationships/image" Target="../media/image32.png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7.bin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eogebra.org/3d/ft5fbjak" TargetMode="External"/><Relationship Id="rId11" Type="http://schemas.openxmlformats.org/officeDocument/2006/relationships/image" Target="../media/image36.wmf"/><Relationship Id="rId24" Type="http://schemas.openxmlformats.org/officeDocument/2006/relationships/image" Target="../media/image43.png"/><Relationship Id="rId5" Type="http://schemas.openxmlformats.org/officeDocument/2006/relationships/image" Target="../media/image34.png"/><Relationship Id="rId15" Type="http://schemas.openxmlformats.org/officeDocument/2006/relationships/image" Target="../media/image38.wmf"/><Relationship Id="rId23" Type="http://schemas.openxmlformats.org/officeDocument/2006/relationships/image" Target="../media/image42.w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40.wmf"/><Relationship Id="rId4" Type="http://schemas.openxmlformats.org/officeDocument/2006/relationships/image" Target="../media/image33.png"/><Relationship Id="rId9" Type="http://schemas.openxmlformats.org/officeDocument/2006/relationships/image" Target="../media/image35.wmf"/><Relationship Id="rId14" Type="http://schemas.openxmlformats.org/officeDocument/2006/relationships/oleObject" Target="../embeddings/oleObject14.bin"/><Relationship Id="rId22" Type="http://schemas.openxmlformats.org/officeDocument/2006/relationships/oleObject" Target="../embeddings/oleObject18.bin"/><Relationship Id="rId27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1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70.png"/><Relationship Id="rId3" Type="http://schemas.openxmlformats.org/officeDocument/2006/relationships/image" Target="../media/image54.png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66.wmf"/><Relationship Id="rId17" Type="http://schemas.openxmlformats.org/officeDocument/2006/relationships/image" Target="../media/image69.png"/><Relationship Id="rId2" Type="http://schemas.openxmlformats.org/officeDocument/2006/relationships/image" Target="../media/image18.png"/><Relationship Id="rId16" Type="http://schemas.openxmlformats.org/officeDocument/2006/relationships/hyperlink" Target="https://www.geogebra.org/3d/eges6rzj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image" Target="../media/image68.png"/><Relationship Id="rId10" Type="http://schemas.openxmlformats.org/officeDocument/2006/relationships/image" Target="../media/image65.wmf"/><Relationship Id="rId4" Type="http://schemas.openxmlformats.org/officeDocument/2006/relationships/image" Target="../media/image62.png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6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98381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Welcome">
            <a:extLst>
              <a:ext uri="{FF2B5EF4-FFF2-40B4-BE49-F238E27FC236}">
                <a16:creationId xmlns:a16="http://schemas.microsoft.com/office/drawing/2014/main" id="{9FBEB656-5B2D-A8A6-B898-3AA788229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6978" y="1334998"/>
            <a:ext cx="7018043" cy="2239008"/>
          </a:xfrm>
          <a:prstGeom prst="rect">
            <a:avLst/>
          </a:prstGeom>
          <a:noFill/>
          <a:ln w="15875">
            <a:solidFill>
              <a:srgbClr val="0070C0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794723BB-03E6-559E-7FB5-7AB6EE97A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6300" y="3777851"/>
            <a:ext cx="3786613" cy="1692771"/>
          </a:xfrm>
          <a:prstGeom prst="rect">
            <a:avLst/>
          </a:prstGeom>
          <a:solidFill>
            <a:schemeClr val="bg1"/>
          </a:solidFill>
          <a:ln w="15875">
            <a:solidFill>
              <a:srgbClr val="0070C0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600" dirty="0">
                <a:latin typeface="Times New Roman" pitchFamily="64" charset="0"/>
              </a:rPr>
              <a:t>Gale Bach</a:t>
            </a:r>
          </a:p>
          <a:p>
            <a:pPr algn="ctr" eaLnBrk="1" hangingPunct="1">
              <a:defRPr/>
            </a:pPr>
            <a:r>
              <a:rPr lang="en-US" sz="2600" dirty="0">
                <a:latin typeface="Times New Roman" pitchFamily="64" charset="0"/>
              </a:rPr>
              <a:t>Second Course in Calculus</a:t>
            </a:r>
          </a:p>
          <a:p>
            <a:pPr algn="ctr" eaLnBrk="1" hangingPunct="1">
              <a:defRPr/>
            </a:pPr>
            <a:r>
              <a:rPr lang="en-US" sz="2600" dirty="0">
                <a:latin typeface="Times New Roman" pitchFamily="64" charset="0"/>
              </a:rPr>
              <a:t>Math 1B – Section 8131</a:t>
            </a:r>
          </a:p>
          <a:p>
            <a:pPr algn="ctr" eaLnBrk="1" hangingPunct="1">
              <a:defRPr/>
            </a:pPr>
            <a:r>
              <a:rPr lang="en-US" sz="2600" dirty="0">
                <a:latin typeface="Times New Roman" pitchFamily="64" charset="0"/>
              </a:rPr>
              <a:t>Summer 2026</a:t>
            </a:r>
          </a:p>
        </p:txBody>
      </p:sp>
      <p:sp>
        <p:nvSpPr>
          <p:cNvPr id="10" name="Text Box 9" descr="Pink tissue paper">
            <a:extLst>
              <a:ext uri="{FF2B5EF4-FFF2-40B4-BE49-F238E27FC236}">
                <a16:creationId xmlns:a16="http://schemas.microsoft.com/office/drawing/2014/main" id="{93E98808-4B2B-CA81-4277-C4EF43770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884" y="259491"/>
            <a:ext cx="3796231" cy="892552"/>
          </a:xfrm>
          <a:prstGeom prst="rect">
            <a:avLst/>
          </a:prstGeom>
          <a:solidFill>
            <a:schemeClr val="bg1"/>
          </a:solidFill>
          <a:ln w="15875">
            <a:solidFill>
              <a:srgbClr val="0070C0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Santa Rosa Junior College </a:t>
            </a:r>
          </a:p>
          <a:p>
            <a:pPr algn="ctr" eaLnBrk="1" hangingPunct="1">
              <a:defRPr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094BB3-2E2C-24FB-82CA-BD2D3E2EBC4A}"/>
              </a:ext>
            </a:extLst>
          </p:cNvPr>
          <p:cNvSpPr/>
          <p:nvPr/>
        </p:nvSpPr>
        <p:spPr>
          <a:xfrm>
            <a:off x="4041566" y="5674467"/>
            <a:ext cx="4036079" cy="36988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latin typeface="Times New Roman" pitchFamily="64" charset="0"/>
                <a:ea typeface="ＭＳ Ｐゴシック" charset="-128"/>
                <a:hlinkClick r:id="rId3"/>
              </a:rPr>
              <a:t>https://profiles.santarosa.edu/gale-w-bach</a:t>
            </a:r>
            <a:endParaRPr lang="en-US" dirty="0">
              <a:latin typeface="Times New Roman" pitchFamily="64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599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4FB8AD-20DA-1F7C-5DD6-69D4B1129681}"/>
              </a:ext>
            </a:extLst>
          </p:cNvPr>
          <p:cNvSpPr txBox="1"/>
          <p:nvPr/>
        </p:nvSpPr>
        <p:spPr>
          <a:xfrm>
            <a:off x="4861087" y="1985763"/>
            <a:ext cx="1726755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Space Curves</a:t>
            </a:r>
            <a:endParaRPr lang="en-US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4F576D-5E8A-9385-ED61-7D4D2F6D0E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70" y="6306765"/>
            <a:ext cx="2728196" cy="3581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295F46-A5F8-A353-579D-940F7A9F3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6075" y="6243472"/>
            <a:ext cx="2728196" cy="3581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CE6B1F-EC3F-D87E-0658-97765850A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5223" y="349098"/>
            <a:ext cx="6198485" cy="1406203"/>
          </a:xfrm>
          <a:prstGeom prst="rect">
            <a:avLst/>
          </a:prstGeom>
          <a:ln w="25400"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6FDD47A3-2687-30D1-B7A0-4E952DD1E8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6053" y="2781785"/>
            <a:ext cx="3648241" cy="31845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B36B32-30B3-165A-E1E0-84D59FC21CF5}"/>
              </a:ext>
            </a:extLst>
          </p:cNvPr>
          <p:cNvSpPr txBox="1"/>
          <p:nvPr/>
        </p:nvSpPr>
        <p:spPr>
          <a:xfrm>
            <a:off x="7826554" y="2198455"/>
            <a:ext cx="1723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Toroidal Spiral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8210CA-F1E0-5EDA-8087-E95534F72419}"/>
              </a:ext>
            </a:extLst>
          </p:cNvPr>
          <p:cNvSpPr txBox="1"/>
          <p:nvPr/>
        </p:nvSpPr>
        <p:spPr>
          <a:xfrm>
            <a:off x="1753717" y="2169914"/>
            <a:ext cx="14628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Trefoil Knot</a:t>
            </a:r>
          </a:p>
        </p:txBody>
      </p:sp>
      <p:pic>
        <p:nvPicPr>
          <p:cNvPr id="3" name="Picture 2">
            <a:hlinkClick r:id="rId7"/>
            <a:extLst>
              <a:ext uri="{FF2B5EF4-FFF2-40B4-BE49-F238E27FC236}">
                <a16:creationId xmlns:a16="http://schemas.microsoft.com/office/drawing/2014/main" id="{429238B6-E458-57C7-3945-7F3416C462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642" y="2583136"/>
            <a:ext cx="4508145" cy="372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65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32609F3-A150-DFCF-8FE8-2953A65AE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7" y="245281"/>
            <a:ext cx="7620000" cy="839788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9325BCA2-ED5A-A163-C54F-03010278C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75075"/>
            <a:ext cx="68580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4F785FCF-B94C-30D9-381A-22D0E2B35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19800"/>
            <a:ext cx="186213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AC79E74-EC63-0695-3DC5-DE6CF2954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05513"/>
            <a:ext cx="4267200" cy="25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907B39-3401-8057-0A3A-2F58A2DFF0F2}"/>
              </a:ext>
            </a:extLst>
          </p:cNvPr>
          <p:cNvSpPr txBox="1"/>
          <p:nvPr/>
        </p:nvSpPr>
        <p:spPr>
          <a:xfrm>
            <a:off x="7791157" y="5931694"/>
            <a:ext cx="1679575" cy="40005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Space Curve 1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54A9F2EB-25E7-9F5F-E074-C364C45EE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7" y="3755887"/>
            <a:ext cx="51054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B085F022-5F24-596F-E420-568B0DA2C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800600"/>
            <a:ext cx="35052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679DB3AB-F07A-FACD-7FAD-57ACB70DB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334000"/>
            <a:ext cx="1828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4071C-CEF3-0443-9A8F-1D88EE2F0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334000"/>
            <a:ext cx="1828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FA9335-6CDD-EAA6-C709-D5B53542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334000"/>
            <a:ext cx="1828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15">
            <a:extLst>
              <a:ext uri="{FF2B5EF4-FFF2-40B4-BE49-F238E27FC236}">
                <a16:creationId xmlns:a16="http://schemas.microsoft.com/office/drawing/2014/main" id="{8AB0C80C-7581-894A-4BCA-2D952015E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362075"/>
            <a:ext cx="8382000" cy="21844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1">
            <a:extLst>
              <a:ext uri="{FF2B5EF4-FFF2-40B4-BE49-F238E27FC236}">
                <a16:creationId xmlns:a16="http://schemas.microsoft.com/office/drawing/2014/main" id="{632ADE34-D701-97B2-B2E1-5B94EC1F2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" y="3626662"/>
            <a:ext cx="1065213" cy="43657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4664315D-3315-380C-F48B-20A122B63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24" y="3636619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28134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D1443-D3EB-4D51-2383-60F949210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23E6EE-A342-D22B-4650-E2D46D424618}"/>
              </a:ext>
            </a:extLst>
          </p:cNvPr>
          <p:cNvSpPr/>
          <p:nvPr/>
        </p:nvSpPr>
        <p:spPr>
          <a:xfrm>
            <a:off x="102664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8F5211E-8635-9634-6DCE-70D10C860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28" y="243472"/>
            <a:ext cx="2867731" cy="4241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4E57DC-2B61-4448-EB03-F9375C3FDEFF}"/>
              </a:ext>
            </a:extLst>
          </p:cNvPr>
          <p:cNvSpPr txBox="1"/>
          <p:nvPr/>
        </p:nvSpPr>
        <p:spPr>
          <a:xfrm>
            <a:off x="215128" y="667638"/>
            <a:ext cx="15872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Space Curves</a:t>
            </a:r>
            <a:endParaRPr lang="en-US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C00725-C047-CC13-6E73-E2CA7230FD58}"/>
              </a:ext>
            </a:extLst>
          </p:cNvPr>
          <p:cNvSpPr txBox="1"/>
          <p:nvPr/>
        </p:nvSpPr>
        <p:spPr>
          <a:xfrm>
            <a:off x="215128" y="1523857"/>
            <a:ext cx="87065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Curve( &lt;x(t)&gt;, &lt;y(t)&gt;, &lt;z(t)&gt;, &lt;Parameter Variable&gt;, &lt;Start Value&gt;, &lt;End Value&gt; 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D25821-B0B5-6E12-406E-EABFBE1937A4}"/>
                  </a:ext>
                </a:extLst>
              </p:cNvPr>
              <p:cNvSpPr txBox="1"/>
              <p:nvPr/>
            </p:nvSpPr>
            <p:spPr>
              <a:xfrm>
                <a:off x="261177" y="2016041"/>
                <a:ext cx="8099996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&lt;x(t)&gt;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Expression for the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-component in terms of your parameter.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&lt;y(t)&gt;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Expression for the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-component in terms of your parameter.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&lt;z(t)&gt;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Expression for the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-component in terms of your parameter.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&lt;Parameter Variable&gt;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The variable being used (usually t).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&lt;Start Value&gt;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Lower bound for the parameter.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&lt;End Value&gt;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Upper bound for the parameter.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D25821-B0B5-6E12-406E-EABFBE193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77" y="2016041"/>
                <a:ext cx="8099996" cy="1938992"/>
              </a:xfrm>
              <a:prstGeom prst="rect">
                <a:avLst/>
              </a:prstGeom>
              <a:blipFill>
                <a:blip r:embed="rId4"/>
                <a:stretch>
                  <a:fillRect l="-677" t="-1887" b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FC912545-7BBA-8162-5977-3488E85E4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76" y="2370097"/>
            <a:ext cx="7553987" cy="33362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C48137-0622-A72B-E36E-3E4BB8E30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30" y="2691380"/>
            <a:ext cx="7553987" cy="33362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E781904-A150-AB94-63B8-CC2BB2135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483" y="2985253"/>
            <a:ext cx="7553987" cy="2902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095C134-76B2-0DE6-020B-9A0CB761FE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789" y="3333838"/>
            <a:ext cx="7553987" cy="27261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EE8D82-0EF1-A794-E2CA-C38D7EF43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75" y="3584331"/>
            <a:ext cx="7553987" cy="33362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2537259-1C99-5693-BC14-33DFB40DB1E0}"/>
              </a:ext>
            </a:extLst>
          </p:cNvPr>
          <p:cNvSpPr txBox="1"/>
          <p:nvPr/>
        </p:nvSpPr>
        <p:spPr>
          <a:xfrm>
            <a:off x="215128" y="1078207"/>
            <a:ext cx="19127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Here is the code:</a:t>
            </a: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BA77E9AD-4184-551A-428D-3239B9BB1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016" y="5290911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9BBC87-E1D7-8964-9629-BEB3763199BC}"/>
              </a:ext>
            </a:extLst>
          </p:cNvPr>
          <p:cNvSpPr txBox="1"/>
          <p:nvPr/>
        </p:nvSpPr>
        <p:spPr>
          <a:xfrm>
            <a:off x="176062" y="6109115"/>
            <a:ext cx="41334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Curve(t*cos(t), t*sin(t), t, t, -6pi, 6pi)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C90A147-0058-A778-D9E6-B32E802BCACD}"/>
              </a:ext>
            </a:extLst>
          </p:cNvPr>
          <p:cNvSpPr txBox="1"/>
          <p:nvPr/>
        </p:nvSpPr>
        <p:spPr>
          <a:xfrm>
            <a:off x="130017" y="5689301"/>
            <a:ext cx="18573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Conical Spiral</a:t>
            </a:r>
            <a:endParaRPr lang="en-US" sz="2000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26C812-5E1E-80C6-E3B4-03D953B06F4C}"/>
              </a:ext>
            </a:extLst>
          </p:cNvPr>
          <p:cNvSpPr txBox="1"/>
          <p:nvPr/>
        </p:nvSpPr>
        <p:spPr>
          <a:xfrm>
            <a:off x="148650" y="3994219"/>
            <a:ext cx="448712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Enter It in GeoGebra 3D</a:t>
            </a:r>
          </a:p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Click on 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 in the left panel.</a:t>
            </a:r>
          </a:p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Type Curve(...) command.</a:t>
            </a:r>
          </a:p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Press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F4EC910-3C08-4196-4658-768D6AA92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381" y="4386706"/>
            <a:ext cx="4347621" cy="26742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0C8CF5A-97D5-B620-3FAD-178D1733A8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67" y="4697682"/>
            <a:ext cx="3205245" cy="26742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D3BEFBD-5A71-DD5A-9DB6-C18B8233F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30" y="4997437"/>
            <a:ext cx="3205245" cy="2674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66A39C2-2A4D-CCEA-0F70-1326B956B9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7541" y="2750611"/>
            <a:ext cx="4293281" cy="375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79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8" grpId="0"/>
      <p:bldP spid="29" grpId="0"/>
      <p:bldP spid="31" grpId="0"/>
      <p:bldP spid="33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644146-7072-C231-9716-5E7A6ED38D6B}"/>
              </a:ext>
            </a:extLst>
          </p:cNvPr>
          <p:cNvGrpSpPr/>
          <p:nvPr/>
        </p:nvGrpSpPr>
        <p:grpSpPr>
          <a:xfrm>
            <a:off x="181970" y="3211183"/>
            <a:ext cx="5659902" cy="780407"/>
            <a:chOff x="181970" y="2986245"/>
            <a:chExt cx="5659902" cy="780407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A9AB30E9-E222-263F-9DF3-D7A801A408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3472" y="2986245"/>
              <a:ext cx="2438400" cy="780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02760FC4-4780-21AC-86DF-B95A6FCA1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970" y="3221450"/>
              <a:ext cx="3200400" cy="41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11">
            <a:extLst>
              <a:ext uri="{FF2B5EF4-FFF2-40B4-BE49-F238E27FC236}">
                <a16:creationId xmlns:a16="http://schemas.microsoft.com/office/drawing/2014/main" id="{3DCCAA60-DAEC-62FF-EC96-BF0E768E2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" y="3446386"/>
            <a:ext cx="956017" cy="41510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Picture 16">
            <a:extLst>
              <a:ext uri="{FF2B5EF4-FFF2-40B4-BE49-F238E27FC236}">
                <a16:creationId xmlns:a16="http://schemas.microsoft.com/office/drawing/2014/main" id="{1479EACD-1E57-FA5D-90C9-EB1623378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3946654"/>
            <a:ext cx="903829" cy="23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2">
            <a:extLst>
              <a:ext uri="{FF2B5EF4-FFF2-40B4-BE49-F238E27FC236}">
                <a16:creationId xmlns:a16="http://schemas.microsoft.com/office/drawing/2014/main" id="{150861C2-803B-54ED-D587-952477816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55" y="3361219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09D5E868-435A-0EDE-F1A2-A9BF1DC2AD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6224482"/>
              </p:ext>
            </p:extLst>
          </p:nvPr>
        </p:nvGraphicFramePr>
        <p:xfrm>
          <a:off x="532133" y="4307687"/>
          <a:ext cx="14192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12520" imgH="291960" progId="Equation.DSMT4">
                  <p:embed/>
                </p:oleObj>
              </mc:Choice>
              <mc:Fallback>
                <p:oleObj name="Equation" r:id="rId5" imgW="812520" imgH="29196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86F1DE2-E2AC-8CE5-F630-A5AE6488FA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3" y="4307687"/>
                        <a:ext cx="14192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A77B9795-AFDB-5E5A-DBBF-C4E55F261B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75781"/>
              </p:ext>
            </p:extLst>
          </p:nvPr>
        </p:nvGraphicFramePr>
        <p:xfrm>
          <a:off x="532133" y="5010510"/>
          <a:ext cx="104140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96880" imgH="304560" progId="Equation.DSMT4">
                  <p:embed/>
                </p:oleObj>
              </mc:Choice>
              <mc:Fallback>
                <p:oleObj name="Equation" r:id="rId7" imgW="596880" imgH="30456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09D5E868-435A-0EDE-F1A2-A9BF1DC2AD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133" y="5010510"/>
                        <a:ext cx="1041400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715CF163-F454-EDD4-628B-C34746DA61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889907"/>
              </p:ext>
            </p:extLst>
          </p:nvPr>
        </p:nvGraphicFramePr>
        <p:xfrm>
          <a:off x="530968" y="5742137"/>
          <a:ext cx="1109662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634680" imgH="431640" progId="Equation.DSMT4">
                  <p:embed/>
                </p:oleObj>
              </mc:Choice>
              <mc:Fallback>
                <p:oleObj name="Equation" r:id="rId9" imgW="634680" imgH="4316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A77B9795-AFDB-5E5A-DBBF-C4E55F261B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968" y="5742137"/>
                        <a:ext cx="1109662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4280C925-5464-9102-F522-5CC54A7217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030799"/>
              </p:ext>
            </p:extLst>
          </p:nvPr>
        </p:nvGraphicFramePr>
        <p:xfrm>
          <a:off x="5370182" y="4009829"/>
          <a:ext cx="2439988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96800" imgH="431640" progId="Equation.DSMT4">
                  <p:embed/>
                </p:oleObj>
              </mc:Choice>
              <mc:Fallback>
                <p:oleObj name="Equation" r:id="rId11" imgW="1396800" imgH="4316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715CF163-F454-EDD4-628B-C34746DA61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0182" y="4009829"/>
                        <a:ext cx="2439988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7E6578DF-5FDF-DA8F-C5B0-BC0E692AC0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387013"/>
              </p:ext>
            </p:extLst>
          </p:nvPr>
        </p:nvGraphicFramePr>
        <p:xfrm>
          <a:off x="7797014" y="4009585"/>
          <a:ext cx="124142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711000" imgH="431640" progId="Equation.DSMT4">
                  <p:embed/>
                </p:oleObj>
              </mc:Choice>
              <mc:Fallback>
                <p:oleObj name="Equation" r:id="rId13" imgW="711000" imgH="43164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4280C925-5464-9102-F522-5CC54A7217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7014" y="4009585"/>
                        <a:ext cx="124142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B10461F3-5023-B358-B20A-E6AFD67586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453110"/>
              </p:ext>
            </p:extLst>
          </p:nvPr>
        </p:nvGraphicFramePr>
        <p:xfrm>
          <a:off x="1939737" y="4198833"/>
          <a:ext cx="5095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91960" imgH="393480" progId="Equation.DSMT4">
                  <p:embed/>
                </p:oleObj>
              </mc:Choice>
              <mc:Fallback>
                <p:oleObj name="Equation" r:id="rId15" imgW="291960" imgH="393480" progId="Equation.DSMT4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7E6578DF-5FDF-DA8F-C5B0-BC0E692AC0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9737" y="4198833"/>
                        <a:ext cx="5095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3166175E-F34A-C18A-7CAA-FCD3C0AF1F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746807"/>
              </p:ext>
            </p:extLst>
          </p:nvPr>
        </p:nvGraphicFramePr>
        <p:xfrm>
          <a:off x="1543975" y="4868311"/>
          <a:ext cx="12604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723600" imgH="431640" progId="Equation.DSMT4">
                  <p:embed/>
                </p:oleObj>
              </mc:Choice>
              <mc:Fallback>
                <p:oleObj name="Equation" r:id="rId17" imgW="723600" imgH="43164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A77B9795-AFDB-5E5A-DBBF-C4E55F261B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3975" y="4868311"/>
                        <a:ext cx="1260475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E4183D17-B303-360E-339F-D00ACB653E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232180"/>
              </p:ext>
            </p:extLst>
          </p:nvPr>
        </p:nvGraphicFramePr>
        <p:xfrm>
          <a:off x="2794036" y="5089766"/>
          <a:ext cx="420688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241200" imgH="177480" progId="Equation.DSMT4">
                  <p:embed/>
                </p:oleObj>
              </mc:Choice>
              <mc:Fallback>
                <p:oleObj name="Equation" r:id="rId19" imgW="241200" imgH="1774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3166175E-F34A-C18A-7CAA-FCD3C0AF1F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36" y="5089766"/>
                        <a:ext cx="420688" cy="30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>
            <a:extLst>
              <a:ext uri="{FF2B5EF4-FFF2-40B4-BE49-F238E27FC236}">
                <a16:creationId xmlns:a16="http://schemas.microsoft.com/office/drawing/2014/main" id="{38EF096C-1E9F-E484-7A12-A551A812CB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7184102"/>
              </p:ext>
            </p:extLst>
          </p:nvPr>
        </p:nvGraphicFramePr>
        <p:xfrm>
          <a:off x="1595248" y="5738040"/>
          <a:ext cx="1198563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685800" imgH="431640" progId="Equation.DSMT4">
                  <p:embed/>
                </p:oleObj>
              </mc:Choice>
              <mc:Fallback>
                <p:oleObj name="Equation" r:id="rId21" imgW="685800" imgH="43164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715CF163-F454-EDD4-628B-C34746DA61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5248" y="5738040"/>
                        <a:ext cx="1198563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FD924409-374B-8041-E543-D0CA28666D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6142724"/>
              </p:ext>
            </p:extLst>
          </p:nvPr>
        </p:nvGraphicFramePr>
        <p:xfrm>
          <a:off x="2757471" y="5764166"/>
          <a:ext cx="1065212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609480" imgH="431640" progId="Equation.DSMT4">
                  <p:embed/>
                </p:oleObj>
              </mc:Choice>
              <mc:Fallback>
                <p:oleObj name="Equation" r:id="rId23" imgW="609480" imgH="431640" progId="Equation.DSMT4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38EF096C-1E9F-E484-7A12-A551A812CB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71" y="5764166"/>
                        <a:ext cx="1065212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524AE45C-2F52-508A-3ABD-911DF35C26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309071"/>
              </p:ext>
            </p:extLst>
          </p:nvPr>
        </p:nvGraphicFramePr>
        <p:xfrm>
          <a:off x="3828763" y="5985621"/>
          <a:ext cx="420688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241200" imgH="177480" progId="Equation.DSMT4">
                  <p:embed/>
                </p:oleObj>
              </mc:Choice>
              <mc:Fallback>
                <p:oleObj name="Equation" r:id="rId19" imgW="241200" imgH="177480" progId="Equation.DSMT4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E4183D17-B303-360E-339F-D00ACB653E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8763" y="5985621"/>
                        <a:ext cx="420688" cy="30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936CD95-6DBB-8AC4-636D-C32AB877DB92}"/>
              </a:ext>
            </a:extLst>
          </p:cNvPr>
          <p:cNvCxnSpPr>
            <a:cxnSpLocks/>
          </p:cNvCxnSpPr>
          <p:nvPr/>
        </p:nvCxnSpPr>
        <p:spPr>
          <a:xfrm flipV="1">
            <a:off x="4943001" y="4048446"/>
            <a:ext cx="0" cy="260411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EFBB0FE-2BE0-EB18-4E6A-F4098DA3ED46}"/>
              </a:ext>
            </a:extLst>
          </p:cNvPr>
          <p:cNvSpPr txBox="1"/>
          <p:nvPr/>
        </p:nvSpPr>
        <p:spPr>
          <a:xfrm>
            <a:off x="7249000" y="4897297"/>
            <a:ext cx="1447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Limit of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(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6F940B-BBDA-8DD6-B91C-C3077D9E2B2A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21088" y="1309182"/>
            <a:ext cx="8349824" cy="179472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1FA3F2E-D519-8786-C94F-71C00494E5C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85363" y="192178"/>
            <a:ext cx="2807136" cy="3374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FD76792-CAE8-C090-2BEC-2D0ACA3E65F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0500" y="591897"/>
            <a:ext cx="9269176" cy="7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17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D9B7A-7A89-BD0A-4A52-BC1AC7F31238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01E5FA39-F9AA-8B5A-86E5-B77A13DCA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5" y="226485"/>
            <a:ext cx="62484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59D003-7EB6-DEC5-1A76-E019AE6E3D5F}"/>
              </a:ext>
            </a:extLst>
          </p:cNvPr>
          <p:cNvSpPr txBox="1"/>
          <p:nvPr/>
        </p:nvSpPr>
        <p:spPr>
          <a:xfrm>
            <a:off x="4438142" y="1143336"/>
            <a:ext cx="811441" cy="43088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Helix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146CFD-9410-2D60-96AD-8AFFFFBB6B77}"/>
              </a:ext>
            </a:extLst>
          </p:cNvPr>
          <p:cNvGrpSpPr/>
          <p:nvPr/>
        </p:nvGrpSpPr>
        <p:grpSpPr>
          <a:xfrm>
            <a:off x="553217" y="1823809"/>
            <a:ext cx="6934750" cy="1218394"/>
            <a:chOff x="370346" y="1823809"/>
            <a:chExt cx="6934750" cy="1218394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B14FE396-C3D8-0754-55C6-59EA84E24E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346" y="1823809"/>
              <a:ext cx="6477002" cy="70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8411EE40-99A2-A5A6-1AB9-4A2F12649A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2495" y="2634817"/>
              <a:ext cx="5562601" cy="407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99D00D9-2B25-7891-3522-8C01433AACEA}"/>
              </a:ext>
            </a:extLst>
          </p:cNvPr>
          <p:cNvSpPr txBox="1"/>
          <p:nvPr/>
        </p:nvSpPr>
        <p:spPr>
          <a:xfrm>
            <a:off x="3829066" y="6155383"/>
            <a:ext cx="1392238" cy="40005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Intersection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60E3073-4C08-6FB8-F8FB-AEFDE1BD68B5}"/>
              </a:ext>
            </a:extLst>
          </p:cNvPr>
          <p:cNvCxnSpPr>
            <a:cxnSpLocks/>
          </p:cNvCxnSpPr>
          <p:nvPr/>
        </p:nvCxnSpPr>
        <p:spPr>
          <a:xfrm flipH="1">
            <a:off x="188233" y="1644059"/>
            <a:ext cx="11717756" cy="43842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33855B2-1781-6ACA-40D9-95E4F5F64E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45" y="205498"/>
            <a:ext cx="1234317" cy="4338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16">
            <a:extLst>
              <a:ext uri="{FF2B5EF4-FFF2-40B4-BE49-F238E27FC236}">
                <a16:creationId xmlns:a16="http://schemas.microsoft.com/office/drawing/2014/main" id="{BAA976A8-1C8B-13B6-1B88-E0A871347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3156946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C2B658BD-EDCB-57CA-3E66-670DA7EAF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45" y="164932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B306701D-5775-3184-0049-AEFE6731A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43" y="1763213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graphicFrame>
        <p:nvGraphicFramePr>
          <p:cNvPr id="17" name="Object 13">
            <a:extLst>
              <a:ext uri="{FF2B5EF4-FFF2-40B4-BE49-F238E27FC236}">
                <a16:creationId xmlns:a16="http://schemas.microsoft.com/office/drawing/2014/main" id="{292846FF-BE8D-9EE6-B5F7-513B30BCA2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7185640"/>
              </p:ext>
            </p:extLst>
          </p:nvPr>
        </p:nvGraphicFramePr>
        <p:xfrm>
          <a:off x="237303" y="3473833"/>
          <a:ext cx="4105275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49360" imgH="228600" progId="Equation.DSMT4">
                  <p:embed/>
                </p:oleObj>
              </mc:Choice>
              <mc:Fallback>
                <p:oleObj name="Equation" r:id="rId8" imgW="2349360" imgH="228600" progId="Equation.DSMT4">
                  <p:embed/>
                  <p:pic>
                    <p:nvPicPr>
                      <p:cNvPr id="7" name="Object 13">
                        <a:extLst>
                          <a:ext uri="{FF2B5EF4-FFF2-40B4-BE49-F238E27FC236}">
                            <a16:creationId xmlns:a16="http://schemas.microsoft.com/office/drawing/2014/main" id="{A0576E48-6F85-9AC4-E06B-3AD058CF5F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03" y="3473833"/>
                        <a:ext cx="4105275" cy="398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3">
            <a:extLst>
              <a:ext uri="{FF2B5EF4-FFF2-40B4-BE49-F238E27FC236}">
                <a16:creationId xmlns:a16="http://schemas.microsoft.com/office/drawing/2014/main" id="{21EA4B06-ABB9-CAFA-244D-6A4CDD8B31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7461318"/>
              </p:ext>
            </p:extLst>
          </p:nvPr>
        </p:nvGraphicFramePr>
        <p:xfrm>
          <a:off x="220046" y="3886200"/>
          <a:ext cx="53689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073320" imgH="203040" progId="Equation.DSMT4">
                  <p:embed/>
                </p:oleObj>
              </mc:Choice>
              <mc:Fallback>
                <p:oleObj name="Equation" r:id="rId10" imgW="3073320" imgH="203040" progId="Equation.DSMT4">
                  <p:embed/>
                  <p:pic>
                    <p:nvPicPr>
                      <p:cNvPr id="17" name="Object 13">
                        <a:extLst>
                          <a:ext uri="{FF2B5EF4-FFF2-40B4-BE49-F238E27FC236}">
                            <a16:creationId xmlns:a16="http://schemas.microsoft.com/office/drawing/2014/main" id="{292846FF-BE8D-9EE6-B5F7-513B30BCA2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46" y="3886200"/>
                        <a:ext cx="536892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3">
            <a:extLst>
              <a:ext uri="{FF2B5EF4-FFF2-40B4-BE49-F238E27FC236}">
                <a16:creationId xmlns:a16="http://schemas.microsoft.com/office/drawing/2014/main" id="{A265284C-632A-91B3-5D39-B9AFB255D6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147808"/>
              </p:ext>
            </p:extLst>
          </p:nvPr>
        </p:nvGraphicFramePr>
        <p:xfrm>
          <a:off x="237303" y="4286299"/>
          <a:ext cx="4237037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425680" imgH="203040" progId="Equation.DSMT4">
                  <p:embed/>
                </p:oleObj>
              </mc:Choice>
              <mc:Fallback>
                <p:oleObj name="Equation" r:id="rId12" imgW="2425680" imgH="203040" progId="Equation.DSMT4">
                  <p:embed/>
                  <p:pic>
                    <p:nvPicPr>
                      <p:cNvPr id="17" name="Object 13">
                        <a:extLst>
                          <a:ext uri="{FF2B5EF4-FFF2-40B4-BE49-F238E27FC236}">
                            <a16:creationId xmlns:a16="http://schemas.microsoft.com/office/drawing/2014/main" id="{292846FF-BE8D-9EE6-B5F7-513B30BCA2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03" y="4286299"/>
                        <a:ext cx="4237037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3">
            <a:extLst>
              <a:ext uri="{FF2B5EF4-FFF2-40B4-BE49-F238E27FC236}">
                <a16:creationId xmlns:a16="http://schemas.microsoft.com/office/drawing/2014/main" id="{115B681C-C469-386C-DB8C-5CD3D9BD2B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008288"/>
              </p:ext>
            </p:extLst>
          </p:nvPr>
        </p:nvGraphicFramePr>
        <p:xfrm>
          <a:off x="218719" y="4675900"/>
          <a:ext cx="299402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714320" imgH="203040" progId="Equation.DSMT4">
                  <p:embed/>
                </p:oleObj>
              </mc:Choice>
              <mc:Fallback>
                <p:oleObj name="Equation" r:id="rId14" imgW="1714320" imgH="203040" progId="Equation.DSMT4">
                  <p:embed/>
                  <p:pic>
                    <p:nvPicPr>
                      <p:cNvPr id="18" name="Object 13">
                        <a:extLst>
                          <a:ext uri="{FF2B5EF4-FFF2-40B4-BE49-F238E27FC236}">
                            <a16:creationId xmlns:a16="http://schemas.microsoft.com/office/drawing/2014/main" id="{21EA4B06-ABB9-CAFA-244D-6A4CDD8B31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719" y="4675900"/>
                        <a:ext cx="2994025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13">
            <a:extLst>
              <a:ext uri="{FF2B5EF4-FFF2-40B4-BE49-F238E27FC236}">
                <a16:creationId xmlns:a16="http://schemas.microsoft.com/office/drawing/2014/main" id="{51B3EE0C-32E3-93AB-256A-EF201C40F6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259007"/>
              </p:ext>
            </p:extLst>
          </p:nvPr>
        </p:nvGraphicFramePr>
        <p:xfrm>
          <a:off x="325968" y="5067084"/>
          <a:ext cx="2084387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193760" imgH="203040" progId="Equation.DSMT4">
                  <p:embed/>
                </p:oleObj>
              </mc:Choice>
              <mc:Fallback>
                <p:oleObj name="Equation" r:id="rId16" imgW="1193760" imgH="203040" progId="Equation.DSMT4">
                  <p:embed/>
                  <p:pic>
                    <p:nvPicPr>
                      <p:cNvPr id="18" name="Object 13">
                        <a:extLst>
                          <a:ext uri="{FF2B5EF4-FFF2-40B4-BE49-F238E27FC236}">
                            <a16:creationId xmlns:a16="http://schemas.microsoft.com/office/drawing/2014/main" id="{21EA4B06-ABB9-CAFA-244D-6A4CDD8B31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68" y="5067084"/>
                        <a:ext cx="2084387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3">
            <a:extLst>
              <a:ext uri="{FF2B5EF4-FFF2-40B4-BE49-F238E27FC236}">
                <a16:creationId xmlns:a16="http://schemas.microsoft.com/office/drawing/2014/main" id="{6338D0A3-A8DF-5338-587C-0176DB3A99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7703222"/>
              </p:ext>
            </p:extLst>
          </p:nvPr>
        </p:nvGraphicFramePr>
        <p:xfrm>
          <a:off x="349874" y="5447536"/>
          <a:ext cx="13525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774360" imgH="203040" progId="Equation.DSMT4">
                  <p:embed/>
                </p:oleObj>
              </mc:Choice>
              <mc:Fallback>
                <p:oleObj name="Equation" r:id="rId18" imgW="774360" imgH="203040" progId="Equation.DSMT4">
                  <p:embed/>
                  <p:pic>
                    <p:nvPicPr>
                      <p:cNvPr id="21" name="Object 13">
                        <a:extLst>
                          <a:ext uri="{FF2B5EF4-FFF2-40B4-BE49-F238E27FC236}">
                            <a16:creationId xmlns:a16="http://schemas.microsoft.com/office/drawing/2014/main" id="{51B3EE0C-32E3-93AB-256A-EF201C40F6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74" y="5447536"/>
                        <a:ext cx="135255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13">
            <a:extLst>
              <a:ext uri="{FF2B5EF4-FFF2-40B4-BE49-F238E27FC236}">
                <a16:creationId xmlns:a16="http://schemas.microsoft.com/office/drawing/2014/main" id="{0AD150FD-0923-A4A0-5F67-0385BF868F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732930"/>
              </p:ext>
            </p:extLst>
          </p:nvPr>
        </p:nvGraphicFramePr>
        <p:xfrm>
          <a:off x="349874" y="5801371"/>
          <a:ext cx="9848851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638680" imgH="203040" progId="Equation.DSMT4">
                  <p:embed/>
                </p:oleObj>
              </mc:Choice>
              <mc:Fallback>
                <p:oleObj name="Equation" r:id="rId20" imgW="5638680" imgH="203040" progId="Equation.DSMT4">
                  <p:embed/>
                  <p:pic>
                    <p:nvPicPr>
                      <p:cNvPr id="19" name="Object 13">
                        <a:extLst>
                          <a:ext uri="{FF2B5EF4-FFF2-40B4-BE49-F238E27FC236}">
                            <a16:creationId xmlns:a16="http://schemas.microsoft.com/office/drawing/2014/main" id="{A265284C-632A-91B3-5D39-B9AFB255D6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74" y="5801371"/>
                        <a:ext cx="9848851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D5B17B98-B9D1-0518-5C58-4924743886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570244"/>
              </p:ext>
            </p:extLst>
          </p:nvPr>
        </p:nvGraphicFramePr>
        <p:xfrm>
          <a:off x="349874" y="6157695"/>
          <a:ext cx="323850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854000" imgH="253800" progId="Equation.DSMT4">
                  <p:embed/>
                </p:oleObj>
              </mc:Choice>
              <mc:Fallback>
                <p:oleObj name="Equation" r:id="rId22" imgW="1854000" imgH="25380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4280C925-5464-9102-F522-5CC54A7217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74" y="6157695"/>
                        <a:ext cx="3238500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1C59ACF1-B9D1-54FB-0EA8-982BF67A3E22}"/>
              </a:ext>
            </a:extLst>
          </p:cNvPr>
          <p:cNvSpPr/>
          <p:nvPr/>
        </p:nvSpPr>
        <p:spPr>
          <a:xfrm>
            <a:off x="2881911" y="3905700"/>
            <a:ext cx="2703378" cy="28543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40073EE-A6FB-8E51-0E53-197B186674C4}"/>
              </a:ext>
            </a:extLst>
          </p:cNvPr>
          <p:cNvSpPr/>
          <p:nvPr/>
        </p:nvSpPr>
        <p:spPr>
          <a:xfrm>
            <a:off x="3678867" y="4333391"/>
            <a:ext cx="795473" cy="285437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hlinkClick r:id="rId6"/>
            <a:extLst>
              <a:ext uri="{FF2B5EF4-FFF2-40B4-BE49-F238E27FC236}">
                <a16:creationId xmlns:a16="http://schemas.microsoft.com/office/drawing/2014/main" id="{58C5D3FF-C141-68A2-6490-27531CF09A3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602781" y="1809055"/>
            <a:ext cx="4292435" cy="38711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2599DC1-9024-3428-31DD-D8835316EC0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99099" y="1747585"/>
            <a:ext cx="4292434" cy="398166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5875D29-640A-C61F-8F4C-33D443A3ECF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98706" y="1776700"/>
            <a:ext cx="4292434" cy="3939576"/>
          </a:xfrm>
          <a:prstGeom prst="rect">
            <a:avLst/>
          </a:prstGeom>
        </p:spPr>
      </p:pic>
      <p:pic>
        <p:nvPicPr>
          <p:cNvPr id="37" name="Picture 36">
            <a:hlinkClick r:id="rId6"/>
            <a:extLst>
              <a:ext uri="{FF2B5EF4-FFF2-40B4-BE49-F238E27FC236}">
                <a16:creationId xmlns:a16="http://schemas.microsoft.com/office/drawing/2014/main" id="{3F082EA7-C7F9-A3D2-106B-47F069C822C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49401" y="1809055"/>
            <a:ext cx="4370383" cy="392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38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/>
      <p:bldP spid="16" grpId="0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D3906-0B01-803C-4EF9-A21453045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13543A-D957-8C96-F16C-43B6DDF3FDA4}"/>
              </a:ext>
            </a:extLst>
          </p:cNvPr>
          <p:cNvSpPr/>
          <p:nvPr/>
        </p:nvSpPr>
        <p:spPr>
          <a:xfrm>
            <a:off x="109182" y="122830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C7792FC4-7816-E177-3D27-059CC4F05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45" y="164932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30A8BF-E52E-2A94-BC7B-54FCB07DC891}"/>
              </a:ext>
            </a:extLst>
          </p:cNvPr>
          <p:cNvSpPr txBox="1"/>
          <p:nvPr/>
        </p:nvSpPr>
        <p:spPr>
          <a:xfrm>
            <a:off x="1410156" y="195709"/>
            <a:ext cx="92234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a vector equation and parametric equations for the line segment that joins </a:t>
            </a:r>
            <a:r>
              <a:rPr lang="en-US" sz="20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b="0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16">
            <a:extLst>
              <a:ext uri="{FF2B5EF4-FFF2-40B4-BE49-F238E27FC236}">
                <a16:creationId xmlns:a16="http://schemas.microsoft.com/office/drawing/2014/main" id="{709EDFB9-5B43-E9A3-16BA-A8A1F61CF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1148929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C29ECB-EDB0-8F69-0459-A7001271C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56" y="1450360"/>
            <a:ext cx="4780998" cy="33250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00F94E5-DCEB-765B-777A-656B36945DE4}"/>
              </a:ext>
            </a:extLst>
          </p:cNvPr>
          <p:cNvSpPr txBox="1"/>
          <p:nvPr/>
        </p:nvSpPr>
        <p:spPr>
          <a:xfrm>
            <a:off x="181970" y="1808531"/>
            <a:ext cx="27911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Then, by Equation 12.5.4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E72CF6A-AF0A-F80C-61F7-AE47CE0E7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684" y="652722"/>
            <a:ext cx="2591025" cy="353322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B214FDF-9D6D-B8B6-36F1-FBD816140D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885" y="2271428"/>
            <a:ext cx="8796833" cy="120795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B5DE9CD5-F376-C8AC-94BE-7C6204C9B51C}"/>
              </a:ext>
            </a:extLst>
          </p:cNvPr>
          <p:cNvSpPr txBox="1"/>
          <p:nvPr/>
        </p:nvSpPr>
        <p:spPr>
          <a:xfrm>
            <a:off x="231756" y="3542055"/>
            <a:ext cx="503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have a vector equation for the line segment:</a:t>
            </a:r>
            <a:endParaRPr lang="en-US" sz="200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F249C97-8739-3179-43A3-1723F036A3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58" y="4004840"/>
            <a:ext cx="4361801" cy="42160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468B4E49-91E5-3BE7-BAD9-571F04DBA9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2258" y="4475096"/>
            <a:ext cx="3561270" cy="4007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26340BCC-8286-0D45-08F5-759D3BDE3F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13684" y="4475096"/>
            <a:ext cx="1207563" cy="36435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110723A-472F-16D4-B523-800A7431A3DD}"/>
              </a:ext>
            </a:extLst>
          </p:cNvPr>
          <p:cNvSpPr txBox="1"/>
          <p:nvPr/>
        </p:nvSpPr>
        <p:spPr>
          <a:xfrm>
            <a:off x="292258" y="4907220"/>
            <a:ext cx="4371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corresponding parametric equations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0CB2D5B-37D7-E5D6-E0ED-5E7714ED5D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521" y="5397887"/>
            <a:ext cx="4145273" cy="32062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5EBBFD2-6FB2-2488-F4CB-8353C672AF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70307" y="4479167"/>
            <a:ext cx="739961" cy="33362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11D0FCD-037E-CAC8-74EA-018606619E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0268" y="4505820"/>
            <a:ext cx="739961" cy="33362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436FBB4-F345-5322-6850-1366BE1461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26314" y="5413802"/>
            <a:ext cx="1333933" cy="33362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38B5610-4B10-7465-EB28-B8F06ED183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3200" y="5343139"/>
            <a:ext cx="1333933" cy="33362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88968BD-B8A4-D7C1-59E9-EB900DF4ED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2202" y="5371191"/>
            <a:ext cx="1207563" cy="36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60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38" grpId="0"/>
      <p:bldP spid="43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D5026-9EC7-0CD3-2A16-729D2E8A5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F56200-DC6F-DDBF-B790-78D5C99B8486}"/>
              </a:ext>
            </a:extLst>
          </p:cNvPr>
          <p:cNvSpPr/>
          <p:nvPr/>
        </p:nvSpPr>
        <p:spPr>
          <a:xfrm>
            <a:off x="109182" y="80728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025C7F8E-BDFF-B052-3BC1-9145FA12C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45" y="99150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47FCDAB8-8FFB-2E89-ABE0-E3003E453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905529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0315A1-AD0E-DAFA-ED79-39208F958FDF}"/>
              </a:ext>
            </a:extLst>
          </p:cNvPr>
          <p:cNvSpPr txBox="1"/>
          <p:nvPr/>
        </p:nvSpPr>
        <p:spPr>
          <a:xfrm>
            <a:off x="1361732" y="154248"/>
            <a:ext cx="8242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 the projections of the curve onto the three coordinate planes.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399851-54E7-8504-9937-0418071B4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543" y="651558"/>
            <a:ext cx="2545252" cy="3331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CBC69D-50A1-30DF-4CB5-302C947EF0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267" y="1272449"/>
            <a:ext cx="11581497" cy="7537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2694366-0594-6334-5585-6BDA94A40957}"/>
              </a:ext>
            </a:extLst>
          </p:cNvPr>
          <p:cNvGrpSpPr/>
          <p:nvPr/>
        </p:nvGrpSpPr>
        <p:grpSpPr>
          <a:xfrm>
            <a:off x="233428" y="2159796"/>
            <a:ext cx="3936292" cy="1835888"/>
            <a:chOff x="233428" y="2403196"/>
            <a:chExt cx="3936292" cy="183588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AE700B-5977-AE54-FC66-50F546753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428" y="2403196"/>
              <a:ext cx="3936292" cy="152413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53A3CEE-D83B-38A0-0E53-F1FF54A0C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37406" y="3927329"/>
              <a:ext cx="928335" cy="31175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EDA9B1A-4B11-95A2-2D9B-0FCB1FFEE7FD}"/>
              </a:ext>
            </a:extLst>
          </p:cNvPr>
          <p:cNvGrpSpPr/>
          <p:nvPr/>
        </p:nvGrpSpPr>
        <p:grpSpPr>
          <a:xfrm>
            <a:off x="222186" y="4097214"/>
            <a:ext cx="11271650" cy="284043"/>
            <a:chOff x="222186" y="4360340"/>
            <a:chExt cx="11271650" cy="28404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32AD1A-541E-9D7C-2949-EFD405038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186" y="4360340"/>
              <a:ext cx="8839966" cy="284043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030A23F7-68CE-B43A-ABC0-98D85746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062152" y="4370731"/>
              <a:ext cx="2431684" cy="263259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BC677A7-800A-754F-6C16-D6146742AD73}"/>
              </a:ext>
            </a:extLst>
          </p:cNvPr>
          <p:cNvGrpSpPr/>
          <p:nvPr/>
        </p:nvGrpSpPr>
        <p:grpSpPr>
          <a:xfrm>
            <a:off x="424487" y="4391611"/>
            <a:ext cx="3948887" cy="2284308"/>
            <a:chOff x="424487" y="4391611"/>
            <a:chExt cx="3948887" cy="2284308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6E89D0B-01E4-EDC7-6DDC-07958E3E9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24487" y="4391611"/>
              <a:ext cx="3948887" cy="202797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7625DCE-1A3D-B409-BA17-6A95C1A8D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69327" y="6419588"/>
              <a:ext cx="914479" cy="25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458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361C2-56D8-EE4E-CBEA-B37BFAE6D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3393EF-B033-6551-C244-212EB012CA04}"/>
              </a:ext>
            </a:extLst>
          </p:cNvPr>
          <p:cNvSpPr/>
          <p:nvPr/>
        </p:nvSpPr>
        <p:spPr>
          <a:xfrm>
            <a:off x="109182" y="80728"/>
            <a:ext cx="11900848" cy="661234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101600" dir="2700000" algn="tl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DE944139-094B-4060-50B2-6311B1850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45" y="99150"/>
            <a:ext cx="1276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</p:txBody>
      </p:sp>
      <p:pic>
        <p:nvPicPr>
          <p:cNvPr id="3" name="Picture 16">
            <a:extLst>
              <a:ext uri="{FF2B5EF4-FFF2-40B4-BE49-F238E27FC236}">
                <a16:creationId xmlns:a16="http://schemas.microsoft.com/office/drawing/2014/main" id="{E8762222-46DC-D103-84DD-4950F0A4E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70" y="905529"/>
            <a:ext cx="922221" cy="24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1AEEF75-25BF-081F-C88A-2CFBD9B15559}"/>
              </a:ext>
            </a:extLst>
          </p:cNvPr>
          <p:cNvSpPr txBox="1"/>
          <p:nvPr/>
        </p:nvSpPr>
        <p:spPr>
          <a:xfrm>
            <a:off x="1361732" y="154248"/>
            <a:ext cx="8242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 the projections of the curve onto the three coordinate planes.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EB5FFA-7199-6390-8D6C-F2E1728AE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9543" y="651558"/>
            <a:ext cx="2545252" cy="33312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D2FDB10-45A7-C90D-8C05-89D16857D7BA}"/>
              </a:ext>
            </a:extLst>
          </p:cNvPr>
          <p:cNvGrpSpPr/>
          <p:nvPr/>
        </p:nvGrpSpPr>
        <p:grpSpPr>
          <a:xfrm>
            <a:off x="133845" y="1294716"/>
            <a:ext cx="7020759" cy="400110"/>
            <a:chOff x="133845" y="1294716"/>
            <a:chExt cx="7020759" cy="4001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471C86-4A94-30AA-1504-23F94D920BA2}"/>
                </a:ext>
              </a:extLst>
            </p:cNvPr>
            <p:cNvSpPr txBox="1"/>
            <p:nvPr/>
          </p:nvSpPr>
          <p:spPr>
            <a:xfrm>
              <a:off x="133845" y="1294716"/>
              <a:ext cx="329351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000" b="0" i="0" u="none" strike="noStrike" baseline="0" dirty="0">
                  <a:latin typeface="TimesNewRoman"/>
                </a:rPr>
                <a:t>Finally the projection onto the</a:t>
              </a:r>
              <a:endParaRPr lang="en-US" sz="2000" dirty="0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1BD1BE-B7C2-8359-22AB-33BECFEBA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36653" y="1311875"/>
              <a:ext cx="3817951" cy="365792"/>
            </a:xfrm>
            <a:prstGeom prst="rect">
              <a:avLst/>
            </a:prstGeom>
          </p:spPr>
        </p:pic>
      </p:grp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905F17F6-AC7C-AB1F-E1DD-B9E26F0B4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6890569"/>
              </p:ext>
            </p:extLst>
          </p:nvPr>
        </p:nvGraphicFramePr>
        <p:xfrm>
          <a:off x="248645" y="1775233"/>
          <a:ext cx="931862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33160" imgH="203040" progId="Equation.DSMT4">
                  <p:embed/>
                </p:oleObj>
              </mc:Choice>
              <mc:Fallback>
                <p:oleObj name="Equation" r:id="rId5" imgW="533160" imgH="203040" progId="Equation.DSMT4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B10461F3-5023-B358-B20A-E6AFD67586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45" y="1775233"/>
                        <a:ext cx="931862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CDC8D224-9C28-0026-9ED9-863AAE0DC6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3269632"/>
              </p:ext>
            </p:extLst>
          </p:nvPr>
        </p:nvGraphicFramePr>
        <p:xfrm>
          <a:off x="1160773" y="1775233"/>
          <a:ext cx="1554163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88840" imgH="177480" progId="Equation.DSMT4">
                  <p:embed/>
                </p:oleObj>
              </mc:Choice>
              <mc:Fallback>
                <p:oleObj name="Equation" r:id="rId7" imgW="888840" imgH="17748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905F17F6-AC7C-AB1F-E1DD-B9E26F0B4D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0773" y="1775233"/>
                        <a:ext cx="1554163" cy="30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4B384D4A-B098-E00B-E935-77042D1867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972984"/>
              </p:ext>
            </p:extLst>
          </p:nvPr>
        </p:nvGraphicFramePr>
        <p:xfrm>
          <a:off x="248645" y="2156926"/>
          <a:ext cx="998538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71320" imgH="393480" progId="Equation.DSMT4">
                  <p:embed/>
                </p:oleObj>
              </mc:Choice>
              <mc:Fallback>
                <p:oleObj name="Equation" r:id="rId9" imgW="571320" imgH="393480" progId="Equation.DSMT4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CDC8D224-9C28-0026-9ED9-863AAE0DC6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45" y="2156926"/>
                        <a:ext cx="998538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7EF45CEE-D19B-081B-1547-C6BA92387D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789912"/>
              </p:ext>
            </p:extLst>
          </p:nvPr>
        </p:nvGraphicFramePr>
        <p:xfrm>
          <a:off x="248645" y="2931397"/>
          <a:ext cx="179705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28520" imgH="203040" progId="Equation.DSMT4">
                  <p:embed/>
                </p:oleObj>
              </mc:Choice>
              <mc:Fallback>
                <p:oleObj name="Equation" r:id="rId11" imgW="1028520" imgH="203040" progId="Equation.DSMT4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4B384D4A-B098-E00B-E935-77042D1867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45" y="2931397"/>
                        <a:ext cx="179705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2ACFA39B-091F-D7A4-9117-4D57BDFF8A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379567"/>
              </p:ext>
            </p:extLst>
          </p:nvPr>
        </p:nvGraphicFramePr>
        <p:xfrm>
          <a:off x="215308" y="3374081"/>
          <a:ext cx="20637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180800" imgH="393480" progId="Equation.DSMT4">
                  <p:embed/>
                </p:oleObj>
              </mc:Choice>
              <mc:Fallback>
                <p:oleObj name="Equation" r:id="rId13" imgW="1180800" imgH="393480" progId="Equation.DSMT4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7EF45CEE-D19B-081B-1547-C6BA92387D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308" y="3374081"/>
                        <a:ext cx="20637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28">
            <a:extLst>
              <a:ext uri="{FF2B5EF4-FFF2-40B4-BE49-F238E27FC236}">
                <a16:creationId xmlns:a16="http://schemas.microsoft.com/office/drawing/2014/main" id="{D4AC0D2B-FDE7-CF98-0626-DF61B63F75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69543" y="2038063"/>
            <a:ext cx="2267305" cy="3130139"/>
          </a:xfrm>
          <a:prstGeom prst="rect">
            <a:avLst/>
          </a:prstGeom>
        </p:spPr>
      </p:pic>
      <p:pic>
        <p:nvPicPr>
          <p:cNvPr id="31" name="Picture 30">
            <a:hlinkClick r:id="rId16"/>
            <a:extLst>
              <a:ext uri="{FF2B5EF4-FFF2-40B4-BE49-F238E27FC236}">
                <a16:creationId xmlns:a16="http://schemas.microsoft.com/office/drawing/2014/main" id="{F5F0ACBE-D0AE-92D2-7E80-C5EE84D6FEC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33818" y="2084795"/>
            <a:ext cx="3492091" cy="383278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9D9CBE6-EC29-3EA2-07C2-664BDA7759C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921455" y="4383301"/>
            <a:ext cx="270816" cy="31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87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293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TimesNewRoman</vt:lpstr>
      <vt:lpstr>Office Theme</vt:lpstr>
      <vt:lpstr>Equation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Bach, Gale</dc:creator>
  <cp:lastModifiedBy>Bach, Gale</cp:lastModifiedBy>
  <cp:revision>106</cp:revision>
  <dcterms:created xsi:type="dcterms:W3CDTF">2022-06-05T19:04:41Z</dcterms:created>
  <dcterms:modified xsi:type="dcterms:W3CDTF">2026-08-02T21:36:31Z</dcterms:modified>
</cp:coreProperties>
</file>