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7" r:id="rId4"/>
    <p:sldId id="268" r:id="rId5"/>
    <p:sldId id="274" r:id="rId6"/>
    <p:sldId id="275" r:id="rId7"/>
    <p:sldId id="276" r:id="rId8"/>
    <p:sldId id="280" r:id="rId9"/>
    <p:sldId id="277" r:id="rId10"/>
    <p:sldId id="281" r:id="rId11"/>
    <p:sldId id="269" r:id="rId12"/>
    <p:sldId id="264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121"/>
    <a:srgbClr val="E8B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7" autoAdjust="0"/>
    <p:restoredTop sz="94660"/>
  </p:normalViewPr>
  <p:slideViewPr>
    <p:cSldViewPr snapToGrid="0">
      <p:cViewPr>
        <p:scale>
          <a:sx n="98" d="100"/>
          <a:sy n="98" d="100"/>
        </p:scale>
        <p:origin x="398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65.wmf"/><Relationship Id="rId26" Type="http://schemas.openxmlformats.org/officeDocument/2006/relationships/oleObject" Target="../embeddings/oleObject34.bin"/><Relationship Id="rId3" Type="http://schemas.openxmlformats.org/officeDocument/2006/relationships/image" Target="../media/image55.wmf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29.bin"/><Relationship Id="rId25" Type="http://schemas.openxmlformats.org/officeDocument/2006/relationships/image" Target="../media/image43.wmf"/><Relationship Id="rId33" Type="http://schemas.openxmlformats.org/officeDocument/2006/relationships/image" Target="../media/image68.wmf"/><Relationship Id="rId2" Type="http://schemas.openxmlformats.org/officeDocument/2006/relationships/oleObject" Target="../embeddings/oleObject21.bin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26.bin"/><Relationship Id="rId24" Type="http://schemas.openxmlformats.org/officeDocument/2006/relationships/oleObject" Target="../embeddings/oleObject33.bin"/><Relationship Id="rId32" Type="http://schemas.openxmlformats.org/officeDocument/2006/relationships/oleObject" Target="../embeddings/oleObject37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image" Target="../media/image67.wmf"/><Relationship Id="rId28" Type="http://schemas.openxmlformats.org/officeDocument/2006/relationships/oleObject" Target="../embeddings/oleObject35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30.bin"/><Relationship Id="rId31" Type="http://schemas.openxmlformats.org/officeDocument/2006/relationships/image" Target="../media/image45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63.wmf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45.bin"/><Relationship Id="rId26" Type="http://schemas.openxmlformats.org/officeDocument/2006/relationships/image" Target="../media/image82.png"/><Relationship Id="rId3" Type="http://schemas.openxmlformats.org/officeDocument/2006/relationships/image" Target="../media/image70.png"/><Relationship Id="rId21" Type="http://schemas.openxmlformats.org/officeDocument/2006/relationships/image" Target="../media/image79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77.wmf"/><Relationship Id="rId25" Type="http://schemas.openxmlformats.org/officeDocument/2006/relationships/image" Target="../media/image9.png"/><Relationship Id="rId2" Type="http://schemas.openxmlformats.org/officeDocument/2006/relationships/image" Target="../media/image69.png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84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74.wmf"/><Relationship Id="rId24" Type="http://schemas.openxmlformats.org/officeDocument/2006/relationships/image" Target="../media/image81.png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28" Type="http://schemas.openxmlformats.org/officeDocument/2006/relationships/oleObject" Target="../embeddings/oleObject48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55.bin"/><Relationship Id="rId3" Type="http://schemas.openxmlformats.org/officeDocument/2006/relationships/image" Target="../media/image86.png"/><Relationship Id="rId21" Type="http://schemas.openxmlformats.org/officeDocument/2006/relationships/image" Target="../media/image79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92.wmf"/><Relationship Id="rId2" Type="http://schemas.openxmlformats.org/officeDocument/2006/relationships/image" Target="../media/image85.png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89.wmf"/><Relationship Id="rId24" Type="http://schemas.openxmlformats.org/officeDocument/2006/relationships/image" Target="../media/image94.png"/><Relationship Id="rId5" Type="http://schemas.openxmlformats.org/officeDocument/2006/relationships/image" Target="../media/image65.wmf"/><Relationship Id="rId15" Type="http://schemas.openxmlformats.org/officeDocument/2006/relationships/image" Target="../media/image91.wmf"/><Relationship Id="rId23" Type="http://schemas.openxmlformats.org/officeDocument/2006/relationships/image" Target="../media/image93.png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53.bin"/><Relationship Id="rId2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8.wmf"/><Relationship Id="rId18" Type="http://schemas.openxmlformats.org/officeDocument/2006/relationships/image" Target="../media/image94.png"/><Relationship Id="rId26" Type="http://schemas.openxmlformats.org/officeDocument/2006/relationships/image" Target="../media/image104.png"/><Relationship Id="rId3" Type="http://schemas.openxmlformats.org/officeDocument/2006/relationships/image" Target="../media/image86.png"/><Relationship Id="rId21" Type="http://schemas.openxmlformats.org/officeDocument/2006/relationships/image" Target="../media/image99.png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96.png"/><Relationship Id="rId25" Type="http://schemas.openxmlformats.org/officeDocument/2006/relationships/image" Target="../media/image103.png"/><Relationship Id="rId2" Type="http://schemas.openxmlformats.org/officeDocument/2006/relationships/image" Target="../media/image85.png"/><Relationship Id="rId16" Type="http://schemas.openxmlformats.org/officeDocument/2006/relationships/image" Target="../media/image95.png"/><Relationship Id="rId20" Type="http://schemas.openxmlformats.org/officeDocument/2006/relationships/image" Target="../media/image98.png"/><Relationship Id="rId29" Type="http://schemas.openxmlformats.org/officeDocument/2006/relationships/image" Target="../media/image10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89.wmf"/><Relationship Id="rId24" Type="http://schemas.openxmlformats.org/officeDocument/2006/relationships/image" Target="../media/image102.png"/><Relationship Id="rId5" Type="http://schemas.openxmlformats.org/officeDocument/2006/relationships/image" Target="../media/image65.wmf"/><Relationship Id="rId15" Type="http://schemas.openxmlformats.org/officeDocument/2006/relationships/image" Target="../media/image79.wmf"/><Relationship Id="rId23" Type="http://schemas.openxmlformats.org/officeDocument/2006/relationships/image" Target="../media/image101.png"/><Relationship Id="rId28" Type="http://schemas.openxmlformats.org/officeDocument/2006/relationships/oleObject" Target="../embeddings/oleObject62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97.png"/><Relationship Id="rId31" Type="http://schemas.openxmlformats.org/officeDocument/2006/relationships/image" Target="../media/image10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61.bin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oleObject" Target="../embeddings/oleObject6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4.bin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6.png"/><Relationship Id="rId4" Type="http://schemas.openxmlformats.org/officeDocument/2006/relationships/image" Target="../media/image33.wmf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39.wmf"/><Relationship Id="rId21" Type="http://schemas.openxmlformats.org/officeDocument/2006/relationships/oleObject" Target="../embeddings/oleObject15.bin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46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4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4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51.wmf"/><Relationship Id="rId3" Type="http://schemas.openxmlformats.org/officeDocument/2006/relationships/image" Target="../media/image39.wmf"/><Relationship Id="rId21" Type="http://schemas.openxmlformats.org/officeDocument/2006/relationships/oleObject" Target="../embeddings/oleObject15.bin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46.wmf"/><Relationship Id="rId25" Type="http://schemas.openxmlformats.org/officeDocument/2006/relationships/oleObject" Target="../embeddings/oleObject17.bin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3.wmf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52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47.wmf"/><Relationship Id="rId31" Type="http://schemas.openxmlformats.org/officeDocument/2006/relationships/oleObject" Target="../embeddings/oleObject2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5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8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AE99-FEF1-F559-98EC-9E8DF37A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7C886-79FE-9AD5-116B-78BA15BAEA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Dirichlet">
            <a:extLst>
              <a:ext uri="{FF2B5EF4-FFF2-40B4-BE49-F238E27FC236}">
                <a16:creationId xmlns:a16="http://schemas.microsoft.com/office/drawing/2014/main" id="{77577A77-920B-79B9-18D0-6DF6A49E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64" y="1330798"/>
            <a:ext cx="2590842" cy="315067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ctr" rotWithShape="0">
              <a:schemeClr val="accent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92F3B89F-5DAD-EC62-186F-1AFA44236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462" y="4781811"/>
            <a:ext cx="4464876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ctr" rotWithShape="0">
              <a:schemeClr val="accent1">
                <a:alpha val="43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 dirty="0">
                <a:latin typeface="Times New Roman" panose="02020603050405020304" pitchFamily="18" charset="0"/>
              </a:rPr>
              <a:t>Johann Peter Gustav Lejeune Dirichlet</a:t>
            </a:r>
          </a:p>
          <a:p>
            <a:pPr algn="ctr"/>
            <a:r>
              <a:rPr lang="en-US" altLang="en-US" sz="2000" b="1" dirty="0">
                <a:latin typeface="Times New Roman" panose="02020603050405020304" pitchFamily="18" charset="0"/>
              </a:rPr>
              <a:t>1805 – 1859 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A4F99A3-C901-7D6A-2D9E-D1B863292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66" y="5734545"/>
            <a:ext cx="11283902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ctr" rotWithShape="0">
              <a:schemeClr val="accent1">
                <a:alpha val="43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altLang="en-US" sz="2000" b="1" dirty="0" err="1">
                <a:latin typeface="Times New Roman" panose="02020603050405020304" pitchFamily="18" charset="0"/>
              </a:rPr>
              <a:t>Dirichlet</a:t>
            </a:r>
            <a:r>
              <a:rPr lang="en-US" altLang="en-US" sz="2000" dirty="0">
                <a:latin typeface="Times New Roman" panose="02020603050405020304" pitchFamily="18" charset="0"/>
              </a:rPr>
              <a:t> proved the convergence of Fourier series, as well as developed the modern definition of a function, also he contributed to analytic number theory.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567BD-7053-984A-5543-9AB6C3E3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0" y="224882"/>
            <a:ext cx="5742691" cy="458041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AEBD197C-6F5E-DEE3-0DFD-404E9E27DC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0358" y="4181729"/>
          <a:ext cx="25590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93700" progId="Equation.DSMT4">
                  <p:embed/>
                </p:oleObj>
              </mc:Choice>
              <mc:Fallback>
                <p:oleObj name="Equation" r:id="rId2" imgW="1600200" imgH="3937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AEBD197C-6F5E-DEE3-0DFD-404E9E27DC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58" y="4181729"/>
                        <a:ext cx="255905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77582F04-3487-107A-7B02-4010AD57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19" y="258357"/>
            <a:ext cx="105742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Find the volume generated when this shape is revolved about the </a:t>
            </a:r>
            <a:r>
              <a:rPr lang="en-US" altLang="en-US" sz="2200" i="1" dirty="0"/>
              <a:t>y-</a:t>
            </a:r>
            <a:r>
              <a:rPr lang="en-US" altLang="en-US" sz="2200" dirty="0"/>
              <a:t>axis.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708DC-35E7-6110-A488-A450FE211A26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EBC1838-47CE-7984-8FF2-CCF802EB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488925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4" name="Picture 13" descr="A graph of a function with Gateway Arch in the background&#10;&#10;Description automatically generated">
            <a:extLst>
              <a:ext uri="{FF2B5EF4-FFF2-40B4-BE49-F238E27FC236}">
                <a16:creationId xmlns:a16="http://schemas.microsoft.com/office/drawing/2014/main" id="{D18BF782-4100-F349-7669-C8FB7E0C9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89" y="850776"/>
            <a:ext cx="3276600" cy="3276600"/>
          </a:xfrm>
          <a:prstGeom prst="rect">
            <a:avLst/>
          </a:prstGeom>
        </p:spPr>
      </p:pic>
      <p:sp>
        <p:nvSpPr>
          <p:cNvPr id="15" name="Curved Right Arrow 15">
            <a:extLst>
              <a:ext uri="{FF2B5EF4-FFF2-40B4-BE49-F238E27FC236}">
                <a16:creationId xmlns:a16="http://schemas.microsoft.com/office/drawing/2014/main" id="{75D95A5A-C522-67B9-821C-E4F579CE89F7}"/>
              </a:ext>
            </a:extLst>
          </p:cNvPr>
          <p:cNvSpPr/>
          <p:nvPr/>
        </p:nvSpPr>
        <p:spPr>
          <a:xfrm>
            <a:off x="2285308" y="1314766"/>
            <a:ext cx="388938" cy="304800"/>
          </a:xfrm>
          <a:prstGeom prst="curvedRightArrow">
            <a:avLst>
              <a:gd name="adj1" fmla="val 1292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DDC1865E-3204-1AE4-B3AB-64D1DD68E5C0}"/>
              </a:ext>
            </a:extLst>
          </p:cNvPr>
          <p:cNvSpPr>
            <a:spLocks/>
          </p:cNvSpPr>
          <p:nvPr/>
        </p:nvSpPr>
        <p:spPr bwMode="auto">
          <a:xfrm>
            <a:off x="3567752" y="2218999"/>
            <a:ext cx="1588" cy="1585913"/>
          </a:xfrm>
          <a:custGeom>
            <a:avLst/>
            <a:gdLst>
              <a:gd name="T0" fmla="*/ 0 w 1"/>
              <a:gd name="T1" fmla="*/ 0 h 999"/>
              <a:gd name="T2" fmla="*/ 0 w 1"/>
              <a:gd name="T3" fmla="*/ 2147483647 h 999"/>
              <a:gd name="T4" fmla="*/ 0 60000 65536"/>
              <a:gd name="T5" fmla="*/ 0 60000 65536"/>
              <a:gd name="T6" fmla="*/ 0 w 1"/>
              <a:gd name="T7" fmla="*/ 0 h 999"/>
              <a:gd name="T8" fmla="*/ 1 w 1"/>
              <a:gd name="T9" fmla="*/ 999 h 9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99">
                <a:moveTo>
                  <a:pt x="0" y="0"/>
                </a:moveTo>
                <a:lnTo>
                  <a:pt x="0" y="999"/>
                </a:lnTo>
              </a:path>
            </a:pathLst>
          </a:custGeom>
          <a:noFill/>
          <a:ln w="3810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953F52-4F48-BFDB-E8CD-EBCF65862348}"/>
              </a:ext>
            </a:extLst>
          </p:cNvPr>
          <p:cNvGrpSpPr>
            <a:grpSpLocks/>
          </p:cNvGrpSpPr>
          <p:nvPr/>
        </p:nvGrpSpPr>
        <p:grpSpPr bwMode="auto">
          <a:xfrm>
            <a:off x="1494430" y="2083556"/>
            <a:ext cx="2074742" cy="1811338"/>
            <a:chOff x="604" y="587"/>
            <a:chExt cx="932" cy="1189"/>
          </a:xfrm>
        </p:grpSpPr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95DFF76C-729B-8279-6F00-B6109DF64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587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9C2FA8D0-2A8D-839B-BEBA-465B1A695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" y="672"/>
              <a:ext cx="0" cy="1031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3FBD60F8-9849-4B51-88D0-6F6340285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632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4650BAD-ABC5-E66C-A52C-83AEE59C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629"/>
              <a:ext cx="882" cy="51"/>
            </a:xfrm>
            <a:custGeom>
              <a:avLst/>
              <a:gdLst>
                <a:gd name="T0" fmla="*/ 0 w 882"/>
                <a:gd name="T1" fmla="*/ 51 h 51"/>
                <a:gd name="T2" fmla="*/ 60 w 882"/>
                <a:gd name="T3" fmla="*/ 33 h 51"/>
                <a:gd name="T4" fmla="*/ 141 w 882"/>
                <a:gd name="T5" fmla="*/ 12 h 51"/>
                <a:gd name="T6" fmla="*/ 246 w 882"/>
                <a:gd name="T7" fmla="*/ 6 h 51"/>
                <a:gd name="T8" fmla="*/ 336 w 882"/>
                <a:gd name="T9" fmla="*/ 3 h 51"/>
                <a:gd name="T10" fmla="*/ 408 w 882"/>
                <a:gd name="T11" fmla="*/ 0 h 51"/>
                <a:gd name="T12" fmla="*/ 480 w 882"/>
                <a:gd name="T13" fmla="*/ 3 h 51"/>
                <a:gd name="T14" fmla="*/ 540 w 882"/>
                <a:gd name="T15" fmla="*/ 6 h 51"/>
                <a:gd name="T16" fmla="*/ 627 w 882"/>
                <a:gd name="T17" fmla="*/ 6 h 51"/>
                <a:gd name="T18" fmla="*/ 669 w 882"/>
                <a:gd name="T19" fmla="*/ 9 h 51"/>
                <a:gd name="T20" fmla="*/ 714 w 882"/>
                <a:gd name="T21" fmla="*/ 12 h 51"/>
                <a:gd name="T22" fmla="*/ 756 w 882"/>
                <a:gd name="T23" fmla="*/ 18 h 51"/>
                <a:gd name="T24" fmla="*/ 813 w 882"/>
                <a:gd name="T25" fmla="*/ 27 h 51"/>
                <a:gd name="T26" fmla="*/ 855 w 882"/>
                <a:gd name="T27" fmla="*/ 39 h 51"/>
                <a:gd name="T28" fmla="*/ 882 w 882"/>
                <a:gd name="T29" fmla="*/ 51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2"/>
                <a:gd name="T46" fmla="*/ 0 h 51"/>
                <a:gd name="T47" fmla="*/ 882 w 882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2" h="51">
                  <a:moveTo>
                    <a:pt x="0" y="51"/>
                  </a:moveTo>
                  <a:cubicBezTo>
                    <a:pt x="10" y="48"/>
                    <a:pt x="37" y="39"/>
                    <a:pt x="60" y="33"/>
                  </a:cubicBezTo>
                  <a:cubicBezTo>
                    <a:pt x="83" y="27"/>
                    <a:pt x="110" y="17"/>
                    <a:pt x="141" y="12"/>
                  </a:cubicBezTo>
                  <a:cubicBezTo>
                    <a:pt x="172" y="7"/>
                    <a:pt x="214" y="7"/>
                    <a:pt x="246" y="6"/>
                  </a:cubicBezTo>
                  <a:cubicBezTo>
                    <a:pt x="278" y="5"/>
                    <a:pt x="309" y="4"/>
                    <a:pt x="336" y="3"/>
                  </a:cubicBezTo>
                  <a:cubicBezTo>
                    <a:pt x="363" y="2"/>
                    <a:pt x="384" y="0"/>
                    <a:pt x="408" y="0"/>
                  </a:cubicBezTo>
                  <a:cubicBezTo>
                    <a:pt x="432" y="0"/>
                    <a:pt x="458" y="2"/>
                    <a:pt x="480" y="3"/>
                  </a:cubicBezTo>
                  <a:cubicBezTo>
                    <a:pt x="502" y="4"/>
                    <a:pt x="516" y="6"/>
                    <a:pt x="540" y="6"/>
                  </a:cubicBezTo>
                  <a:cubicBezTo>
                    <a:pt x="564" y="6"/>
                    <a:pt x="606" y="6"/>
                    <a:pt x="627" y="6"/>
                  </a:cubicBezTo>
                  <a:cubicBezTo>
                    <a:pt x="648" y="6"/>
                    <a:pt x="655" y="8"/>
                    <a:pt x="669" y="9"/>
                  </a:cubicBezTo>
                  <a:cubicBezTo>
                    <a:pt x="683" y="10"/>
                    <a:pt x="700" y="11"/>
                    <a:pt x="714" y="12"/>
                  </a:cubicBezTo>
                  <a:cubicBezTo>
                    <a:pt x="728" y="13"/>
                    <a:pt x="740" y="16"/>
                    <a:pt x="756" y="18"/>
                  </a:cubicBezTo>
                  <a:cubicBezTo>
                    <a:pt x="772" y="20"/>
                    <a:pt x="797" y="24"/>
                    <a:pt x="813" y="27"/>
                  </a:cubicBezTo>
                  <a:cubicBezTo>
                    <a:pt x="829" y="30"/>
                    <a:pt x="844" y="35"/>
                    <a:pt x="855" y="39"/>
                  </a:cubicBezTo>
                  <a:cubicBezTo>
                    <a:pt x="866" y="43"/>
                    <a:pt x="877" y="49"/>
                    <a:pt x="882" y="51"/>
                  </a:cubicBezTo>
                </a:path>
              </a:pathLst>
            </a:custGeom>
            <a:noFill/>
            <a:ln w="50800" cap="flat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20">
            <a:extLst>
              <a:ext uri="{FF2B5EF4-FFF2-40B4-BE49-F238E27FC236}">
                <a16:creationId xmlns:a16="http://schemas.microsoft.com/office/drawing/2014/main" id="{6940190D-6A98-9D83-C20E-A211361C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78" y="5335185"/>
            <a:ext cx="58135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200" dirty="0"/>
              <a:t>If we take a vertical rectangle and revolve it about the </a:t>
            </a:r>
            <a:r>
              <a:rPr lang="en-US" altLang="en-US" sz="2200" i="1" dirty="0"/>
              <a:t>y</a:t>
            </a:r>
            <a:r>
              <a:rPr lang="en-US" altLang="en-US" sz="2200" dirty="0"/>
              <a:t>-axis </a:t>
            </a:r>
            <a:r>
              <a:rPr lang="en-US" altLang="en-US" sz="2000" dirty="0"/>
              <a:t>we get a cylindrical shell.</a:t>
            </a:r>
            <a:endParaRPr lang="en-US" altLang="en-US" sz="2200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7DD5A70-0FAF-5E16-B6BC-83AD1ACB9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370815"/>
              </p:ext>
            </p:extLst>
          </p:nvPr>
        </p:nvGraphicFramePr>
        <p:xfrm>
          <a:off x="2249588" y="5982367"/>
          <a:ext cx="2047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9000" imgH="330200" progId="Equation.DSMT4">
                  <p:embed/>
                </p:oleObj>
              </mc:Choice>
              <mc:Fallback>
                <p:oleObj name="Equation" r:id="rId5" imgW="889000" imgH="330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588" y="5982367"/>
                        <a:ext cx="20478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855ED-32AD-4A58-9B48-D57A625B8FDB}"/>
              </a:ext>
            </a:extLst>
          </p:cNvPr>
          <p:cNvCxnSpPr/>
          <p:nvPr/>
        </p:nvCxnSpPr>
        <p:spPr>
          <a:xfrm>
            <a:off x="6190647" y="934679"/>
            <a:ext cx="0" cy="5472545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">
            <a:extLst>
              <a:ext uri="{FF2B5EF4-FFF2-40B4-BE49-F238E27FC236}">
                <a16:creationId xmlns:a16="http://schemas.microsoft.com/office/drawing/2014/main" id="{B8BE3A04-B1E2-3859-33FD-D84D6EAC3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221" y="850776"/>
            <a:ext cx="18405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/>
              <a:t>Shell method</a:t>
            </a:r>
            <a:r>
              <a:rPr lang="en-US" altLang="en-US" sz="2200"/>
              <a:t>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89BF22-F70D-CB1D-C3BF-C8417C1F5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081620"/>
              </p:ext>
            </p:extLst>
          </p:nvPr>
        </p:nvGraphicFramePr>
        <p:xfrm>
          <a:off x="6352014" y="1360756"/>
          <a:ext cx="3463636" cy="36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400" imgH="203200" progId="Equation.DSMT4">
                  <p:embed/>
                </p:oleObj>
              </mc:Choice>
              <mc:Fallback>
                <p:oleObj name="Equation" r:id="rId7" imgW="1930400" imgH="203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98243A4-1A5B-3F6D-5D3B-1B1DC2D0D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014" y="1360756"/>
                        <a:ext cx="3463636" cy="364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721FBDE-FCF7-D779-CE9E-AC71EB09F2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330625"/>
              </p:ext>
            </p:extLst>
          </p:nvPr>
        </p:nvGraphicFramePr>
        <p:xfrm>
          <a:off x="6352014" y="1764848"/>
          <a:ext cx="3279959" cy="36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28800" imgH="203200" progId="Equation.DSMT4">
                  <p:embed/>
                </p:oleObj>
              </mc:Choice>
              <mc:Fallback>
                <p:oleObj name="Equation" r:id="rId9" imgW="1828800" imgH="203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8FC7770-EB8D-B4BE-0868-051D64734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014" y="1764848"/>
                        <a:ext cx="3279959" cy="364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BC87AD5-CE95-563E-FA06-44554817DF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58033"/>
              </p:ext>
            </p:extLst>
          </p:nvPr>
        </p:nvGraphicFramePr>
        <p:xfrm>
          <a:off x="6337061" y="2174517"/>
          <a:ext cx="1620299" cy="36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309" imgH="203112" progId="Equation.DSMT4">
                  <p:embed/>
                </p:oleObj>
              </mc:Choice>
              <mc:Fallback>
                <p:oleObj name="Equation" r:id="rId11" imgW="901309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A332CDC-3CBB-C0AE-88E7-02E96FD6E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061" y="2174517"/>
                        <a:ext cx="1620299" cy="364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D032E71-8AA0-0300-390C-68362EE9A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72300"/>
              </p:ext>
            </p:extLst>
          </p:nvPr>
        </p:nvGraphicFramePr>
        <p:xfrm>
          <a:off x="6352014" y="3063628"/>
          <a:ext cx="4013358" cy="36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35200" imgH="203200" progId="Equation.DSMT4">
                  <p:embed/>
                </p:oleObj>
              </mc:Choice>
              <mc:Fallback>
                <p:oleObj name="Equation" r:id="rId13" imgW="2235200" imgH="203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011D811-5986-E22F-4316-9EB7647D1E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014" y="3063628"/>
                        <a:ext cx="4013358" cy="363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BB2CF0A-B406-E2D5-D02D-627F5BB0F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24786"/>
              </p:ext>
            </p:extLst>
          </p:nvPr>
        </p:nvGraphicFramePr>
        <p:xfrm>
          <a:off x="6337061" y="2603901"/>
          <a:ext cx="2030950" cy="36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29810" imgH="203112" progId="Equation.DSMT4">
                  <p:embed/>
                </p:oleObj>
              </mc:Choice>
              <mc:Fallback>
                <p:oleObj name="Equation" r:id="rId15" imgW="1129810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4F06220-B568-FE0C-9133-1C43E9510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061" y="2603901"/>
                        <a:ext cx="2030950" cy="364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14F0A10-B4B7-958E-8E1F-15974F095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10003"/>
              </p:ext>
            </p:extLst>
          </p:nvPr>
        </p:nvGraphicFramePr>
        <p:xfrm>
          <a:off x="3431746" y="3959340"/>
          <a:ext cx="22701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BB2CF0A-B406-E2D5-D02D-627F5BB0F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46" y="3959340"/>
                        <a:ext cx="227012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22238F8-57E2-ECD9-D514-DB837DF3D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73910"/>
              </p:ext>
            </p:extLst>
          </p:nvPr>
        </p:nvGraphicFramePr>
        <p:xfrm>
          <a:off x="3634704" y="2786267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42720" imgH="203040" progId="Equation.DSMT4">
                  <p:embed/>
                </p:oleObj>
              </mc:Choice>
              <mc:Fallback>
                <p:oleObj name="Equation" r:id="rId19" imgW="34272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14F0A10-B4B7-958E-8E1F-15974F095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704" y="2786267"/>
                        <a:ext cx="615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07F80C9-805B-E404-E261-518C015B19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65191"/>
              </p:ext>
            </p:extLst>
          </p:nvPr>
        </p:nvGraphicFramePr>
        <p:xfrm>
          <a:off x="6324391" y="3427047"/>
          <a:ext cx="1832005" cy="613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89000" imgH="330200" progId="Equation.DSMT4">
                  <p:embed/>
                </p:oleObj>
              </mc:Choice>
              <mc:Fallback>
                <p:oleObj name="Equation" r:id="rId21" imgW="889000" imgH="3302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D3F94CC-BFAE-B987-697F-35203F8323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391" y="3427047"/>
                        <a:ext cx="1832005" cy="613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10890C0-0521-C09E-8120-70EE693CF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303088"/>
              </p:ext>
            </p:extLst>
          </p:nvPr>
        </p:nvGraphicFramePr>
        <p:xfrm>
          <a:off x="6341719" y="4724356"/>
          <a:ext cx="3898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45960" imgH="431640" progId="Equation.DSMT4">
                  <p:embed/>
                </p:oleObj>
              </mc:Choice>
              <mc:Fallback>
                <p:oleObj name="Equation" r:id="rId22" imgW="214596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6E883AD-E449-6D43-8451-C9BEFD1AEE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719" y="4724356"/>
                        <a:ext cx="38989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16">
            <a:extLst>
              <a:ext uri="{FF2B5EF4-FFF2-40B4-BE49-F238E27FC236}">
                <a16:creationId xmlns:a16="http://schemas.microsoft.com/office/drawing/2014/main" id="{884FCEFC-8B19-30E6-053F-B13B9DA21EB6}"/>
              </a:ext>
            </a:extLst>
          </p:cNvPr>
          <p:cNvSpPr>
            <a:spLocks/>
          </p:cNvSpPr>
          <p:nvPr/>
        </p:nvSpPr>
        <p:spPr bwMode="auto">
          <a:xfrm flipH="1">
            <a:off x="7410620" y="5267976"/>
            <a:ext cx="74612" cy="304800"/>
          </a:xfrm>
          <a:custGeom>
            <a:avLst/>
            <a:gdLst>
              <a:gd name="T0" fmla="*/ 0 w 1"/>
              <a:gd name="T1" fmla="*/ 2147483647 h 420"/>
              <a:gd name="T2" fmla="*/ 0 w 1"/>
              <a:gd name="T3" fmla="*/ 0 h 420"/>
              <a:gd name="T4" fmla="*/ 0 60000 65536"/>
              <a:gd name="T5" fmla="*/ 0 60000 65536"/>
              <a:gd name="T6" fmla="*/ 0 w 1"/>
              <a:gd name="T7" fmla="*/ 0 h 420"/>
              <a:gd name="T8" fmla="*/ 1 w 1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20">
                <a:moveTo>
                  <a:pt x="0" y="4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E9D1B12-8A80-62A6-B849-579316C08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544101"/>
              </p:ext>
            </p:extLst>
          </p:nvPr>
        </p:nvGraphicFramePr>
        <p:xfrm>
          <a:off x="7370838" y="5616415"/>
          <a:ext cx="212914" cy="23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4102" imgH="126780" progId="Equation.DSMT4">
                  <p:embed/>
                </p:oleObj>
              </mc:Choice>
              <mc:Fallback>
                <p:oleObj name="Equation" r:id="rId24" imgW="114102" imgH="1267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8F2DE41-F189-7967-1FDC-820A64FF32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838" y="5616415"/>
                        <a:ext cx="212914" cy="236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utoShape 28">
            <a:extLst>
              <a:ext uri="{FF2B5EF4-FFF2-40B4-BE49-F238E27FC236}">
                <a16:creationId xmlns:a16="http://schemas.microsoft.com/office/drawing/2014/main" id="{AA717D17-9890-3699-C2D3-7C6338BF7A82}"/>
              </a:ext>
            </a:extLst>
          </p:cNvPr>
          <p:cNvSpPr>
            <a:spLocks/>
          </p:cNvSpPr>
          <p:nvPr/>
        </p:nvSpPr>
        <p:spPr bwMode="auto">
          <a:xfrm rot="16200000">
            <a:off x="7213517" y="5637773"/>
            <a:ext cx="286252" cy="603694"/>
          </a:xfrm>
          <a:prstGeom prst="leftBrace">
            <a:avLst>
              <a:gd name="adj1" fmla="val 2222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4" name="Object 29">
            <a:extLst>
              <a:ext uri="{FF2B5EF4-FFF2-40B4-BE49-F238E27FC236}">
                <a16:creationId xmlns:a16="http://schemas.microsoft.com/office/drawing/2014/main" id="{1BA49719-24E8-55F2-F50A-7031756A4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6937"/>
              </p:ext>
            </p:extLst>
          </p:nvPr>
        </p:nvGraphicFramePr>
        <p:xfrm>
          <a:off x="6558948" y="6134309"/>
          <a:ext cx="1703343" cy="33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003" imgH="177723" progId="Equation.DSMT4">
                  <p:embed/>
                </p:oleObj>
              </mc:Choice>
              <mc:Fallback>
                <p:oleObj name="Equation" r:id="rId26" imgW="914003" imgH="177723" progId="Equation.DSMT4">
                  <p:embed/>
                  <p:pic>
                    <p:nvPicPr>
                      <p:cNvPr id="25" name="Object 29">
                        <a:extLst>
                          <a:ext uri="{FF2B5EF4-FFF2-40B4-BE49-F238E27FC236}">
                            <a16:creationId xmlns:a16="http://schemas.microsoft.com/office/drawing/2014/main" id="{0D6F4840-1CC5-4640-A459-E20B27C812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948" y="6134309"/>
                        <a:ext cx="1703343" cy="330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4F317D1-9AAB-1F4A-6531-4BE223865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917325"/>
              </p:ext>
            </p:extLst>
          </p:nvPr>
        </p:nvGraphicFramePr>
        <p:xfrm>
          <a:off x="8611755" y="5939619"/>
          <a:ext cx="236571" cy="33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5" imgH="177415" progId="Equation.DSMT4">
                  <p:embed/>
                </p:oleObj>
              </mc:Choice>
              <mc:Fallback>
                <p:oleObj name="Equation" r:id="rId28" imgW="126725" imgH="177415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0110306-9B94-9130-2F67-66A5BDD57A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1755" y="5939619"/>
                        <a:ext cx="236571" cy="331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utoShape 19">
            <a:extLst>
              <a:ext uri="{FF2B5EF4-FFF2-40B4-BE49-F238E27FC236}">
                <a16:creationId xmlns:a16="http://schemas.microsoft.com/office/drawing/2014/main" id="{11145290-3C22-E453-2276-D7E3C0A2D6D9}"/>
              </a:ext>
            </a:extLst>
          </p:cNvPr>
          <p:cNvSpPr>
            <a:spLocks/>
          </p:cNvSpPr>
          <p:nvPr/>
        </p:nvSpPr>
        <p:spPr bwMode="auto">
          <a:xfrm rot="16200000">
            <a:off x="8501441" y="4543674"/>
            <a:ext cx="457200" cy="2307356"/>
          </a:xfrm>
          <a:prstGeom prst="leftBrace">
            <a:avLst>
              <a:gd name="adj1" fmla="val 4722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" name="AutoShape 19">
            <a:extLst>
              <a:ext uri="{FF2B5EF4-FFF2-40B4-BE49-F238E27FC236}">
                <a16:creationId xmlns:a16="http://schemas.microsoft.com/office/drawing/2014/main" id="{F89AE5F1-6A41-50AB-9C1C-4BC0C707A44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8291334" y="3265890"/>
            <a:ext cx="412750" cy="2751400"/>
          </a:xfrm>
          <a:prstGeom prst="leftBrace">
            <a:avLst>
              <a:gd name="adj1" fmla="val 47241"/>
              <a:gd name="adj2" fmla="val 49111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629313-6803-85D2-646E-F853D2E3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125" y="4011414"/>
            <a:ext cx="6731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FF0000"/>
                </a:solidFill>
              </a:rPr>
              <a:t>A</a:t>
            </a:r>
            <a:r>
              <a:rPr lang="en-US" altLang="en-US" sz="2200" dirty="0">
                <a:solidFill>
                  <a:srgbClr val="FF0000"/>
                </a:solidFill>
              </a:rPr>
              <a:t>(</a:t>
            </a:r>
            <a:r>
              <a:rPr lang="en-US" altLang="en-US" sz="2200" i="1" dirty="0">
                <a:solidFill>
                  <a:srgbClr val="FF0000"/>
                </a:solidFill>
              </a:rPr>
              <a:t>x</a:t>
            </a:r>
            <a:r>
              <a:rPr lang="en-US" altLang="en-US" sz="2200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A4C4C06-27A2-EAB2-B4BD-EF4087CE0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954"/>
              </p:ext>
            </p:extLst>
          </p:nvPr>
        </p:nvGraphicFramePr>
        <p:xfrm>
          <a:off x="9502389" y="5939619"/>
          <a:ext cx="1116378" cy="31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21760" imgH="177646" progId="Equation.DSMT4">
                  <p:embed/>
                </p:oleObj>
              </mc:Choice>
              <mc:Fallback>
                <p:oleObj name="Equation" r:id="rId30" imgW="621760" imgH="177646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A42C35B-8883-336C-80BC-19E46972D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2389" y="5939619"/>
                        <a:ext cx="1116378" cy="318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eform 21">
            <a:extLst>
              <a:ext uri="{FF2B5EF4-FFF2-40B4-BE49-F238E27FC236}">
                <a16:creationId xmlns:a16="http://schemas.microsoft.com/office/drawing/2014/main" id="{93C8C22C-1808-7E7A-A465-E95F54A07DD6}"/>
              </a:ext>
            </a:extLst>
          </p:cNvPr>
          <p:cNvSpPr>
            <a:spLocks/>
          </p:cNvSpPr>
          <p:nvPr/>
        </p:nvSpPr>
        <p:spPr bwMode="auto">
          <a:xfrm>
            <a:off x="10060578" y="5277315"/>
            <a:ext cx="1587" cy="666750"/>
          </a:xfrm>
          <a:custGeom>
            <a:avLst/>
            <a:gdLst>
              <a:gd name="T0" fmla="*/ 0 w 1"/>
              <a:gd name="T1" fmla="*/ 2147483647 h 420"/>
              <a:gd name="T2" fmla="*/ 0 w 1"/>
              <a:gd name="T3" fmla="*/ 0 h 420"/>
              <a:gd name="T4" fmla="*/ 0 60000 65536"/>
              <a:gd name="T5" fmla="*/ 0 60000 65536"/>
              <a:gd name="T6" fmla="*/ 0 w 1"/>
              <a:gd name="T7" fmla="*/ 0 h 420"/>
              <a:gd name="T8" fmla="*/ 1 w 1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20">
                <a:moveTo>
                  <a:pt x="0" y="4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CB36A58-DD17-C3C6-79B7-BF7C01501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1486"/>
              </p:ext>
            </p:extLst>
          </p:nvPr>
        </p:nvGraphicFramePr>
        <p:xfrm>
          <a:off x="10216680" y="4865075"/>
          <a:ext cx="1725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63280" imgH="203040" progId="Equation.DSMT4">
                  <p:embed/>
                </p:oleObj>
              </mc:Choice>
              <mc:Fallback>
                <p:oleObj name="Equation" r:id="rId32" imgW="8632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DB3C44F-E92D-010B-3EF4-80AA4999E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6680" y="4865075"/>
                        <a:ext cx="17256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2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" grpId="0" animBg="1"/>
      <p:bldP spid="24" grpId="0" autoUpdateAnimBg="0"/>
      <p:bldP spid="7" grpId="0" autoUpdateAnimBg="0"/>
      <p:bldP spid="31" grpId="0" animBg="1"/>
      <p:bldP spid="33" grpId="0" animBg="1"/>
      <p:bldP spid="36" grpId="0" animBg="1"/>
      <p:bldP spid="37" grpId="0" animBg="1"/>
      <p:bldP spid="38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619CC-928C-F05A-7144-4F172316DD50}"/>
              </a:ext>
            </a:extLst>
          </p:cNvPr>
          <p:cNvSpPr txBox="1"/>
          <p:nvPr/>
        </p:nvSpPr>
        <p:spPr>
          <a:xfrm>
            <a:off x="1644650" y="293985"/>
            <a:ext cx="9944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Use the method of cylindrical shells to find the volume generated by rotating the region bounded by the given curves about the specified axis.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AC02B-A01A-DAE9-7C58-70D5EB2469CA}"/>
              </a:ext>
            </a:extLst>
          </p:cNvPr>
          <p:cNvSpPr txBox="1"/>
          <p:nvPr/>
        </p:nvSpPr>
        <p:spPr>
          <a:xfrm>
            <a:off x="273032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9617099-4A8A-A603-FDBA-90BC57346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32" y="143538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2F110-3EE8-7AA5-236B-9DCE81F1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946" y="1063426"/>
            <a:ext cx="4816257" cy="358171"/>
          </a:xfrm>
          <a:prstGeom prst="rect">
            <a:avLst/>
          </a:prstGeom>
        </p:spPr>
      </p:pic>
      <p:pic>
        <p:nvPicPr>
          <p:cNvPr id="12" name="Picture 11" descr="A graph of a function&#10;&#10;Description automatically generated">
            <a:extLst>
              <a:ext uri="{FF2B5EF4-FFF2-40B4-BE49-F238E27FC236}">
                <a16:creationId xmlns:a16="http://schemas.microsoft.com/office/drawing/2014/main" id="{96C08140-6C68-95AF-CA95-FAACD7A29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43" y="2969519"/>
            <a:ext cx="3148013" cy="3148013"/>
          </a:xfrm>
          <a:prstGeom prst="rect">
            <a:avLst/>
          </a:prstGeom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1C8F81B1-00BC-3CC9-6962-85CBF0D46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77402"/>
              </p:ext>
            </p:extLst>
          </p:nvPr>
        </p:nvGraphicFramePr>
        <p:xfrm>
          <a:off x="8212216" y="4526014"/>
          <a:ext cx="837045" cy="38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0D7F3D48-F486-F9FB-CCF4-9F98D3001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216" y="4526014"/>
                        <a:ext cx="837045" cy="385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C50D52CF-69C3-E148-AE4D-A3AB9CFF8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958807"/>
              </p:ext>
            </p:extLst>
          </p:nvPr>
        </p:nvGraphicFramePr>
        <p:xfrm>
          <a:off x="10665618" y="4904993"/>
          <a:ext cx="6000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1C8F81B1-00BC-3CC9-6962-85CBF0D46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5618" y="4904993"/>
                        <a:ext cx="6000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2D71333E-C2ED-0E88-E8AD-76CD87E7A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26698"/>
              </p:ext>
            </p:extLst>
          </p:nvPr>
        </p:nvGraphicFramePr>
        <p:xfrm>
          <a:off x="11047436" y="3337091"/>
          <a:ext cx="6223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03040" progId="Equation.DSMT4">
                  <p:embed/>
                </p:oleObj>
              </mc:Choice>
              <mc:Fallback>
                <p:oleObj name="Equation" r:id="rId8" imgW="368280" imgH="203040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C50D52CF-69C3-E148-AE4D-A3AB9CFF8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7436" y="3337091"/>
                        <a:ext cx="6223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248B3E11-C89C-15F8-1727-55EB5B3BA8B6}"/>
              </a:ext>
            </a:extLst>
          </p:cNvPr>
          <p:cNvGrpSpPr/>
          <p:nvPr/>
        </p:nvGrpSpPr>
        <p:grpSpPr>
          <a:xfrm>
            <a:off x="7828529" y="4768509"/>
            <a:ext cx="2761394" cy="277812"/>
            <a:chOff x="7828529" y="4768509"/>
            <a:chExt cx="2761394" cy="27781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E3C47A-155B-0A1C-375B-86D7E69B812E}"/>
                </a:ext>
              </a:extLst>
            </p:cNvPr>
            <p:cNvCxnSpPr>
              <a:cxnSpLocks/>
            </p:cNvCxnSpPr>
            <p:nvPr/>
          </p:nvCxnSpPr>
          <p:spPr>
            <a:xfrm>
              <a:off x="9212882" y="4872710"/>
              <a:ext cx="137704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9">
              <a:extLst>
                <a:ext uri="{FF2B5EF4-FFF2-40B4-BE49-F238E27FC236}">
                  <a16:creationId xmlns:a16="http://schemas.microsoft.com/office/drawing/2014/main" id="{4317BC3E-A4CB-8BA9-63EB-2AAB869DAC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020774"/>
                </p:ext>
              </p:extLst>
            </p:nvPr>
          </p:nvGraphicFramePr>
          <p:xfrm>
            <a:off x="7828529" y="4768509"/>
            <a:ext cx="236537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9680" imgH="164880" progId="Equation.DSMT4">
                    <p:embed/>
                  </p:oleObj>
                </mc:Choice>
                <mc:Fallback>
                  <p:oleObj name="Equation" r:id="rId10" imgW="139680" imgH="164880" progId="Equation.DSMT4">
                    <p:embed/>
                    <p:pic>
                      <p:nvPicPr>
                        <p:cNvPr id="13" name="Object 9">
                          <a:extLst>
                            <a:ext uri="{FF2B5EF4-FFF2-40B4-BE49-F238E27FC236}">
                              <a16:creationId xmlns:a16="http://schemas.microsoft.com/office/drawing/2014/main" id="{1C8F81B1-00BC-3CC9-6962-85CBF0D46D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8529" y="4768509"/>
                          <a:ext cx="236537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915135-816C-7229-7FDB-6612F32CBB74}"/>
                </a:ext>
              </a:extLst>
            </p:cNvPr>
            <p:cNvCxnSpPr>
              <a:cxnSpLocks/>
            </p:cNvCxnSpPr>
            <p:nvPr/>
          </p:nvCxnSpPr>
          <p:spPr>
            <a:xfrm>
              <a:off x="8078220" y="4871950"/>
              <a:ext cx="1155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C77F09BA-FB3C-831A-4213-D64BA84A9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002024"/>
              </p:ext>
            </p:extLst>
          </p:nvPr>
        </p:nvGraphicFramePr>
        <p:xfrm>
          <a:off x="9087953" y="5645640"/>
          <a:ext cx="6000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320" imgH="203040" progId="Equation.DSMT4">
                  <p:embed/>
                </p:oleObj>
              </mc:Choice>
              <mc:Fallback>
                <p:oleObj name="Equation" r:id="rId12" imgW="355320" imgH="203040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C50D52CF-69C3-E148-AE4D-A3AB9CFF8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7953" y="5645640"/>
                        <a:ext cx="6000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A250080E-5131-F55B-D37E-170E30D8B1DD}"/>
              </a:ext>
            </a:extLst>
          </p:cNvPr>
          <p:cNvGrpSpPr/>
          <p:nvPr/>
        </p:nvGrpSpPr>
        <p:grpSpPr>
          <a:xfrm>
            <a:off x="9014433" y="2139034"/>
            <a:ext cx="1779047" cy="2723438"/>
            <a:chOff x="9014433" y="2139034"/>
            <a:chExt cx="1779047" cy="272343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12A49B9-4BD2-0EED-695F-1CE9E027CE14}"/>
                </a:ext>
              </a:extLst>
            </p:cNvPr>
            <p:cNvSpPr/>
            <p:nvPr/>
          </p:nvSpPr>
          <p:spPr>
            <a:xfrm>
              <a:off x="9014433" y="2145740"/>
              <a:ext cx="407053" cy="27167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9C981A-973B-710B-4547-491474590E8B}"/>
                </a:ext>
              </a:extLst>
            </p:cNvPr>
            <p:cNvSpPr/>
            <p:nvPr/>
          </p:nvSpPr>
          <p:spPr>
            <a:xfrm>
              <a:off x="10386427" y="2139034"/>
              <a:ext cx="407053" cy="27167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610325-7E73-FB67-9384-AFCA5F01ADF0}"/>
                </a:ext>
              </a:extLst>
            </p:cNvPr>
            <p:cNvCxnSpPr>
              <a:cxnSpLocks/>
            </p:cNvCxnSpPr>
            <p:nvPr/>
          </p:nvCxnSpPr>
          <p:spPr>
            <a:xfrm>
              <a:off x="9207487" y="2144345"/>
              <a:ext cx="137704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A09D0ED-79C8-AA32-C908-B7F868BE6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57052"/>
              </p:ext>
            </p:extLst>
          </p:nvPr>
        </p:nvGraphicFramePr>
        <p:xfrm>
          <a:off x="292100" y="2949575"/>
          <a:ext cx="18843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330120" progId="Equation.DSMT4">
                  <p:embed/>
                </p:oleObj>
              </mc:Choice>
              <mc:Fallback>
                <p:oleObj name="Equation" r:id="rId14" imgW="914400" imgH="3301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07F80C9-805B-E404-E261-518C015B19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949575"/>
                        <a:ext cx="18843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B5420BB-496D-B21F-AF95-34C346466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1686"/>
              </p:ext>
            </p:extLst>
          </p:nvPr>
        </p:nvGraphicFramePr>
        <p:xfrm>
          <a:off x="216160" y="2038350"/>
          <a:ext cx="1781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90360" imgH="203040" progId="Equation.DSMT4">
                  <p:embed/>
                </p:oleObj>
              </mc:Choice>
              <mc:Fallback>
                <p:oleObj name="Equation" r:id="rId16" imgW="99036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BC87AD5-CE95-563E-FA06-44554817DF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60" y="2038350"/>
                        <a:ext cx="17811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19">
            <a:extLst>
              <a:ext uri="{FF2B5EF4-FFF2-40B4-BE49-F238E27FC236}">
                <a16:creationId xmlns:a16="http://schemas.microsoft.com/office/drawing/2014/main" id="{73B015F7-13C1-9C42-BE76-065BCAF5A2F1}"/>
              </a:ext>
            </a:extLst>
          </p:cNvPr>
          <p:cNvSpPr>
            <a:spLocks/>
          </p:cNvSpPr>
          <p:nvPr/>
        </p:nvSpPr>
        <p:spPr bwMode="auto">
          <a:xfrm>
            <a:off x="7362604" y="3504107"/>
            <a:ext cx="343501" cy="1351660"/>
          </a:xfrm>
          <a:prstGeom prst="leftBrace">
            <a:avLst>
              <a:gd name="adj1" fmla="val 4722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0" name="Object 9">
            <a:extLst>
              <a:ext uri="{FF2B5EF4-FFF2-40B4-BE49-F238E27FC236}">
                <a16:creationId xmlns:a16="http://schemas.microsoft.com/office/drawing/2014/main" id="{1E7C365C-26EF-231D-F438-CE51D3087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370350"/>
              </p:ext>
            </p:extLst>
          </p:nvPr>
        </p:nvGraphicFramePr>
        <p:xfrm>
          <a:off x="7141497" y="4067616"/>
          <a:ext cx="1936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126720" progId="Equation.DSMT4">
                  <p:embed/>
                </p:oleObj>
              </mc:Choice>
              <mc:Fallback>
                <p:oleObj name="Equation" r:id="rId18" imgW="114120" imgH="126720" progId="Equation.DSMT4">
                  <p:embed/>
                  <p:pic>
                    <p:nvPicPr>
                      <p:cNvPr id="21" name="Object 9">
                        <a:extLst>
                          <a:ext uri="{FF2B5EF4-FFF2-40B4-BE49-F238E27FC236}">
                            <a16:creationId xmlns:a16="http://schemas.microsoft.com/office/drawing/2014/main" id="{C77F09BA-FB3C-831A-4213-D64BA84A9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497" y="4067616"/>
                        <a:ext cx="1936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>
            <a:extLst>
              <a:ext uri="{FF2B5EF4-FFF2-40B4-BE49-F238E27FC236}">
                <a16:creationId xmlns:a16="http://schemas.microsoft.com/office/drawing/2014/main" id="{26185F9A-DEED-758E-6E5A-51CDFEB5F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91336"/>
              </p:ext>
            </p:extLst>
          </p:nvPr>
        </p:nvGraphicFramePr>
        <p:xfrm>
          <a:off x="9750283" y="4904318"/>
          <a:ext cx="21431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C50D52CF-69C3-E148-AE4D-A3AB9CFF8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0283" y="4904318"/>
                        <a:ext cx="21431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D827084-0582-7DC6-F48C-9BD76E2E0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11858"/>
              </p:ext>
            </p:extLst>
          </p:nvPr>
        </p:nvGraphicFramePr>
        <p:xfrm>
          <a:off x="261938" y="2468563"/>
          <a:ext cx="31067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26920" imgH="228600" progId="Equation.DSMT4">
                  <p:embed/>
                </p:oleObj>
              </mc:Choice>
              <mc:Fallback>
                <p:oleObj name="Equation" r:id="rId22" imgW="172692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B5420BB-496D-B21F-AF95-34C346466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2468563"/>
                        <a:ext cx="3106737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7E3735B0-0648-4321-255A-451816B2B3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2649" y="3637982"/>
            <a:ext cx="4322765" cy="29772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679AD5-FDDD-4363-69F5-72F0B4BFDE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70226" y="2420599"/>
            <a:ext cx="843631" cy="5287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C090D5E-F524-674F-ED75-243F86A0798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05649" y="2481040"/>
            <a:ext cx="1050308" cy="4473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AF5E022-4C7A-167E-A4E5-205162FB095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24923" y="3659027"/>
            <a:ext cx="2467588" cy="4552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44670-B285-BB15-C85B-9767EA299BD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16458" y="3584695"/>
            <a:ext cx="1050308" cy="4473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2B19527-4EB2-C8BF-27C6-26C03AD0FD1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7898" y="4219740"/>
            <a:ext cx="4274948" cy="5751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C45048-B6CD-FAB7-66B5-260F82DEE5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4087" y="4730842"/>
            <a:ext cx="4274948" cy="57514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3350CB-C852-6755-91EA-D0411A81BDE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4087" y="5453923"/>
            <a:ext cx="4274948" cy="5751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9C8E5F-B33A-4141-79E2-D28241DCF59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3933" y="6003730"/>
            <a:ext cx="4274948" cy="5751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D192FA3-FE3E-154F-936E-1DD573A815C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46886" y="1927584"/>
            <a:ext cx="1305417" cy="49812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E262D09-7D2C-07CE-88D2-1C4ADF75C064}"/>
              </a:ext>
            </a:extLst>
          </p:cNvPr>
          <p:cNvCxnSpPr/>
          <p:nvPr/>
        </p:nvCxnSpPr>
        <p:spPr>
          <a:xfrm>
            <a:off x="4741170" y="1958357"/>
            <a:ext cx="0" cy="4522766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660F4560-B6D8-8748-2A63-8FCF68C0A5E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56344" y="2618687"/>
            <a:ext cx="919517" cy="522740"/>
          </a:xfrm>
          <a:prstGeom prst="rect">
            <a:avLst/>
          </a:prstGeom>
        </p:spPr>
      </p:pic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BECCD83C-E1F4-AFB6-B5E5-384AFBA9A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46765"/>
              </p:ext>
            </p:extLst>
          </p:nvPr>
        </p:nvGraphicFramePr>
        <p:xfrm>
          <a:off x="5907940" y="2629246"/>
          <a:ext cx="715963" cy="36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93480" imgH="203040" progId="Equation.DSMT4">
                  <p:embed/>
                </p:oleObj>
              </mc:Choice>
              <mc:Fallback>
                <p:oleObj name="Equation" r:id="rId28" imgW="39348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8CB36A58-DD17-C3C6-79B7-BF7C01501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940" y="2629246"/>
                        <a:ext cx="715963" cy="368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Curved Right Arrow 15">
            <a:extLst>
              <a:ext uri="{FF2B5EF4-FFF2-40B4-BE49-F238E27FC236}">
                <a16:creationId xmlns:a16="http://schemas.microsoft.com/office/drawing/2014/main" id="{33C0C33D-475F-4390-D5FF-714675E87C1E}"/>
              </a:ext>
            </a:extLst>
          </p:cNvPr>
          <p:cNvSpPr/>
          <p:nvPr/>
        </p:nvSpPr>
        <p:spPr>
          <a:xfrm rot="16200000">
            <a:off x="8474274" y="3361895"/>
            <a:ext cx="388938" cy="304800"/>
          </a:xfrm>
          <a:prstGeom prst="curvedRightArrow">
            <a:avLst>
              <a:gd name="adj1" fmla="val 1292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9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59AF6-4315-16D3-5DA9-FF3B9C071850}"/>
              </a:ext>
            </a:extLst>
          </p:cNvPr>
          <p:cNvSpPr txBox="1"/>
          <p:nvPr/>
        </p:nvSpPr>
        <p:spPr>
          <a:xfrm>
            <a:off x="1713192" y="295817"/>
            <a:ext cx="100765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(a) Set up an integral for the volume of the solid obtained by rotating the region bounded by the given curve about the specified axis.</a:t>
            </a:r>
          </a:p>
          <a:p>
            <a:pPr algn="l"/>
            <a:r>
              <a:rPr lang="en-US" sz="2200" b="0" i="0" u="none" strike="noStrike" baseline="0" dirty="0">
                <a:latin typeface="TimesLTStd-Roman"/>
              </a:rPr>
              <a:t>(b) Use a calculator or computer to evaluate the integral correct to three decimal places.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72176-C565-6ECE-A9C8-2CA38099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23" y="1461173"/>
            <a:ext cx="7247248" cy="457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40C31F-2E38-F3AC-FCF3-F052FCD9ACAC}"/>
              </a:ext>
            </a:extLst>
          </p:cNvPr>
          <p:cNvSpPr txBox="1"/>
          <p:nvPr/>
        </p:nvSpPr>
        <p:spPr>
          <a:xfrm>
            <a:off x="273032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0859575-3E05-9198-9207-7658B07C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32" y="181810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154753B5-1309-5D01-FB9F-F3BAF03D0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0" y="2460698"/>
            <a:ext cx="3429000" cy="3429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BE1D2A-A85C-6168-B369-3144C6A8B696}"/>
              </a:ext>
            </a:extLst>
          </p:cNvPr>
          <p:cNvGrpSpPr/>
          <p:nvPr/>
        </p:nvGrpSpPr>
        <p:grpSpPr>
          <a:xfrm>
            <a:off x="1745545" y="3520194"/>
            <a:ext cx="265068" cy="1310672"/>
            <a:chOff x="1445497" y="3653049"/>
            <a:chExt cx="265068" cy="131067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0D472BF-B1C0-E299-03F3-606EAF963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977" y="3653049"/>
              <a:ext cx="1588" cy="1310672"/>
            </a:xfrm>
            <a:custGeom>
              <a:avLst/>
              <a:gdLst>
                <a:gd name="T0" fmla="*/ 0 w 1"/>
                <a:gd name="T1" fmla="*/ 0 h 999"/>
                <a:gd name="T2" fmla="*/ 0 w 1"/>
                <a:gd name="T3" fmla="*/ 2147483647 h 999"/>
                <a:gd name="T4" fmla="*/ 0 60000 65536"/>
                <a:gd name="T5" fmla="*/ 0 60000 65536"/>
                <a:gd name="T6" fmla="*/ 0 w 1"/>
                <a:gd name="T7" fmla="*/ 0 h 999"/>
                <a:gd name="T8" fmla="*/ 1 w 1"/>
                <a:gd name="T9" fmla="*/ 999 h 9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99">
                  <a:moveTo>
                    <a:pt x="0" y="0"/>
                  </a:moveTo>
                  <a:lnTo>
                    <a:pt x="0" y="999"/>
                  </a:lnTo>
                </a:path>
              </a:pathLst>
            </a:cu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1BB68972-6925-F75A-FC6E-825C78B360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3984376"/>
                </p:ext>
              </p:extLst>
            </p:nvPr>
          </p:nvGraphicFramePr>
          <p:xfrm>
            <a:off x="1445497" y="4057228"/>
            <a:ext cx="227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A14F0A10-B4B7-958E-8E1F-15974F0954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5497" y="4057228"/>
                          <a:ext cx="227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D7A3FE02-7FCB-2E6B-BED4-698155EE4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54944"/>
              </p:ext>
            </p:extLst>
          </p:nvPr>
        </p:nvGraphicFramePr>
        <p:xfrm>
          <a:off x="395447" y="2924671"/>
          <a:ext cx="10937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1C8F81B1-00BC-3CC9-6962-85CBF0D46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7" y="2924671"/>
                        <a:ext cx="10937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A11CB7A1-9857-3962-C10B-B5AEF0773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17466"/>
              </p:ext>
            </p:extLst>
          </p:nvPr>
        </p:nvGraphicFramePr>
        <p:xfrm>
          <a:off x="127003" y="4798715"/>
          <a:ext cx="12874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D7A3FE02-7FCB-2E6B-BED4-698155EE4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3" y="4798715"/>
                        <a:ext cx="12874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5BFC600-56B2-1980-35BD-7BBE185DE5A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09021" y="3452634"/>
            <a:ext cx="3356353" cy="1463882"/>
            <a:chOff x="604" y="587"/>
            <a:chExt cx="932" cy="1189"/>
          </a:xfrm>
        </p:grpSpPr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0DCDA433-6153-527B-0F16-64CBC7F84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587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436B4957-021C-82CC-001D-FC71A4009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" y="672"/>
              <a:ext cx="0" cy="1031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535211BA-4185-6546-8787-B01C0BFEC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632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9781B56-9A6D-F01F-8A75-545465F44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629"/>
              <a:ext cx="882" cy="51"/>
            </a:xfrm>
            <a:custGeom>
              <a:avLst/>
              <a:gdLst>
                <a:gd name="T0" fmla="*/ 0 w 882"/>
                <a:gd name="T1" fmla="*/ 51 h 51"/>
                <a:gd name="T2" fmla="*/ 60 w 882"/>
                <a:gd name="T3" fmla="*/ 33 h 51"/>
                <a:gd name="T4" fmla="*/ 141 w 882"/>
                <a:gd name="T5" fmla="*/ 12 h 51"/>
                <a:gd name="T6" fmla="*/ 246 w 882"/>
                <a:gd name="T7" fmla="*/ 6 h 51"/>
                <a:gd name="T8" fmla="*/ 336 w 882"/>
                <a:gd name="T9" fmla="*/ 3 h 51"/>
                <a:gd name="T10" fmla="*/ 408 w 882"/>
                <a:gd name="T11" fmla="*/ 0 h 51"/>
                <a:gd name="T12" fmla="*/ 480 w 882"/>
                <a:gd name="T13" fmla="*/ 3 h 51"/>
                <a:gd name="T14" fmla="*/ 540 w 882"/>
                <a:gd name="T15" fmla="*/ 6 h 51"/>
                <a:gd name="T16" fmla="*/ 627 w 882"/>
                <a:gd name="T17" fmla="*/ 6 h 51"/>
                <a:gd name="T18" fmla="*/ 669 w 882"/>
                <a:gd name="T19" fmla="*/ 9 h 51"/>
                <a:gd name="T20" fmla="*/ 714 w 882"/>
                <a:gd name="T21" fmla="*/ 12 h 51"/>
                <a:gd name="T22" fmla="*/ 756 w 882"/>
                <a:gd name="T23" fmla="*/ 18 h 51"/>
                <a:gd name="T24" fmla="*/ 813 w 882"/>
                <a:gd name="T25" fmla="*/ 27 h 51"/>
                <a:gd name="T26" fmla="*/ 855 w 882"/>
                <a:gd name="T27" fmla="*/ 39 h 51"/>
                <a:gd name="T28" fmla="*/ 882 w 882"/>
                <a:gd name="T29" fmla="*/ 51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2"/>
                <a:gd name="T46" fmla="*/ 0 h 51"/>
                <a:gd name="T47" fmla="*/ 882 w 882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2" h="51">
                  <a:moveTo>
                    <a:pt x="0" y="51"/>
                  </a:moveTo>
                  <a:cubicBezTo>
                    <a:pt x="10" y="48"/>
                    <a:pt x="37" y="39"/>
                    <a:pt x="60" y="33"/>
                  </a:cubicBezTo>
                  <a:cubicBezTo>
                    <a:pt x="83" y="27"/>
                    <a:pt x="110" y="17"/>
                    <a:pt x="141" y="12"/>
                  </a:cubicBezTo>
                  <a:cubicBezTo>
                    <a:pt x="172" y="7"/>
                    <a:pt x="214" y="7"/>
                    <a:pt x="246" y="6"/>
                  </a:cubicBezTo>
                  <a:cubicBezTo>
                    <a:pt x="278" y="5"/>
                    <a:pt x="309" y="4"/>
                    <a:pt x="336" y="3"/>
                  </a:cubicBezTo>
                  <a:cubicBezTo>
                    <a:pt x="363" y="2"/>
                    <a:pt x="384" y="0"/>
                    <a:pt x="408" y="0"/>
                  </a:cubicBezTo>
                  <a:cubicBezTo>
                    <a:pt x="432" y="0"/>
                    <a:pt x="458" y="2"/>
                    <a:pt x="480" y="3"/>
                  </a:cubicBezTo>
                  <a:cubicBezTo>
                    <a:pt x="502" y="4"/>
                    <a:pt x="516" y="6"/>
                    <a:pt x="540" y="6"/>
                  </a:cubicBezTo>
                  <a:cubicBezTo>
                    <a:pt x="564" y="6"/>
                    <a:pt x="606" y="6"/>
                    <a:pt x="627" y="6"/>
                  </a:cubicBezTo>
                  <a:cubicBezTo>
                    <a:pt x="648" y="6"/>
                    <a:pt x="655" y="8"/>
                    <a:pt x="669" y="9"/>
                  </a:cubicBezTo>
                  <a:cubicBezTo>
                    <a:pt x="683" y="10"/>
                    <a:pt x="700" y="11"/>
                    <a:pt x="714" y="12"/>
                  </a:cubicBezTo>
                  <a:cubicBezTo>
                    <a:pt x="728" y="13"/>
                    <a:pt x="740" y="16"/>
                    <a:pt x="756" y="18"/>
                  </a:cubicBezTo>
                  <a:cubicBezTo>
                    <a:pt x="772" y="20"/>
                    <a:pt x="797" y="24"/>
                    <a:pt x="813" y="27"/>
                  </a:cubicBezTo>
                  <a:cubicBezTo>
                    <a:pt x="829" y="30"/>
                    <a:pt x="844" y="35"/>
                    <a:pt x="855" y="39"/>
                  </a:cubicBezTo>
                  <a:cubicBezTo>
                    <a:pt x="866" y="43"/>
                    <a:pt x="877" y="49"/>
                    <a:pt x="882" y="51"/>
                  </a:cubicBezTo>
                </a:path>
              </a:pathLst>
            </a:custGeom>
            <a:noFill/>
            <a:ln w="50800" cap="flat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77E9E143-1455-972C-1590-4841BE682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007877"/>
              </p:ext>
            </p:extLst>
          </p:nvPr>
        </p:nvGraphicFramePr>
        <p:xfrm>
          <a:off x="3803632" y="2478884"/>
          <a:ext cx="6445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164880" progId="Equation.DSMT4">
                  <p:embed/>
                </p:oleObj>
              </mc:Choice>
              <mc:Fallback>
                <p:oleObj name="Equation" r:id="rId10" imgW="380880" imgH="164880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A11CB7A1-9857-3962-C10B-B5AEF07733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32" y="2478884"/>
                        <a:ext cx="6445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0019DC3-FA3B-F341-4CF4-DA89FEDEC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561870"/>
              </p:ext>
            </p:extLst>
          </p:nvPr>
        </p:nvGraphicFramePr>
        <p:xfrm>
          <a:off x="6226175" y="2981325"/>
          <a:ext cx="18319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330120" progId="Equation.DSMT4">
                  <p:embed/>
                </p:oleObj>
              </mc:Choice>
              <mc:Fallback>
                <p:oleObj name="Equation" r:id="rId12" imgW="888840" imgH="3301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FA09D0ED-79C8-AA32-C908-B7F868BE64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2981325"/>
                        <a:ext cx="18319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8FA4B3E-9781-05A3-0FBB-9AD2F7A73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584424"/>
              </p:ext>
            </p:extLst>
          </p:nvPr>
        </p:nvGraphicFramePr>
        <p:xfrm>
          <a:off x="5807125" y="2125444"/>
          <a:ext cx="1758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760" imgH="203040" progId="Equation.DSMT4">
                  <p:embed/>
                </p:oleObj>
              </mc:Choice>
              <mc:Fallback>
                <p:oleObj name="Equation" r:id="rId14" imgW="97776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B5420BB-496D-B21F-AF95-34C346466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125" y="2125444"/>
                        <a:ext cx="1758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72466FA-6FF4-AFBB-439A-9B2CB093E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316371"/>
              </p:ext>
            </p:extLst>
          </p:nvPr>
        </p:nvGraphicFramePr>
        <p:xfrm>
          <a:off x="5891298" y="2521277"/>
          <a:ext cx="42259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49360" imgH="228600" progId="Equation.DSMT4">
                  <p:embed/>
                </p:oleObj>
              </mc:Choice>
              <mc:Fallback>
                <p:oleObj name="Equation" r:id="rId16" imgW="2349360" imgH="2286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D827084-0582-7DC6-F48C-9BD76E2E0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98" y="2521277"/>
                        <a:ext cx="42259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19">
            <a:extLst>
              <a:ext uri="{FF2B5EF4-FFF2-40B4-BE49-F238E27FC236}">
                <a16:creationId xmlns:a16="http://schemas.microsoft.com/office/drawing/2014/main" id="{75272549-4E77-F4EF-1950-46FCD9C32F7C}"/>
              </a:ext>
            </a:extLst>
          </p:cNvPr>
          <p:cNvSpPr>
            <a:spLocks/>
          </p:cNvSpPr>
          <p:nvPr/>
        </p:nvSpPr>
        <p:spPr bwMode="auto">
          <a:xfrm rot="16200000">
            <a:off x="2719488" y="5244758"/>
            <a:ext cx="343501" cy="1595253"/>
          </a:xfrm>
          <a:prstGeom prst="leftBrace">
            <a:avLst>
              <a:gd name="adj1" fmla="val 4722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2BF02746-0835-D5C4-E899-28B392139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83395"/>
              </p:ext>
            </p:extLst>
          </p:nvPr>
        </p:nvGraphicFramePr>
        <p:xfrm>
          <a:off x="2794400" y="6260394"/>
          <a:ext cx="1936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126720" progId="Equation.DSMT4">
                  <p:embed/>
                </p:oleObj>
              </mc:Choice>
              <mc:Fallback>
                <p:oleObj name="Equation" r:id="rId18" imgW="114120" imgH="126720" progId="Equation.DSMT4">
                  <p:embed/>
                  <p:pic>
                    <p:nvPicPr>
                      <p:cNvPr id="30" name="Object 9">
                        <a:extLst>
                          <a:ext uri="{FF2B5EF4-FFF2-40B4-BE49-F238E27FC236}">
                            <a16:creationId xmlns:a16="http://schemas.microsoft.com/office/drawing/2014/main" id="{1E7C365C-26EF-231D-F438-CE51D30879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400" y="6260394"/>
                        <a:ext cx="1936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435546CB-F559-14E5-225E-4726D7FF8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19978"/>
              </p:ext>
            </p:extLst>
          </p:nvPr>
        </p:nvGraphicFramePr>
        <p:xfrm>
          <a:off x="5079037" y="4025825"/>
          <a:ext cx="21431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31" name="Object 9">
                        <a:extLst>
                          <a:ext uri="{FF2B5EF4-FFF2-40B4-BE49-F238E27FC236}">
                            <a16:creationId xmlns:a16="http://schemas.microsoft.com/office/drawing/2014/main" id="{26185F9A-DEED-758E-6E5A-51CDFEB5F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037" y="4025825"/>
                        <a:ext cx="21431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9903E7F9-FF58-6CCD-270B-D3E8F2F4E2D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89487" y="2538760"/>
            <a:ext cx="843631" cy="4111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2F5EC3-8422-3044-0A83-07C07375943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8266" y="2551985"/>
            <a:ext cx="2257365" cy="4111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F7B7F3-4E51-D14A-38E9-12C0C80500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28195" y="3608033"/>
            <a:ext cx="5288738" cy="1821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0D493AA-CE90-BB1C-5F19-B9B88CFC1F2E}"/>
              </a:ext>
            </a:extLst>
          </p:cNvPr>
          <p:cNvSpPr txBox="1"/>
          <p:nvPr/>
        </p:nvSpPr>
        <p:spPr>
          <a:xfrm>
            <a:off x="5312319" y="2047997"/>
            <a:ext cx="6829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(a)</a:t>
            </a:r>
            <a:endParaRPr lang="en-US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EBE4123-633E-C6CB-A8BD-4C94841EFF4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97868" y="3813778"/>
            <a:ext cx="843631" cy="4111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D4B282-E3C3-B5BB-E266-F67BBB59F7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20346" y="3813777"/>
            <a:ext cx="369141" cy="4111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717E31-A3B8-86D1-9A14-C9C63E5064D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68786" y="3780799"/>
            <a:ext cx="2241492" cy="4111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F6853B-1FAF-DC41-5EB2-640F83212C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88500" y="3758987"/>
            <a:ext cx="628824" cy="411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815734-4F9E-F464-F1AB-4DEF26396D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75851" y="4430684"/>
            <a:ext cx="3494979" cy="9661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016CCAF-9802-B24E-FC05-9A36EAA5CD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7008" y="968302"/>
            <a:ext cx="396274" cy="434378"/>
          </a:xfrm>
          <a:prstGeom prst="rect">
            <a:avLst/>
          </a:prstGeom>
        </p:spPr>
      </p:pic>
      <p:sp>
        <p:nvSpPr>
          <p:cNvPr id="40" name="Curved Right Arrow 15">
            <a:extLst>
              <a:ext uri="{FF2B5EF4-FFF2-40B4-BE49-F238E27FC236}">
                <a16:creationId xmlns:a16="http://schemas.microsoft.com/office/drawing/2014/main" id="{5B68EC22-F047-FF58-16A8-EE86E7840DF1}"/>
              </a:ext>
            </a:extLst>
          </p:cNvPr>
          <p:cNvSpPr/>
          <p:nvPr/>
        </p:nvSpPr>
        <p:spPr>
          <a:xfrm>
            <a:off x="3414694" y="2823397"/>
            <a:ext cx="388938" cy="304800"/>
          </a:xfrm>
          <a:prstGeom prst="curvedRightArrow">
            <a:avLst>
              <a:gd name="adj1" fmla="val 1292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25" grpId="0" animBg="1"/>
      <p:bldP spid="33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59AF6-4315-16D3-5DA9-FF3B9C071850}"/>
              </a:ext>
            </a:extLst>
          </p:cNvPr>
          <p:cNvSpPr txBox="1"/>
          <p:nvPr/>
        </p:nvSpPr>
        <p:spPr>
          <a:xfrm>
            <a:off x="1713192" y="295817"/>
            <a:ext cx="100765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(a) Set up an integral for the volume of the solid obtained by rotating the region bounded by the given curve about the specified axis.</a:t>
            </a:r>
          </a:p>
          <a:p>
            <a:pPr algn="l"/>
            <a:r>
              <a:rPr lang="en-US" sz="2200" b="0" i="0" u="none" strike="noStrike" baseline="0" dirty="0">
                <a:latin typeface="TimesLTStd-Roman"/>
              </a:rPr>
              <a:t>(b) Use a calculator to evaluate the integral correct to three decimal places.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72176-C565-6ECE-A9C8-2CA38099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23" y="1461173"/>
            <a:ext cx="7247248" cy="457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40C31F-2E38-F3AC-FCF3-F052FCD9ACAC}"/>
              </a:ext>
            </a:extLst>
          </p:cNvPr>
          <p:cNvSpPr txBox="1"/>
          <p:nvPr/>
        </p:nvSpPr>
        <p:spPr>
          <a:xfrm>
            <a:off x="273032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0859575-3E05-9198-9207-7658B07C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32" y="181810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154753B5-1309-5D01-FB9F-F3BAF03D0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0" y="2460698"/>
            <a:ext cx="3429000" cy="3429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BE1D2A-A85C-6168-B369-3144C6A8B696}"/>
              </a:ext>
            </a:extLst>
          </p:cNvPr>
          <p:cNvGrpSpPr/>
          <p:nvPr/>
        </p:nvGrpSpPr>
        <p:grpSpPr>
          <a:xfrm>
            <a:off x="1745545" y="3520194"/>
            <a:ext cx="265068" cy="1310672"/>
            <a:chOff x="1445497" y="3653049"/>
            <a:chExt cx="265068" cy="131067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0D472BF-B1C0-E299-03F3-606EAF963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977" y="3653049"/>
              <a:ext cx="1588" cy="1310672"/>
            </a:xfrm>
            <a:custGeom>
              <a:avLst/>
              <a:gdLst>
                <a:gd name="T0" fmla="*/ 0 w 1"/>
                <a:gd name="T1" fmla="*/ 0 h 999"/>
                <a:gd name="T2" fmla="*/ 0 w 1"/>
                <a:gd name="T3" fmla="*/ 2147483647 h 999"/>
                <a:gd name="T4" fmla="*/ 0 60000 65536"/>
                <a:gd name="T5" fmla="*/ 0 60000 65536"/>
                <a:gd name="T6" fmla="*/ 0 w 1"/>
                <a:gd name="T7" fmla="*/ 0 h 999"/>
                <a:gd name="T8" fmla="*/ 1 w 1"/>
                <a:gd name="T9" fmla="*/ 999 h 9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99">
                  <a:moveTo>
                    <a:pt x="0" y="0"/>
                  </a:moveTo>
                  <a:lnTo>
                    <a:pt x="0" y="999"/>
                  </a:lnTo>
                </a:path>
              </a:pathLst>
            </a:cu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1BB68972-6925-F75A-FC6E-825C78B360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5497" y="4057228"/>
            <a:ext cx="227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1BB68972-6925-F75A-FC6E-825C78B360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5497" y="4057228"/>
                          <a:ext cx="227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D7A3FE02-7FCB-2E6B-BED4-698155EE4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447" y="2924671"/>
          <a:ext cx="10937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D7A3FE02-7FCB-2E6B-BED4-698155EE4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7" y="2924671"/>
                        <a:ext cx="10937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A11CB7A1-9857-3962-C10B-B5AEF07733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003" y="4798715"/>
          <a:ext cx="12874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A11CB7A1-9857-3962-C10B-B5AEF07733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3" y="4798715"/>
                        <a:ext cx="12874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5BFC600-56B2-1980-35BD-7BBE185DE5A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09021" y="3452634"/>
            <a:ext cx="3356353" cy="1463882"/>
            <a:chOff x="604" y="587"/>
            <a:chExt cx="932" cy="1189"/>
          </a:xfrm>
        </p:grpSpPr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0DCDA433-6153-527B-0F16-64CBC7F84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587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436B4957-021C-82CC-001D-FC71A4009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" y="672"/>
              <a:ext cx="0" cy="1031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535211BA-4185-6546-8787-B01C0BFEC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632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9781B56-9A6D-F01F-8A75-545465F44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629"/>
              <a:ext cx="882" cy="51"/>
            </a:xfrm>
            <a:custGeom>
              <a:avLst/>
              <a:gdLst>
                <a:gd name="T0" fmla="*/ 0 w 882"/>
                <a:gd name="T1" fmla="*/ 51 h 51"/>
                <a:gd name="T2" fmla="*/ 60 w 882"/>
                <a:gd name="T3" fmla="*/ 33 h 51"/>
                <a:gd name="T4" fmla="*/ 141 w 882"/>
                <a:gd name="T5" fmla="*/ 12 h 51"/>
                <a:gd name="T6" fmla="*/ 246 w 882"/>
                <a:gd name="T7" fmla="*/ 6 h 51"/>
                <a:gd name="T8" fmla="*/ 336 w 882"/>
                <a:gd name="T9" fmla="*/ 3 h 51"/>
                <a:gd name="T10" fmla="*/ 408 w 882"/>
                <a:gd name="T11" fmla="*/ 0 h 51"/>
                <a:gd name="T12" fmla="*/ 480 w 882"/>
                <a:gd name="T13" fmla="*/ 3 h 51"/>
                <a:gd name="T14" fmla="*/ 540 w 882"/>
                <a:gd name="T15" fmla="*/ 6 h 51"/>
                <a:gd name="T16" fmla="*/ 627 w 882"/>
                <a:gd name="T17" fmla="*/ 6 h 51"/>
                <a:gd name="T18" fmla="*/ 669 w 882"/>
                <a:gd name="T19" fmla="*/ 9 h 51"/>
                <a:gd name="T20" fmla="*/ 714 w 882"/>
                <a:gd name="T21" fmla="*/ 12 h 51"/>
                <a:gd name="T22" fmla="*/ 756 w 882"/>
                <a:gd name="T23" fmla="*/ 18 h 51"/>
                <a:gd name="T24" fmla="*/ 813 w 882"/>
                <a:gd name="T25" fmla="*/ 27 h 51"/>
                <a:gd name="T26" fmla="*/ 855 w 882"/>
                <a:gd name="T27" fmla="*/ 39 h 51"/>
                <a:gd name="T28" fmla="*/ 882 w 882"/>
                <a:gd name="T29" fmla="*/ 51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2"/>
                <a:gd name="T46" fmla="*/ 0 h 51"/>
                <a:gd name="T47" fmla="*/ 882 w 882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2" h="51">
                  <a:moveTo>
                    <a:pt x="0" y="51"/>
                  </a:moveTo>
                  <a:cubicBezTo>
                    <a:pt x="10" y="48"/>
                    <a:pt x="37" y="39"/>
                    <a:pt x="60" y="33"/>
                  </a:cubicBezTo>
                  <a:cubicBezTo>
                    <a:pt x="83" y="27"/>
                    <a:pt x="110" y="17"/>
                    <a:pt x="141" y="12"/>
                  </a:cubicBezTo>
                  <a:cubicBezTo>
                    <a:pt x="172" y="7"/>
                    <a:pt x="214" y="7"/>
                    <a:pt x="246" y="6"/>
                  </a:cubicBezTo>
                  <a:cubicBezTo>
                    <a:pt x="278" y="5"/>
                    <a:pt x="309" y="4"/>
                    <a:pt x="336" y="3"/>
                  </a:cubicBezTo>
                  <a:cubicBezTo>
                    <a:pt x="363" y="2"/>
                    <a:pt x="384" y="0"/>
                    <a:pt x="408" y="0"/>
                  </a:cubicBezTo>
                  <a:cubicBezTo>
                    <a:pt x="432" y="0"/>
                    <a:pt x="458" y="2"/>
                    <a:pt x="480" y="3"/>
                  </a:cubicBezTo>
                  <a:cubicBezTo>
                    <a:pt x="502" y="4"/>
                    <a:pt x="516" y="6"/>
                    <a:pt x="540" y="6"/>
                  </a:cubicBezTo>
                  <a:cubicBezTo>
                    <a:pt x="564" y="6"/>
                    <a:pt x="606" y="6"/>
                    <a:pt x="627" y="6"/>
                  </a:cubicBezTo>
                  <a:cubicBezTo>
                    <a:pt x="648" y="6"/>
                    <a:pt x="655" y="8"/>
                    <a:pt x="669" y="9"/>
                  </a:cubicBezTo>
                  <a:cubicBezTo>
                    <a:pt x="683" y="10"/>
                    <a:pt x="700" y="11"/>
                    <a:pt x="714" y="12"/>
                  </a:cubicBezTo>
                  <a:cubicBezTo>
                    <a:pt x="728" y="13"/>
                    <a:pt x="740" y="16"/>
                    <a:pt x="756" y="18"/>
                  </a:cubicBezTo>
                  <a:cubicBezTo>
                    <a:pt x="772" y="20"/>
                    <a:pt x="797" y="24"/>
                    <a:pt x="813" y="27"/>
                  </a:cubicBezTo>
                  <a:cubicBezTo>
                    <a:pt x="829" y="30"/>
                    <a:pt x="844" y="35"/>
                    <a:pt x="855" y="39"/>
                  </a:cubicBezTo>
                  <a:cubicBezTo>
                    <a:pt x="866" y="43"/>
                    <a:pt x="877" y="49"/>
                    <a:pt x="882" y="51"/>
                  </a:cubicBezTo>
                </a:path>
              </a:pathLst>
            </a:custGeom>
            <a:noFill/>
            <a:ln w="50800" cap="flat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77E9E143-1455-972C-1590-4841BE6829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3632" y="2478884"/>
          <a:ext cx="6445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164880" progId="Equation.DSMT4">
                  <p:embed/>
                </p:oleObj>
              </mc:Choice>
              <mc:Fallback>
                <p:oleObj name="Equation" r:id="rId10" imgW="380880" imgH="164880" progId="Equation.DSMT4">
                  <p:embed/>
                  <p:pic>
                    <p:nvPicPr>
                      <p:cNvPr id="21" name="Object 9">
                        <a:extLst>
                          <a:ext uri="{FF2B5EF4-FFF2-40B4-BE49-F238E27FC236}">
                            <a16:creationId xmlns:a16="http://schemas.microsoft.com/office/drawing/2014/main" id="{77E9E143-1455-972C-1590-4841BE6829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32" y="2478884"/>
                        <a:ext cx="6445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19">
            <a:extLst>
              <a:ext uri="{FF2B5EF4-FFF2-40B4-BE49-F238E27FC236}">
                <a16:creationId xmlns:a16="http://schemas.microsoft.com/office/drawing/2014/main" id="{75272549-4E77-F4EF-1950-46FCD9C32F7C}"/>
              </a:ext>
            </a:extLst>
          </p:cNvPr>
          <p:cNvSpPr>
            <a:spLocks/>
          </p:cNvSpPr>
          <p:nvPr/>
        </p:nvSpPr>
        <p:spPr bwMode="auto">
          <a:xfrm rot="16200000">
            <a:off x="2719488" y="5244758"/>
            <a:ext cx="343501" cy="1595253"/>
          </a:xfrm>
          <a:prstGeom prst="leftBrace">
            <a:avLst>
              <a:gd name="adj1" fmla="val 4722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2BF02746-0835-D5C4-E899-28B392139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4400" y="6260394"/>
          <a:ext cx="1936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26720" progId="Equation.DSMT4">
                  <p:embed/>
                </p:oleObj>
              </mc:Choice>
              <mc:Fallback>
                <p:oleObj name="Equation" r:id="rId12" imgW="114120" imgH="126720" progId="Equation.DSMT4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2BF02746-0835-D5C4-E899-28B3921393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400" y="6260394"/>
                        <a:ext cx="1936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435546CB-F559-14E5-225E-4726D7FF8A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9037" y="4025825"/>
          <a:ext cx="21431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27" name="Object 9">
                        <a:extLst>
                          <a:ext uri="{FF2B5EF4-FFF2-40B4-BE49-F238E27FC236}">
                            <a16:creationId xmlns:a16="http://schemas.microsoft.com/office/drawing/2014/main" id="{435546CB-F559-14E5-225E-4726D7FF8A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037" y="4025825"/>
                        <a:ext cx="21431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0D493AA-CE90-BB1C-5F19-B9B88CFC1F2E}"/>
              </a:ext>
            </a:extLst>
          </p:cNvPr>
          <p:cNvSpPr txBox="1"/>
          <p:nvPr/>
        </p:nvSpPr>
        <p:spPr>
          <a:xfrm>
            <a:off x="5312319" y="2149593"/>
            <a:ext cx="6829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(</a:t>
            </a:r>
            <a:r>
              <a:rPr lang="en-US" sz="2200" dirty="0">
                <a:latin typeface="TimesLTStd-Roman"/>
              </a:rPr>
              <a:t>b</a:t>
            </a:r>
            <a:r>
              <a:rPr lang="en-US" sz="2200" b="0" i="0" u="none" strike="noStrike" baseline="0" dirty="0">
                <a:latin typeface="TimesLTStd-Roman"/>
              </a:rPr>
              <a:t>)</a:t>
            </a:r>
            <a:endParaRPr lang="en-US" sz="2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5C8BE16-4761-52E1-5888-561BC96016A6}"/>
              </a:ext>
            </a:extLst>
          </p:cNvPr>
          <p:cNvGrpSpPr/>
          <p:nvPr/>
        </p:nvGrpSpPr>
        <p:grpSpPr>
          <a:xfrm>
            <a:off x="6075207" y="1975773"/>
            <a:ext cx="3985512" cy="896952"/>
            <a:chOff x="6075207" y="1975773"/>
            <a:chExt cx="3985512" cy="8969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F47668-7A0A-B50F-7B7E-7F7377208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97467" y="1975773"/>
              <a:ext cx="3663252" cy="89695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38DB84-C516-79E6-346C-1EB67ACF6AC3}"/>
                </a:ext>
              </a:extLst>
            </p:cNvPr>
            <p:cNvSpPr txBox="1"/>
            <p:nvPr/>
          </p:nvSpPr>
          <p:spPr>
            <a:xfrm>
              <a:off x="6075207" y="2177110"/>
              <a:ext cx="517279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74EC2E7-D3ED-E317-400B-25ABB3C80F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579" y="3883137"/>
            <a:ext cx="3105150" cy="2343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5D9802F-4ABC-DCE4-E0CE-3993D5A7F93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7008" y="968302"/>
            <a:ext cx="396274" cy="4343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3E25CE-99A6-0B1E-EE23-4ECEBAC7235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66579" y="3883137"/>
            <a:ext cx="3105150" cy="23431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FBE7179-6CFD-E1D4-517A-9F22593F570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69801" y="3882221"/>
            <a:ext cx="3105150" cy="23431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9D1F56B-2B37-93D5-AFEF-A6B196E8CDB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67885" y="3882221"/>
            <a:ext cx="3105150" cy="23431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A774F92-CA68-E8FE-D587-FFF34DA4016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65172" y="3886410"/>
            <a:ext cx="3105150" cy="23431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22C5CE6-EA79-F9FB-3552-34283DE8763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65172" y="3889266"/>
            <a:ext cx="3105150" cy="2343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6CA0545-C683-1B4D-C6A5-D256C9E129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68367" y="3896711"/>
            <a:ext cx="3105150" cy="23431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3A34F2D-2265-FB2B-D3B6-76DE1BB9CE8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65172" y="3890406"/>
            <a:ext cx="3105150" cy="23431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026DFA5-D6E0-3581-BC3A-897D3C339F6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965172" y="3883943"/>
            <a:ext cx="3105150" cy="234315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3FF0F6F-C991-BA3A-1CAA-75EA6405B1E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61977" y="3889714"/>
            <a:ext cx="3105150" cy="2343150"/>
          </a:xfrm>
          <a:prstGeom prst="rect">
            <a:avLst/>
          </a:prstGeom>
        </p:spPr>
      </p:pic>
      <p:graphicFrame>
        <p:nvGraphicFramePr>
          <p:cNvPr id="66" name="Object 9">
            <a:extLst>
              <a:ext uri="{FF2B5EF4-FFF2-40B4-BE49-F238E27FC236}">
                <a16:creationId xmlns:a16="http://schemas.microsoft.com/office/drawing/2014/main" id="{E9A4A560-B610-792C-9BEE-4097F284E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76909"/>
              </p:ext>
            </p:extLst>
          </p:nvPr>
        </p:nvGraphicFramePr>
        <p:xfrm>
          <a:off x="6218208" y="2900298"/>
          <a:ext cx="17700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52200" imgH="419040" progId="Equation.DSMT4">
                  <p:embed/>
                </p:oleObj>
              </mc:Choice>
              <mc:Fallback>
                <p:oleObj name="Equation" r:id="rId28" imgW="952200" imgH="419040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A11CB7A1-9857-3962-C10B-B5AEF07733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08" y="2900298"/>
                        <a:ext cx="177006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9">
            <a:extLst>
              <a:ext uri="{FF2B5EF4-FFF2-40B4-BE49-F238E27FC236}">
                <a16:creationId xmlns:a16="http://schemas.microsoft.com/office/drawing/2014/main" id="{223108B4-6ABE-7F94-1AB3-B305A2615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20869"/>
              </p:ext>
            </p:extLst>
          </p:nvPr>
        </p:nvGraphicFramePr>
        <p:xfrm>
          <a:off x="7998663" y="3098309"/>
          <a:ext cx="1819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77760" imgH="203040" progId="Equation.DSMT4">
                  <p:embed/>
                </p:oleObj>
              </mc:Choice>
              <mc:Fallback>
                <p:oleObj name="Equation" r:id="rId30" imgW="977760" imgH="203040" progId="Equation.DSMT4">
                  <p:embed/>
                  <p:pic>
                    <p:nvPicPr>
                      <p:cNvPr id="66" name="Object 9">
                        <a:extLst>
                          <a:ext uri="{FF2B5EF4-FFF2-40B4-BE49-F238E27FC236}">
                            <a16:creationId xmlns:a16="http://schemas.microsoft.com/office/drawing/2014/main" id="{E9A4A560-B610-792C-9BEE-4097F284E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8663" y="3098309"/>
                        <a:ext cx="1819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Curved Right Arrow 15">
            <a:extLst>
              <a:ext uri="{FF2B5EF4-FFF2-40B4-BE49-F238E27FC236}">
                <a16:creationId xmlns:a16="http://schemas.microsoft.com/office/drawing/2014/main" id="{F9E8B500-7A12-C57F-A07F-13531360BE36}"/>
              </a:ext>
            </a:extLst>
          </p:cNvPr>
          <p:cNvSpPr/>
          <p:nvPr/>
        </p:nvSpPr>
        <p:spPr>
          <a:xfrm>
            <a:off x="3414694" y="2823397"/>
            <a:ext cx="388938" cy="304800"/>
          </a:xfrm>
          <a:prstGeom prst="curvedRightArrow">
            <a:avLst>
              <a:gd name="adj1" fmla="val 1292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5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1764C-B1E9-CFE4-AC5D-9EB71E19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0" y="251347"/>
            <a:ext cx="4484223" cy="34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3B327-855B-4C7D-5353-4EFBA06AC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1" y="675039"/>
            <a:ext cx="4808637" cy="3734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DCD8C6-DA9B-472E-878A-819045FD28F5}"/>
                  </a:ext>
                </a:extLst>
              </p:cNvPr>
              <p:cNvSpPr txBox="1"/>
              <p:nvPr/>
            </p:nvSpPr>
            <p:spPr>
              <a:xfrm>
                <a:off x="359228" y="4341674"/>
                <a:ext cx="1119796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slice perpendicular to the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-axis, we get a washer. But to compute the inner radius and the outer radius of the washer, we have to s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olving the cubic equation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terms of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that’s not easy to do!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DCD8C6-DA9B-472E-878A-819045FD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8" y="4341674"/>
                <a:ext cx="11197963" cy="1107996"/>
              </a:xfrm>
              <a:prstGeom prst="rect">
                <a:avLst/>
              </a:prstGeom>
              <a:blipFill>
                <a:blip r:embed="rId4"/>
                <a:stretch>
                  <a:fillRect l="-708"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08ACAB6-5D41-F6C0-ED53-5AA0340B2BC1}"/>
              </a:ext>
            </a:extLst>
          </p:cNvPr>
          <p:cNvSpPr/>
          <p:nvPr/>
        </p:nvSpPr>
        <p:spPr>
          <a:xfrm>
            <a:off x="5258701" y="2587585"/>
            <a:ext cx="147732" cy="967810"/>
          </a:xfrm>
          <a:prstGeom prst="rect">
            <a:avLst/>
          </a:prstGeom>
          <a:solidFill>
            <a:srgbClr val="E8BDB3"/>
          </a:solidFill>
          <a:ln w="31750">
            <a:solidFill>
              <a:srgbClr val="ED11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A81C3-EE56-AF39-E40B-18D6D532583B}"/>
              </a:ext>
            </a:extLst>
          </p:cNvPr>
          <p:cNvSpPr txBox="1"/>
          <p:nvPr/>
        </p:nvSpPr>
        <p:spPr>
          <a:xfrm>
            <a:off x="359228" y="5587053"/>
            <a:ext cx="10857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take parallel cross-sections to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-axis? What’s the cross-section?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68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A4ED6-5325-E796-3128-C687CE269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0" y="251347"/>
            <a:ext cx="4484223" cy="346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D9B27A-8728-25D5-694F-8DB57E465180}"/>
              </a:ext>
            </a:extLst>
          </p:cNvPr>
          <p:cNvSpPr txBox="1"/>
          <p:nvPr/>
        </p:nvSpPr>
        <p:spPr>
          <a:xfrm>
            <a:off x="322647" y="585578"/>
            <a:ext cx="113535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There is a method, called the </a:t>
            </a:r>
            <a:r>
              <a:rPr lang="en-US" sz="2200" b="0" i="1" u="none" strike="noStrike" baseline="0" dirty="0">
                <a:latin typeface="TimesLTStd-Italic"/>
              </a:rPr>
              <a:t>method of cylindrical shells</a:t>
            </a:r>
            <a:r>
              <a:rPr lang="en-US" sz="2200" b="0" i="0" u="none" strike="noStrike" baseline="0" dirty="0">
                <a:latin typeface="TimesLTStd-Roman"/>
              </a:rPr>
              <a:t>, that is easier to use in a case like the one shown in the previous slide.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6C18CC-3289-9E5D-37F0-BF80CED2CEFD}"/>
              </a:ext>
            </a:extLst>
          </p:cNvPr>
          <p:cNvSpPr txBox="1"/>
          <p:nvPr/>
        </p:nvSpPr>
        <p:spPr>
          <a:xfrm>
            <a:off x="322646" y="1274207"/>
            <a:ext cx="114660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volume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calculated by subtracting the volume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inner cylinder from the volume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outer cylinder: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E302E3-CAF0-050D-5545-1ED441CC76F7}"/>
              </a:ext>
            </a:extLst>
          </p:cNvPr>
          <p:cNvGrpSpPr/>
          <p:nvPr/>
        </p:nvGrpSpPr>
        <p:grpSpPr>
          <a:xfrm>
            <a:off x="543186" y="2032780"/>
            <a:ext cx="3402407" cy="4257819"/>
            <a:chOff x="543186" y="2032780"/>
            <a:chExt cx="3402407" cy="42578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BBE762-BD18-9185-4754-0EAB6CBCD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186" y="2714279"/>
              <a:ext cx="3402407" cy="32759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87B396-052C-3173-24A0-69F0E2426496}"/>
                </a:ext>
              </a:extLst>
            </p:cNvPr>
            <p:cNvSpPr/>
            <p:nvPr/>
          </p:nvSpPr>
          <p:spPr>
            <a:xfrm>
              <a:off x="3324449" y="3522496"/>
              <a:ext cx="261718" cy="1880796"/>
            </a:xfrm>
            <a:prstGeom prst="rect">
              <a:avLst/>
            </a:prstGeom>
            <a:solidFill>
              <a:srgbClr val="E8BDB3"/>
            </a:solidFill>
            <a:ln w="31750">
              <a:solidFill>
                <a:srgbClr val="ED11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FBCB3A-14CE-1270-4A08-C8EEF15627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6425" y="2586496"/>
              <a:ext cx="0" cy="370410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63A212A7-D349-684B-8E4E-994CBD146DA3}"/>
                </a:ext>
              </a:extLst>
            </p:cNvPr>
            <p:cNvSpPr/>
            <p:nvPr/>
          </p:nvSpPr>
          <p:spPr>
            <a:xfrm rot="16200000" flipH="1">
              <a:off x="1872804" y="2109338"/>
              <a:ext cx="573176" cy="420059"/>
            </a:xfrm>
            <a:prstGeom prst="curvedDownArrow">
              <a:avLst>
                <a:gd name="adj1" fmla="val 25000"/>
                <a:gd name="adj2" fmla="val 50000"/>
                <a:gd name="adj3" fmla="val 575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4CBB892-A233-5B92-4F98-E9362CECD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31" y="1860100"/>
            <a:ext cx="4770533" cy="24081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D11EC5-21B5-24A1-BE0C-C8A60F75E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947" y="2435919"/>
            <a:ext cx="2194625" cy="4562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DDF2C6-4A32-E283-B23F-85B69969B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139" y="2435919"/>
            <a:ext cx="2194625" cy="4562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D067A-DFA8-51AC-0ECA-2E2060CF3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946" y="2972706"/>
            <a:ext cx="3190307" cy="4562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39FE1F-5C18-9E37-009E-F9B7ECDEB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146" y="3509493"/>
            <a:ext cx="3299032" cy="7694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1FD8BC-CD18-08B6-D9C6-923412A6D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515" y="4329832"/>
            <a:ext cx="2834130" cy="29600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36696C9-D901-9519-F5B2-135754D96EFD}"/>
              </a:ext>
            </a:extLst>
          </p:cNvPr>
          <p:cNvGrpSpPr/>
          <p:nvPr/>
        </p:nvGrpSpPr>
        <p:grpSpPr>
          <a:xfrm>
            <a:off x="4223669" y="4239499"/>
            <a:ext cx="2655444" cy="430887"/>
            <a:chOff x="4247342" y="3821271"/>
            <a:chExt cx="2655444" cy="43088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E470D1-4C44-C568-7CC8-1849F2CFB5AD}"/>
                </a:ext>
              </a:extLst>
            </p:cNvPr>
            <p:cNvSpPr txBox="1"/>
            <p:nvPr/>
          </p:nvSpPr>
          <p:spPr>
            <a:xfrm>
              <a:off x="4247342" y="3821271"/>
              <a:ext cx="11756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If we let</a:t>
              </a:r>
              <a:endParaRPr lang="en-US" sz="22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3A8FA01-C74B-C37F-FC6B-2D486BEA4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6303" y="3894213"/>
              <a:ext cx="1586483" cy="332538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0F435F4-32BD-2BB0-ABC0-4C75D0BA2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80" y="4683520"/>
            <a:ext cx="2021679" cy="37158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A304DC2-D7B6-68E1-DBB7-767305F0D70D}"/>
              </a:ext>
            </a:extLst>
          </p:cNvPr>
          <p:cNvSpPr txBox="1"/>
          <p:nvPr/>
        </p:nvSpPr>
        <p:spPr>
          <a:xfrm>
            <a:off x="6326239" y="4678747"/>
            <a:ext cx="3535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>
                <a:latin typeface="TimesLTStd-Roman"/>
              </a:rPr>
              <a:t>(the average radius of the shell)</a:t>
            </a:r>
            <a:endParaRPr lang="en-US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EDD860-60C3-F6B7-6CD2-DD11F4BDD01B}"/>
              </a:ext>
            </a:extLst>
          </p:cNvPr>
          <p:cNvSpPr txBox="1"/>
          <p:nvPr/>
        </p:nvSpPr>
        <p:spPr>
          <a:xfrm>
            <a:off x="4243988" y="5143990"/>
            <a:ext cx="72673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then this formula for the volume of a cylindrical shell becomes</a:t>
            </a:r>
            <a:endParaRPr lang="en-US" sz="22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071AC21-F08E-08E0-8D2A-222E65505A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4017" y="5500554"/>
            <a:ext cx="1780464" cy="4988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43361CC-7EB6-744B-F42D-B13F543284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1766" y="6236543"/>
            <a:ext cx="4414945" cy="371586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F94EE591-4503-1079-EA5D-6985F765F737}"/>
              </a:ext>
            </a:extLst>
          </p:cNvPr>
          <p:cNvGrpSpPr/>
          <p:nvPr/>
        </p:nvGrpSpPr>
        <p:grpSpPr>
          <a:xfrm>
            <a:off x="6633517" y="5891593"/>
            <a:ext cx="701415" cy="403852"/>
            <a:chOff x="6633517" y="5891593"/>
            <a:chExt cx="701415" cy="403852"/>
          </a:xfrm>
        </p:grpSpPr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C5F6BB17-26AA-7BE9-675B-B0EEE1327864}"/>
                </a:ext>
              </a:extLst>
            </p:cNvPr>
            <p:cNvSpPr/>
            <p:nvPr/>
          </p:nvSpPr>
          <p:spPr>
            <a:xfrm rot="16200000">
              <a:off x="7004386" y="5752052"/>
              <a:ext cx="191005" cy="470087"/>
            </a:xfrm>
            <a:prstGeom prst="leftBrace">
              <a:avLst>
                <a:gd name="adj1" fmla="val 33063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388DA70-03F8-7780-4069-6F7072DCFC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3517" y="6105621"/>
              <a:ext cx="444164" cy="18982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EA22BD4-0FAB-624D-DC82-82D5EE17951D}"/>
              </a:ext>
            </a:extLst>
          </p:cNvPr>
          <p:cNvCxnSpPr>
            <a:cxnSpLocks/>
          </p:cNvCxnSpPr>
          <p:nvPr/>
        </p:nvCxnSpPr>
        <p:spPr>
          <a:xfrm>
            <a:off x="7461701" y="5904921"/>
            <a:ext cx="271820" cy="3675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85C0CF5-8D7E-9020-67AA-08FE09BADC05}"/>
              </a:ext>
            </a:extLst>
          </p:cNvPr>
          <p:cNvCxnSpPr>
            <a:cxnSpLocks/>
          </p:cNvCxnSpPr>
          <p:nvPr/>
        </p:nvCxnSpPr>
        <p:spPr>
          <a:xfrm>
            <a:off x="7724380" y="5904921"/>
            <a:ext cx="1028204" cy="3675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F3BC0-76BB-D702-8977-250C940B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0" y="251347"/>
            <a:ext cx="4484223" cy="34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94141-D2AA-5A89-C164-87DD7FE69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07" y="726256"/>
            <a:ext cx="3904801" cy="2538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F3806-F79C-9E86-4A76-3FFE5B79A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443" y="685320"/>
            <a:ext cx="4049657" cy="2619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EACF2D-F704-3C29-3A57-B43A9C40F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18" y="3429000"/>
            <a:ext cx="3967782" cy="2613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A39517-4F9B-D4D9-31BF-EA13B8288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980" y="3469820"/>
            <a:ext cx="3936292" cy="2594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63CF1D-8CCF-38A6-AA0D-42AA60CCC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803" y="3466671"/>
            <a:ext cx="3967782" cy="2601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F810D5-88A2-8D67-2BEE-A287E3E10D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7423" y="6156247"/>
            <a:ext cx="3109229" cy="541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24CE37-4917-4C49-39CD-E8335BAFB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830" y="6214104"/>
            <a:ext cx="4414945" cy="371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55A33C-437C-A878-6504-0D3DD16688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2911" y="6192491"/>
            <a:ext cx="1268039" cy="4148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FC4781-86C0-DCA3-D2A2-95FA5F3A5F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0951" y="6219373"/>
            <a:ext cx="938892" cy="4148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2EA7E8-EFD2-977D-8BE4-819636603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3055" y="6230424"/>
            <a:ext cx="453597" cy="4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E8CF6-5646-0817-46EB-43F0EE45A048}"/>
              </a:ext>
            </a:extLst>
          </p:cNvPr>
          <p:cNvSpPr txBox="1"/>
          <p:nvPr/>
        </p:nvSpPr>
        <p:spPr>
          <a:xfrm>
            <a:off x="181969" y="509877"/>
            <a:ext cx="11550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Therefore an approximation to the volume </a:t>
            </a:r>
            <a:r>
              <a:rPr lang="en-US" sz="2200" b="0" i="1" u="none" strike="noStrike" baseline="0" dirty="0">
                <a:latin typeface="TimesLTStd-Italic"/>
              </a:rPr>
              <a:t>V </a:t>
            </a:r>
            <a:r>
              <a:rPr lang="en-US" sz="2200" b="0" i="0" u="none" strike="noStrike" baseline="0" dirty="0">
                <a:latin typeface="TimesLTStd-Roman"/>
              </a:rPr>
              <a:t>of </a:t>
            </a:r>
            <a:r>
              <a:rPr lang="en-US" sz="2200" b="0" i="1" u="none" strike="noStrike" baseline="0" dirty="0">
                <a:latin typeface="TimesLTStd-Italic"/>
              </a:rPr>
              <a:t>S </a:t>
            </a:r>
            <a:r>
              <a:rPr lang="en-US" sz="2200" b="0" i="0" u="none" strike="noStrike" baseline="0" dirty="0">
                <a:latin typeface="TimesLTStd-Roman"/>
              </a:rPr>
              <a:t>is given by the sum of the volumes of these shells: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A2260-2E57-1FA0-0CD2-6C0239783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94" y="979164"/>
            <a:ext cx="4130398" cy="92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8AC836-8A0F-57A7-E29C-25E38E80AE05}"/>
                  </a:ext>
                </a:extLst>
              </p:cNvPr>
              <p:cNvSpPr txBox="1"/>
              <p:nvPr/>
            </p:nvSpPr>
            <p:spPr>
              <a:xfrm>
                <a:off x="181969" y="1755725"/>
                <a:ext cx="11281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200" b="0" i="0" u="none" strike="noStrike" baseline="0" dirty="0">
                    <a:latin typeface="TimesLTStd-Roman"/>
                  </a:rPr>
                  <a:t>This approximation appears to become better as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200" b="0" i="1" u="none" strike="noStrike" baseline="0" dirty="0">
                    <a:latin typeface="TimesLTStd-Italic"/>
                  </a:rPr>
                  <a:t>.</a:t>
                </a:r>
                <a:r>
                  <a:rPr lang="en-US" sz="2200" b="0" i="0" u="none" strike="noStrike" baseline="0" dirty="0">
                    <a:latin typeface="TimesLTStd-Roman"/>
                  </a:rPr>
                  <a:t>But, from the definition of an integral, we know that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8AC836-8A0F-57A7-E29C-25E38E80A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9" y="1755725"/>
                <a:ext cx="11281000" cy="769441"/>
              </a:xfrm>
              <a:prstGeom prst="rect">
                <a:avLst/>
              </a:prstGeom>
              <a:blipFill>
                <a:blip r:embed="rId3"/>
                <a:stretch>
                  <a:fillRect l="-703" t="-5556" r="-1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D224779-B9D0-FAA0-D3E6-32E751927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981" y="2895069"/>
            <a:ext cx="2247619" cy="1257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E14722-136D-2B9A-7160-CB00824E4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546" y="2504593"/>
            <a:ext cx="876190" cy="390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42EB88-E854-8FA3-C436-0970B07A7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294" y="2885545"/>
            <a:ext cx="2285714" cy="1266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FF1D8E-8788-CCD2-C6DC-585BD95DB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430" y="3422090"/>
            <a:ext cx="733333" cy="533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F9B2EC-B746-6DDF-6BA2-EF7267F06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800" y="3922956"/>
            <a:ext cx="2114286" cy="12190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FD4AEF-F7A5-8F2F-8BBB-B22857619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9895" y="5018612"/>
            <a:ext cx="866667" cy="504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407A4B-61AC-DA85-698E-20C81D4A42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9419" y="4439780"/>
            <a:ext cx="2209524" cy="1209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9187BD-E72B-A91D-BF70-1A530A101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1643" y="2652602"/>
            <a:ext cx="2648347" cy="435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B983AB-6CE9-988F-2A37-541E767D74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4010" y="5729428"/>
            <a:ext cx="5303980" cy="9830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B42471-4CDC-532D-91CE-6A59A1B6E8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4181" y="5839030"/>
            <a:ext cx="2598811" cy="7703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CE7A2F-FCF4-30D3-6808-698D601E90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150" y="226855"/>
            <a:ext cx="4484223" cy="3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0896F1-8DF0-E14F-AAB7-AFFD5DBD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76" y="5091522"/>
            <a:ext cx="5071550" cy="113166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CBD8211-9C55-4FF0-362C-13D1ED914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85826"/>
              </p:ext>
            </p:extLst>
          </p:nvPr>
        </p:nvGraphicFramePr>
        <p:xfrm>
          <a:off x="2241384" y="686249"/>
          <a:ext cx="2012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330120" progId="Equation.DSMT4">
                  <p:embed/>
                </p:oleObj>
              </mc:Choice>
              <mc:Fallback>
                <p:oleObj name="Equation" r:id="rId3" imgW="927000" imgH="3301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A2E4709-87A9-574A-7181-3C20D9238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384" y="686249"/>
                        <a:ext cx="20129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6A114D8-0A33-2490-D053-EFB5C2BDC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98033"/>
              </p:ext>
            </p:extLst>
          </p:nvPr>
        </p:nvGraphicFramePr>
        <p:xfrm>
          <a:off x="2048503" y="3310524"/>
          <a:ext cx="23987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203040" progId="Equation.DSMT4">
                  <p:embed/>
                </p:oleObj>
              </mc:Choice>
              <mc:Fallback>
                <p:oleObj name="Equation" r:id="rId5" imgW="110484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8055B90-D052-2395-065F-8E63DA2EA3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503" y="3310524"/>
                        <a:ext cx="23987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745CA39-583D-A4D2-689D-1A62DE9C0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72361"/>
              </p:ext>
            </p:extLst>
          </p:nvPr>
        </p:nvGraphicFramePr>
        <p:xfrm>
          <a:off x="870901" y="3945376"/>
          <a:ext cx="44656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57400" imgH="203040" progId="Equation.DSMT4">
                  <p:embed/>
                </p:oleObj>
              </mc:Choice>
              <mc:Fallback>
                <p:oleObj name="Equation" r:id="rId7" imgW="205740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8B7AF31D-9FAB-24BA-B0F4-6414E6B78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901" y="3945376"/>
                        <a:ext cx="44656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D7BDED7-5281-A045-911D-BF16CBBA82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150" y="226855"/>
            <a:ext cx="4484223" cy="3463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5BB7D1-D04F-2169-B00D-B35FA37CF8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9581" y="686249"/>
            <a:ext cx="5029636" cy="29110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AC0C3E-AF41-EAA6-F0FF-9A200286B0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697" y="1443902"/>
            <a:ext cx="6195597" cy="1630821"/>
          </a:xfrm>
          <a:prstGeom prst="rect">
            <a:avLst/>
          </a:prstGeom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25CD644-CF14-29A4-D5C5-3997082B4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55411"/>
              </p:ext>
            </p:extLst>
          </p:nvPr>
        </p:nvGraphicFramePr>
        <p:xfrm>
          <a:off x="2744945" y="2217609"/>
          <a:ext cx="7175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CBD8211-9C55-4FF0-362C-13D1ED914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945" y="2217609"/>
                        <a:ext cx="7175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43DAB69-F713-F093-66D0-84739CAE10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3182" y="5276137"/>
            <a:ext cx="1464491" cy="9143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366734-FAA6-F754-78C3-AA10D1B620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1537" y="5273682"/>
            <a:ext cx="1266460" cy="9143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9F1C36-4E30-92A7-5A1B-636E69555F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5806" y="5216484"/>
            <a:ext cx="1266460" cy="9143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4CBB7F7-9B78-7DD9-2D01-10E01BC95F8A}"/>
              </a:ext>
            </a:extLst>
          </p:cNvPr>
          <p:cNvSpPr txBox="1"/>
          <p:nvPr/>
        </p:nvSpPr>
        <p:spPr>
          <a:xfrm>
            <a:off x="2364075" y="1766287"/>
            <a:ext cx="17675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Area of Face </a:t>
            </a:r>
            <a:endParaRPr lang="en-US" sz="22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D12B72-E63F-E7D7-7BCF-E791F818A409}"/>
              </a:ext>
            </a:extLst>
          </p:cNvPr>
          <p:cNvGrpSpPr/>
          <p:nvPr/>
        </p:nvGrpSpPr>
        <p:grpSpPr>
          <a:xfrm>
            <a:off x="2167456" y="4507170"/>
            <a:ext cx="2200436" cy="709314"/>
            <a:chOff x="2167456" y="4507170"/>
            <a:chExt cx="2200436" cy="709314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86E62522-04A5-E99E-91CD-8FB0DA269AB5}"/>
                </a:ext>
              </a:extLst>
            </p:cNvPr>
            <p:cNvSpPr/>
            <p:nvPr/>
          </p:nvSpPr>
          <p:spPr>
            <a:xfrm rot="5400000">
              <a:off x="3129128" y="3977721"/>
              <a:ext cx="277091" cy="2200436"/>
            </a:xfrm>
            <a:prstGeom prst="leftBrace">
              <a:avLst>
                <a:gd name="adj1" fmla="val 33063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ECBCA329-66F0-1423-6589-0DAAFB1F92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494636"/>
                </p:ext>
              </p:extLst>
            </p:nvPr>
          </p:nvGraphicFramePr>
          <p:xfrm>
            <a:off x="2889083" y="4507170"/>
            <a:ext cx="71755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30120" imgH="203040" progId="Equation.DSMT4">
                    <p:embed/>
                  </p:oleObj>
                </mc:Choice>
                <mc:Fallback>
                  <p:oleObj name="Equation" r:id="rId15" imgW="330120" imgH="20304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025CD644-CF14-29A4-D5C5-3997082B40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083" y="4507170"/>
                          <a:ext cx="717550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E596F3E-C48F-F89D-4534-D2FACE902F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1319" y="3638497"/>
            <a:ext cx="4049657" cy="26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2E2E3E-F00D-0C96-DC43-592A22C79A98}"/>
              </a:ext>
            </a:extLst>
          </p:cNvPr>
          <p:cNvGrpSpPr>
            <a:grpSpLocks/>
          </p:cNvGrpSpPr>
          <p:nvPr/>
        </p:nvGrpSpPr>
        <p:grpSpPr bwMode="auto">
          <a:xfrm>
            <a:off x="5988399" y="249714"/>
            <a:ext cx="1835150" cy="2492375"/>
            <a:chOff x="2398" y="144"/>
            <a:chExt cx="1156" cy="15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78BED0-345A-2A4D-6F3C-AE3108BF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84"/>
              <a:ext cx="1146" cy="1319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7ED035E-7F1C-8AF2-79BB-EE6910B2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4"/>
              <a:ext cx="1152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A0BAD0-6441-0637-6D48-D4AF2D4CE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247"/>
              <a:ext cx="1140" cy="37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0F2E6F-5918-4515-2F0A-C0E8861E0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480"/>
              <a:ext cx="960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D5476B-015D-76D4-382D-D30DAF9EB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576"/>
              <a:ext cx="944" cy="345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5CFEBA-8DF5-FED0-18CC-7303C37E4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806"/>
              <a:ext cx="768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38D771-3EAB-6821-F196-682768336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903"/>
              <a:ext cx="754" cy="230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2CE347-C968-A718-AA15-A266A03D6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046"/>
              <a:ext cx="576" cy="202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90D4D9-47FC-EA4C-C40E-1C991B4C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1152"/>
              <a:ext cx="570" cy="14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A6F3A5-4FFE-13CC-517D-2D4AEFF25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209"/>
              <a:ext cx="384" cy="154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27C828-A377-D8E1-8ABF-45797641C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1296"/>
              <a:ext cx="374" cy="96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E5EA29-49A0-6CDD-626D-E04C8CA56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353"/>
              <a:ext cx="192" cy="87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BBF90EC-8A66-7E62-87A5-60BAD397C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49"/>
              <a:ext cx="1156" cy="1465"/>
            </a:xfrm>
            <a:custGeom>
              <a:avLst/>
              <a:gdLst>
                <a:gd name="T0" fmla="*/ 8 w 1156"/>
                <a:gd name="T1" fmla="*/ 39 h 1465"/>
                <a:gd name="T2" fmla="*/ 44 w 1156"/>
                <a:gd name="T3" fmla="*/ 179 h 1465"/>
                <a:gd name="T4" fmla="*/ 85 w 1156"/>
                <a:gd name="T5" fmla="*/ 326 h 1465"/>
                <a:gd name="T6" fmla="*/ 113 w 1156"/>
                <a:gd name="T7" fmla="*/ 417 h 1465"/>
                <a:gd name="T8" fmla="*/ 146 w 1156"/>
                <a:gd name="T9" fmla="*/ 519 h 1465"/>
                <a:gd name="T10" fmla="*/ 176 w 1156"/>
                <a:gd name="T11" fmla="*/ 612 h 1465"/>
                <a:gd name="T12" fmla="*/ 214 w 1156"/>
                <a:gd name="T13" fmla="*/ 710 h 1465"/>
                <a:gd name="T14" fmla="*/ 254 w 1156"/>
                <a:gd name="T15" fmla="*/ 810 h 1465"/>
                <a:gd name="T16" fmla="*/ 302 w 1156"/>
                <a:gd name="T17" fmla="*/ 911 h 1465"/>
                <a:gd name="T18" fmla="*/ 347 w 1156"/>
                <a:gd name="T19" fmla="*/ 990 h 1465"/>
                <a:gd name="T20" fmla="*/ 386 w 1156"/>
                <a:gd name="T21" fmla="*/ 1044 h 1465"/>
                <a:gd name="T22" fmla="*/ 430 w 1156"/>
                <a:gd name="T23" fmla="*/ 1097 h 1465"/>
                <a:gd name="T24" fmla="*/ 514 w 1156"/>
                <a:gd name="T25" fmla="*/ 1158 h 1465"/>
                <a:gd name="T26" fmla="*/ 586 w 1156"/>
                <a:gd name="T27" fmla="*/ 1173 h 1465"/>
                <a:gd name="T28" fmla="*/ 674 w 1156"/>
                <a:gd name="T29" fmla="*/ 1143 h 1465"/>
                <a:gd name="T30" fmla="*/ 770 w 1156"/>
                <a:gd name="T31" fmla="*/ 1047 h 1465"/>
                <a:gd name="T32" fmla="*/ 833 w 1156"/>
                <a:gd name="T33" fmla="*/ 950 h 1465"/>
                <a:gd name="T34" fmla="*/ 881 w 1156"/>
                <a:gd name="T35" fmla="*/ 855 h 1465"/>
                <a:gd name="T36" fmla="*/ 922 w 1156"/>
                <a:gd name="T37" fmla="*/ 761 h 1465"/>
                <a:gd name="T38" fmla="*/ 962 w 1156"/>
                <a:gd name="T39" fmla="*/ 663 h 1465"/>
                <a:gd name="T40" fmla="*/ 997 w 1156"/>
                <a:gd name="T41" fmla="*/ 564 h 1465"/>
                <a:gd name="T42" fmla="*/ 1028 w 1156"/>
                <a:gd name="T43" fmla="*/ 468 h 1465"/>
                <a:gd name="T44" fmla="*/ 1058 w 1156"/>
                <a:gd name="T45" fmla="*/ 375 h 1465"/>
                <a:gd name="T46" fmla="*/ 1087 w 1156"/>
                <a:gd name="T47" fmla="*/ 270 h 1465"/>
                <a:gd name="T48" fmla="*/ 1117 w 1156"/>
                <a:gd name="T49" fmla="*/ 161 h 1465"/>
                <a:gd name="T50" fmla="*/ 1141 w 1156"/>
                <a:gd name="T51" fmla="*/ 65 h 1465"/>
                <a:gd name="T52" fmla="*/ 1153 w 1156"/>
                <a:gd name="T53" fmla="*/ 2 h 1465"/>
                <a:gd name="T54" fmla="*/ 1154 w 1156"/>
                <a:gd name="T55" fmla="*/ 87 h 1465"/>
                <a:gd name="T56" fmla="*/ 1154 w 1156"/>
                <a:gd name="T57" fmla="*/ 183 h 1465"/>
                <a:gd name="T58" fmla="*/ 1154 w 1156"/>
                <a:gd name="T59" fmla="*/ 279 h 1465"/>
                <a:gd name="T60" fmla="*/ 1154 w 1156"/>
                <a:gd name="T61" fmla="*/ 423 h 1465"/>
                <a:gd name="T62" fmla="*/ 1154 w 1156"/>
                <a:gd name="T63" fmla="*/ 567 h 1465"/>
                <a:gd name="T64" fmla="*/ 1154 w 1156"/>
                <a:gd name="T65" fmla="*/ 759 h 1465"/>
                <a:gd name="T66" fmla="*/ 1154 w 1156"/>
                <a:gd name="T67" fmla="*/ 903 h 1465"/>
                <a:gd name="T68" fmla="*/ 1154 w 1156"/>
                <a:gd name="T69" fmla="*/ 1047 h 1465"/>
                <a:gd name="T70" fmla="*/ 1154 w 1156"/>
                <a:gd name="T71" fmla="*/ 1143 h 1465"/>
                <a:gd name="T72" fmla="*/ 1154 w 1156"/>
                <a:gd name="T73" fmla="*/ 1239 h 1465"/>
                <a:gd name="T74" fmla="*/ 1154 w 1156"/>
                <a:gd name="T75" fmla="*/ 1335 h 1465"/>
                <a:gd name="T76" fmla="*/ 1141 w 1156"/>
                <a:gd name="T77" fmla="*/ 1461 h 1465"/>
                <a:gd name="T78" fmla="*/ 1010 w 1156"/>
                <a:gd name="T79" fmla="*/ 1461 h 1465"/>
                <a:gd name="T80" fmla="*/ 869 w 1156"/>
                <a:gd name="T81" fmla="*/ 1461 h 1465"/>
                <a:gd name="T82" fmla="*/ 764 w 1156"/>
                <a:gd name="T83" fmla="*/ 1461 h 1465"/>
                <a:gd name="T84" fmla="*/ 644 w 1156"/>
                <a:gd name="T85" fmla="*/ 1461 h 1465"/>
                <a:gd name="T86" fmla="*/ 475 w 1156"/>
                <a:gd name="T87" fmla="*/ 1460 h 1465"/>
                <a:gd name="T88" fmla="*/ 373 w 1156"/>
                <a:gd name="T89" fmla="*/ 1461 h 1465"/>
                <a:gd name="T90" fmla="*/ 223 w 1156"/>
                <a:gd name="T91" fmla="*/ 1461 h 1465"/>
                <a:gd name="T92" fmla="*/ 88 w 1156"/>
                <a:gd name="T93" fmla="*/ 1460 h 1465"/>
                <a:gd name="T94" fmla="*/ 2 w 1156"/>
                <a:gd name="T95" fmla="*/ 1451 h 1465"/>
                <a:gd name="T96" fmla="*/ 2 w 1156"/>
                <a:gd name="T97" fmla="*/ 1335 h 1465"/>
                <a:gd name="T98" fmla="*/ 2 w 1156"/>
                <a:gd name="T99" fmla="*/ 1239 h 1465"/>
                <a:gd name="T100" fmla="*/ 2 w 1156"/>
                <a:gd name="T101" fmla="*/ 1095 h 1465"/>
                <a:gd name="T102" fmla="*/ 2 w 1156"/>
                <a:gd name="T103" fmla="*/ 951 h 1465"/>
                <a:gd name="T104" fmla="*/ 2 w 1156"/>
                <a:gd name="T105" fmla="*/ 855 h 1465"/>
                <a:gd name="T106" fmla="*/ 2 w 1156"/>
                <a:gd name="T107" fmla="*/ 711 h 1465"/>
                <a:gd name="T108" fmla="*/ 2 w 1156"/>
                <a:gd name="T109" fmla="*/ 615 h 1465"/>
                <a:gd name="T110" fmla="*/ 2 w 1156"/>
                <a:gd name="T111" fmla="*/ 519 h 1465"/>
                <a:gd name="T112" fmla="*/ 2 w 1156"/>
                <a:gd name="T113" fmla="*/ 375 h 1465"/>
                <a:gd name="T114" fmla="*/ 2 w 1156"/>
                <a:gd name="T115" fmla="*/ 279 h 1465"/>
                <a:gd name="T116" fmla="*/ 2 w 1156"/>
                <a:gd name="T117" fmla="*/ 135 h 1465"/>
                <a:gd name="T118" fmla="*/ 2 w 1156"/>
                <a:gd name="T119" fmla="*/ 8 h 14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6"/>
                <a:gd name="T181" fmla="*/ 0 h 1465"/>
                <a:gd name="T182" fmla="*/ 1156 w 1156"/>
                <a:gd name="T183" fmla="*/ 1465 h 14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6" h="1465">
                  <a:moveTo>
                    <a:pt x="2" y="8"/>
                  </a:moveTo>
                  <a:cubicBezTo>
                    <a:pt x="3" y="0"/>
                    <a:pt x="5" y="26"/>
                    <a:pt x="8" y="39"/>
                  </a:cubicBezTo>
                  <a:cubicBezTo>
                    <a:pt x="11" y="52"/>
                    <a:pt x="13" y="61"/>
                    <a:pt x="19" y="84"/>
                  </a:cubicBezTo>
                  <a:cubicBezTo>
                    <a:pt x="25" y="107"/>
                    <a:pt x="36" y="149"/>
                    <a:pt x="44" y="179"/>
                  </a:cubicBezTo>
                  <a:cubicBezTo>
                    <a:pt x="52" y="209"/>
                    <a:pt x="60" y="242"/>
                    <a:pt x="67" y="266"/>
                  </a:cubicBezTo>
                  <a:cubicBezTo>
                    <a:pt x="74" y="290"/>
                    <a:pt x="80" y="308"/>
                    <a:pt x="85" y="326"/>
                  </a:cubicBezTo>
                  <a:cubicBezTo>
                    <a:pt x="90" y="344"/>
                    <a:pt x="93" y="360"/>
                    <a:pt x="98" y="375"/>
                  </a:cubicBezTo>
                  <a:cubicBezTo>
                    <a:pt x="103" y="390"/>
                    <a:pt x="108" y="401"/>
                    <a:pt x="113" y="417"/>
                  </a:cubicBezTo>
                  <a:cubicBezTo>
                    <a:pt x="118" y="433"/>
                    <a:pt x="125" y="454"/>
                    <a:pt x="130" y="471"/>
                  </a:cubicBezTo>
                  <a:cubicBezTo>
                    <a:pt x="135" y="488"/>
                    <a:pt x="141" y="503"/>
                    <a:pt x="146" y="519"/>
                  </a:cubicBezTo>
                  <a:cubicBezTo>
                    <a:pt x="151" y="535"/>
                    <a:pt x="158" y="555"/>
                    <a:pt x="163" y="570"/>
                  </a:cubicBezTo>
                  <a:cubicBezTo>
                    <a:pt x="168" y="585"/>
                    <a:pt x="171" y="597"/>
                    <a:pt x="176" y="612"/>
                  </a:cubicBezTo>
                  <a:cubicBezTo>
                    <a:pt x="181" y="627"/>
                    <a:pt x="188" y="647"/>
                    <a:pt x="194" y="663"/>
                  </a:cubicBezTo>
                  <a:cubicBezTo>
                    <a:pt x="200" y="679"/>
                    <a:pt x="208" y="695"/>
                    <a:pt x="214" y="710"/>
                  </a:cubicBezTo>
                  <a:cubicBezTo>
                    <a:pt x="220" y="725"/>
                    <a:pt x="223" y="738"/>
                    <a:pt x="230" y="755"/>
                  </a:cubicBezTo>
                  <a:cubicBezTo>
                    <a:pt x="237" y="772"/>
                    <a:pt x="246" y="793"/>
                    <a:pt x="254" y="810"/>
                  </a:cubicBezTo>
                  <a:cubicBezTo>
                    <a:pt x="262" y="827"/>
                    <a:pt x="269" y="838"/>
                    <a:pt x="277" y="855"/>
                  </a:cubicBezTo>
                  <a:cubicBezTo>
                    <a:pt x="285" y="872"/>
                    <a:pt x="294" y="894"/>
                    <a:pt x="302" y="911"/>
                  </a:cubicBezTo>
                  <a:cubicBezTo>
                    <a:pt x="310" y="928"/>
                    <a:pt x="321" y="943"/>
                    <a:pt x="328" y="956"/>
                  </a:cubicBezTo>
                  <a:cubicBezTo>
                    <a:pt x="335" y="969"/>
                    <a:pt x="340" y="980"/>
                    <a:pt x="347" y="990"/>
                  </a:cubicBezTo>
                  <a:cubicBezTo>
                    <a:pt x="354" y="1000"/>
                    <a:pt x="361" y="1008"/>
                    <a:pt x="367" y="1017"/>
                  </a:cubicBezTo>
                  <a:cubicBezTo>
                    <a:pt x="373" y="1026"/>
                    <a:pt x="380" y="1035"/>
                    <a:pt x="386" y="1044"/>
                  </a:cubicBezTo>
                  <a:cubicBezTo>
                    <a:pt x="392" y="1053"/>
                    <a:pt x="399" y="1061"/>
                    <a:pt x="406" y="1070"/>
                  </a:cubicBezTo>
                  <a:cubicBezTo>
                    <a:pt x="413" y="1079"/>
                    <a:pt x="417" y="1085"/>
                    <a:pt x="430" y="1097"/>
                  </a:cubicBezTo>
                  <a:cubicBezTo>
                    <a:pt x="443" y="1109"/>
                    <a:pt x="468" y="1133"/>
                    <a:pt x="482" y="1143"/>
                  </a:cubicBezTo>
                  <a:cubicBezTo>
                    <a:pt x="496" y="1153"/>
                    <a:pt x="504" y="1154"/>
                    <a:pt x="514" y="1158"/>
                  </a:cubicBezTo>
                  <a:cubicBezTo>
                    <a:pt x="524" y="1162"/>
                    <a:pt x="530" y="1168"/>
                    <a:pt x="542" y="1170"/>
                  </a:cubicBezTo>
                  <a:cubicBezTo>
                    <a:pt x="554" y="1172"/>
                    <a:pt x="572" y="1173"/>
                    <a:pt x="586" y="1173"/>
                  </a:cubicBezTo>
                  <a:cubicBezTo>
                    <a:pt x="600" y="1173"/>
                    <a:pt x="613" y="1172"/>
                    <a:pt x="628" y="1167"/>
                  </a:cubicBezTo>
                  <a:cubicBezTo>
                    <a:pt x="643" y="1162"/>
                    <a:pt x="658" y="1155"/>
                    <a:pt x="674" y="1143"/>
                  </a:cubicBezTo>
                  <a:cubicBezTo>
                    <a:pt x="690" y="1131"/>
                    <a:pt x="709" y="1113"/>
                    <a:pt x="725" y="1097"/>
                  </a:cubicBezTo>
                  <a:cubicBezTo>
                    <a:pt x="741" y="1081"/>
                    <a:pt x="758" y="1062"/>
                    <a:pt x="770" y="1047"/>
                  </a:cubicBezTo>
                  <a:cubicBezTo>
                    <a:pt x="782" y="1032"/>
                    <a:pt x="787" y="1023"/>
                    <a:pt x="797" y="1007"/>
                  </a:cubicBezTo>
                  <a:cubicBezTo>
                    <a:pt x="807" y="991"/>
                    <a:pt x="823" y="967"/>
                    <a:pt x="833" y="950"/>
                  </a:cubicBezTo>
                  <a:cubicBezTo>
                    <a:pt x="843" y="933"/>
                    <a:pt x="848" y="919"/>
                    <a:pt x="856" y="903"/>
                  </a:cubicBezTo>
                  <a:cubicBezTo>
                    <a:pt x="864" y="887"/>
                    <a:pt x="874" y="870"/>
                    <a:pt x="881" y="855"/>
                  </a:cubicBezTo>
                  <a:cubicBezTo>
                    <a:pt x="888" y="840"/>
                    <a:pt x="894" y="829"/>
                    <a:pt x="901" y="813"/>
                  </a:cubicBezTo>
                  <a:cubicBezTo>
                    <a:pt x="908" y="797"/>
                    <a:pt x="915" y="779"/>
                    <a:pt x="922" y="761"/>
                  </a:cubicBezTo>
                  <a:cubicBezTo>
                    <a:pt x="929" y="743"/>
                    <a:pt x="937" y="724"/>
                    <a:pt x="944" y="708"/>
                  </a:cubicBezTo>
                  <a:cubicBezTo>
                    <a:pt x="951" y="692"/>
                    <a:pt x="956" y="679"/>
                    <a:pt x="962" y="663"/>
                  </a:cubicBezTo>
                  <a:cubicBezTo>
                    <a:pt x="968" y="647"/>
                    <a:pt x="974" y="627"/>
                    <a:pt x="980" y="611"/>
                  </a:cubicBezTo>
                  <a:cubicBezTo>
                    <a:pt x="986" y="595"/>
                    <a:pt x="992" y="580"/>
                    <a:pt x="997" y="564"/>
                  </a:cubicBezTo>
                  <a:cubicBezTo>
                    <a:pt x="1002" y="548"/>
                    <a:pt x="1008" y="531"/>
                    <a:pt x="1013" y="515"/>
                  </a:cubicBezTo>
                  <a:cubicBezTo>
                    <a:pt x="1018" y="499"/>
                    <a:pt x="1023" y="483"/>
                    <a:pt x="1028" y="468"/>
                  </a:cubicBezTo>
                  <a:cubicBezTo>
                    <a:pt x="1033" y="453"/>
                    <a:pt x="1037" y="437"/>
                    <a:pt x="1042" y="422"/>
                  </a:cubicBezTo>
                  <a:cubicBezTo>
                    <a:pt x="1047" y="407"/>
                    <a:pt x="1053" y="392"/>
                    <a:pt x="1058" y="375"/>
                  </a:cubicBezTo>
                  <a:cubicBezTo>
                    <a:pt x="1063" y="358"/>
                    <a:pt x="1068" y="337"/>
                    <a:pt x="1073" y="320"/>
                  </a:cubicBezTo>
                  <a:cubicBezTo>
                    <a:pt x="1078" y="303"/>
                    <a:pt x="1083" y="285"/>
                    <a:pt x="1087" y="270"/>
                  </a:cubicBezTo>
                  <a:cubicBezTo>
                    <a:pt x="1091" y="255"/>
                    <a:pt x="1094" y="248"/>
                    <a:pt x="1099" y="230"/>
                  </a:cubicBezTo>
                  <a:cubicBezTo>
                    <a:pt x="1104" y="212"/>
                    <a:pt x="1112" y="182"/>
                    <a:pt x="1117" y="161"/>
                  </a:cubicBezTo>
                  <a:cubicBezTo>
                    <a:pt x="1122" y="140"/>
                    <a:pt x="1126" y="121"/>
                    <a:pt x="1130" y="105"/>
                  </a:cubicBezTo>
                  <a:cubicBezTo>
                    <a:pt x="1134" y="89"/>
                    <a:pt x="1138" y="77"/>
                    <a:pt x="1141" y="65"/>
                  </a:cubicBezTo>
                  <a:cubicBezTo>
                    <a:pt x="1144" y="53"/>
                    <a:pt x="1149" y="42"/>
                    <a:pt x="1151" y="32"/>
                  </a:cubicBezTo>
                  <a:cubicBezTo>
                    <a:pt x="1153" y="22"/>
                    <a:pt x="1153" y="1"/>
                    <a:pt x="1153" y="2"/>
                  </a:cubicBezTo>
                  <a:cubicBezTo>
                    <a:pt x="1153" y="3"/>
                    <a:pt x="1154" y="25"/>
                    <a:pt x="1154" y="39"/>
                  </a:cubicBezTo>
                  <a:cubicBezTo>
                    <a:pt x="1154" y="53"/>
                    <a:pt x="1154" y="71"/>
                    <a:pt x="1154" y="87"/>
                  </a:cubicBezTo>
                  <a:cubicBezTo>
                    <a:pt x="1154" y="103"/>
                    <a:pt x="1154" y="119"/>
                    <a:pt x="1154" y="135"/>
                  </a:cubicBezTo>
                  <a:cubicBezTo>
                    <a:pt x="1154" y="151"/>
                    <a:pt x="1154" y="167"/>
                    <a:pt x="1154" y="183"/>
                  </a:cubicBezTo>
                  <a:cubicBezTo>
                    <a:pt x="1154" y="199"/>
                    <a:pt x="1154" y="215"/>
                    <a:pt x="1154" y="231"/>
                  </a:cubicBezTo>
                  <a:cubicBezTo>
                    <a:pt x="1154" y="247"/>
                    <a:pt x="1154" y="255"/>
                    <a:pt x="1154" y="279"/>
                  </a:cubicBezTo>
                  <a:cubicBezTo>
                    <a:pt x="1154" y="303"/>
                    <a:pt x="1154" y="351"/>
                    <a:pt x="1154" y="375"/>
                  </a:cubicBezTo>
                  <a:cubicBezTo>
                    <a:pt x="1154" y="399"/>
                    <a:pt x="1154" y="399"/>
                    <a:pt x="1154" y="423"/>
                  </a:cubicBezTo>
                  <a:cubicBezTo>
                    <a:pt x="1154" y="447"/>
                    <a:pt x="1154" y="495"/>
                    <a:pt x="1154" y="519"/>
                  </a:cubicBezTo>
                  <a:cubicBezTo>
                    <a:pt x="1154" y="543"/>
                    <a:pt x="1154" y="543"/>
                    <a:pt x="1154" y="567"/>
                  </a:cubicBezTo>
                  <a:cubicBezTo>
                    <a:pt x="1154" y="591"/>
                    <a:pt x="1154" y="631"/>
                    <a:pt x="1154" y="663"/>
                  </a:cubicBezTo>
                  <a:cubicBezTo>
                    <a:pt x="1154" y="695"/>
                    <a:pt x="1154" y="735"/>
                    <a:pt x="1154" y="759"/>
                  </a:cubicBezTo>
                  <a:cubicBezTo>
                    <a:pt x="1154" y="783"/>
                    <a:pt x="1154" y="783"/>
                    <a:pt x="1154" y="807"/>
                  </a:cubicBezTo>
                  <a:cubicBezTo>
                    <a:pt x="1154" y="831"/>
                    <a:pt x="1154" y="871"/>
                    <a:pt x="1154" y="903"/>
                  </a:cubicBezTo>
                  <a:cubicBezTo>
                    <a:pt x="1154" y="935"/>
                    <a:pt x="1154" y="975"/>
                    <a:pt x="1154" y="999"/>
                  </a:cubicBezTo>
                  <a:cubicBezTo>
                    <a:pt x="1154" y="1023"/>
                    <a:pt x="1154" y="1031"/>
                    <a:pt x="1154" y="1047"/>
                  </a:cubicBezTo>
                  <a:cubicBezTo>
                    <a:pt x="1154" y="1063"/>
                    <a:pt x="1154" y="1079"/>
                    <a:pt x="1154" y="1095"/>
                  </a:cubicBezTo>
                  <a:cubicBezTo>
                    <a:pt x="1154" y="1111"/>
                    <a:pt x="1154" y="1127"/>
                    <a:pt x="1154" y="1143"/>
                  </a:cubicBezTo>
                  <a:cubicBezTo>
                    <a:pt x="1154" y="1159"/>
                    <a:pt x="1154" y="1175"/>
                    <a:pt x="1154" y="1191"/>
                  </a:cubicBezTo>
                  <a:cubicBezTo>
                    <a:pt x="1154" y="1207"/>
                    <a:pt x="1154" y="1223"/>
                    <a:pt x="1154" y="1239"/>
                  </a:cubicBezTo>
                  <a:cubicBezTo>
                    <a:pt x="1154" y="1255"/>
                    <a:pt x="1154" y="1271"/>
                    <a:pt x="1154" y="1287"/>
                  </a:cubicBezTo>
                  <a:cubicBezTo>
                    <a:pt x="1154" y="1303"/>
                    <a:pt x="1154" y="1311"/>
                    <a:pt x="1154" y="1335"/>
                  </a:cubicBezTo>
                  <a:cubicBezTo>
                    <a:pt x="1154" y="1359"/>
                    <a:pt x="1156" y="1413"/>
                    <a:pt x="1154" y="1434"/>
                  </a:cubicBezTo>
                  <a:cubicBezTo>
                    <a:pt x="1152" y="1455"/>
                    <a:pt x="1154" y="1457"/>
                    <a:pt x="1141" y="1461"/>
                  </a:cubicBezTo>
                  <a:cubicBezTo>
                    <a:pt x="1128" y="1465"/>
                    <a:pt x="1098" y="1461"/>
                    <a:pt x="1076" y="1461"/>
                  </a:cubicBezTo>
                  <a:cubicBezTo>
                    <a:pt x="1054" y="1461"/>
                    <a:pt x="1029" y="1461"/>
                    <a:pt x="1010" y="1461"/>
                  </a:cubicBezTo>
                  <a:cubicBezTo>
                    <a:pt x="991" y="1461"/>
                    <a:pt x="984" y="1461"/>
                    <a:pt x="961" y="1461"/>
                  </a:cubicBezTo>
                  <a:cubicBezTo>
                    <a:pt x="938" y="1461"/>
                    <a:pt x="894" y="1461"/>
                    <a:pt x="869" y="1461"/>
                  </a:cubicBezTo>
                  <a:cubicBezTo>
                    <a:pt x="844" y="1461"/>
                    <a:pt x="828" y="1461"/>
                    <a:pt x="811" y="1461"/>
                  </a:cubicBezTo>
                  <a:cubicBezTo>
                    <a:pt x="794" y="1461"/>
                    <a:pt x="780" y="1461"/>
                    <a:pt x="764" y="1461"/>
                  </a:cubicBezTo>
                  <a:cubicBezTo>
                    <a:pt x="748" y="1461"/>
                    <a:pt x="732" y="1461"/>
                    <a:pt x="712" y="1461"/>
                  </a:cubicBezTo>
                  <a:cubicBezTo>
                    <a:pt x="692" y="1461"/>
                    <a:pt x="671" y="1461"/>
                    <a:pt x="644" y="1461"/>
                  </a:cubicBezTo>
                  <a:cubicBezTo>
                    <a:pt x="617" y="1461"/>
                    <a:pt x="576" y="1461"/>
                    <a:pt x="548" y="1461"/>
                  </a:cubicBezTo>
                  <a:cubicBezTo>
                    <a:pt x="520" y="1461"/>
                    <a:pt x="497" y="1460"/>
                    <a:pt x="475" y="1460"/>
                  </a:cubicBezTo>
                  <a:cubicBezTo>
                    <a:pt x="453" y="1460"/>
                    <a:pt x="435" y="1461"/>
                    <a:pt x="418" y="1461"/>
                  </a:cubicBezTo>
                  <a:cubicBezTo>
                    <a:pt x="401" y="1461"/>
                    <a:pt x="396" y="1461"/>
                    <a:pt x="373" y="1461"/>
                  </a:cubicBezTo>
                  <a:cubicBezTo>
                    <a:pt x="350" y="1461"/>
                    <a:pt x="302" y="1461"/>
                    <a:pt x="277" y="1461"/>
                  </a:cubicBezTo>
                  <a:cubicBezTo>
                    <a:pt x="252" y="1461"/>
                    <a:pt x="243" y="1461"/>
                    <a:pt x="223" y="1461"/>
                  </a:cubicBezTo>
                  <a:cubicBezTo>
                    <a:pt x="203" y="1461"/>
                    <a:pt x="179" y="1460"/>
                    <a:pt x="157" y="1460"/>
                  </a:cubicBezTo>
                  <a:cubicBezTo>
                    <a:pt x="135" y="1460"/>
                    <a:pt x="111" y="1460"/>
                    <a:pt x="88" y="1460"/>
                  </a:cubicBezTo>
                  <a:cubicBezTo>
                    <a:pt x="65" y="1460"/>
                    <a:pt x="30" y="1461"/>
                    <a:pt x="16" y="1460"/>
                  </a:cubicBezTo>
                  <a:cubicBezTo>
                    <a:pt x="2" y="1459"/>
                    <a:pt x="4" y="1464"/>
                    <a:pt x="2" y="1451"/>
                  </a:cubicBezTo>
                  <a:cubicBezTo>
                    <a:pt x="0" y="1438"/>
                    <a:pt x="2" y="1402"/>
                    <a:pt x="2" y="1383"/>
                  </a:cubicBezTo>
                  <a:cubicBezTo>
                    <a:pt x="2" y="1364"/>
                    <a:pt x="2" y="1351"/>
                    <a:pt x="2" y="1335"/>
                  </a:cubicBezTo>
                  <a:cubicBezTo>
                    <a:pt x="2" y="1319"/>
                    <a:pt x="2" y="1303"/>
                    <a:pt x="2" y="1287"/>
                  </a:cubicBezTo>
                  <a:cubicBezTo>
                    <a:pt x="2" y="1271"/>
                    <a:pt x="2" y="1263"/>
                    <a:pt x="2" y="1239"/>
                  </a:cubicBezTo>
                  <a:cubicBezTo>
                    <a:pt x="2" y="1215"/>
                    <a:pt x="2" y="1167"/>
                    <a:pt x="2" y="1143"/>
                  </a:cubicBezTo>
                  <a:cubicBezTo>
                    <a:pt x="2" y="1119"/>
                    <a:pt x="2" y="1111"/>
                    <a:pt x="2" y="1095"/>
                  </a:cubicBezTo>
                  <a:cubicBezTo>
                    <a:pt x="2" y="1079"/>
                    <a:pt x="2" y="1071"/>
                    <a:pt x="2" y="1047"/>
                  </a:cubicBezTo>
                  <a:cubicBezTo>
                    <a:pt x="2" y="1023"/>
                    <a:pt x="2" y="975"/>
                    <a:pt x="2" y="951"/>
                  </a:cubicBezTo>
                  <a:cubicBezTo>
                    <a:pt x="2" y="927"/>
                    <a:pt x="2" y="919"/>
                    <a:pt x="2" y="903"/>
                  </a:cubicBezTo>
                  <a:cubicBezTo>
                    <a:pt x="2" y="887"/>
                    <a:pt x="2" y="879"/>
                    <a:pt x="2" y="855"/>
                  </a:cubicBezTo>
                  <a:cubicBezTo>
                    <a:pt x="2" y="831"/>
                    <a:pt x="2" y="783"/>
                    <a:pt x="2" y="759"/>
                  </a:cubicBezTo>
                  <a:cubicBezTo>
                    <a:pt x="2" y="735"/>
                    <a:pt x="2" y="727"/>
                    <a:pt x="2" y="711"/>
                  </a:cubicBezTo>
                  <a:cubicBezTo>
                    <a:pt x="2" y="695"/>
                    <a:pt x="2" y="679"/>
                    <a:pt x="2" y="663"/>
                  </a:cubicBezTo>
                  <a:cubicBezTo>
                    <a:pt x="2" y="647"/>
                    <a:pt x="2" y="631"/>
                    <a:pt x="2" y="615"/>
                  </a:cubicBezTo>
                  <a:cubicBezTo>
                    <a:pt x="2" y="599"/>
                    <a:pt x="2" y="583"/>
                    <a:pt x="2" y="567"/>
                  </a:cubicBezTo>
                  <a:cubicBezTo>
                    <a:pt x="2" y="551"/>
                    <a:pt x="2" y="543"/>
                    <a:pt x="2" y="519"/>
                  </a:cubicBezTo>
                  <a:cubicBezTo>
                    <a:pt x="2" y="495"/>
                    <a:pt x="2" y="447"/>
                    <a:pt x="2" y="423"/>
                  </a:cubicBezTo>
                  <a:cubicBezTo>
                    <a:pt x="2" y="399"/>
                    <a:pt x="2" y="391"/>
                    <a:pt x="2" y="375"/>
                  </a:cubicBezTo>
                  <a:cubicBezTo>
                    <a:pt x="2" y="359"/>
                    <a:pt x="2" y="343"/>
                    <a:pt x="2" y="327"/>
                  </a:cubicBezTo>
                  <a:cubicBezTo>
                    <a:pt x="2" y="311"/>
                    <a:pt x="2" y="295"/>
                    <a:pt x="2" y="279"/>
                  </a:cubicBezTo>
                  <a:cubicBezTo>
                    <a:pt x="2" y="263"/>
                    <a:pt x="2" y="255"/>
                    <a:pt x="2" y="231"/>
                  </a:cubicBezTo>
                  <a:cubicBezTo>
                    <a:pt x="2" y="207"/>
                    <a:pt x="2" y="159"/>
                    <a:pt x="2" y="135"/>
                  </a:cubicBezTo>
                  <a:cubicBezTo>
                    <a:pt x="2" y="111"/>
                    <a:pt x="2" y="108"/>
                    <a:pt x="2" y="87"/>
                  </a:cubicBezTo>
                  <a:cubicBezTo>
                    <a:pt x="2" y="66"/>
                    <a:pt x="2" y="16"/>
                    <a:pt x="2" y="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8BF6D37-721D-80D8-4026-2C23093A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400"/>
              <a:ext cx="194" cy="61"/>
            </a:xfrm>
            <a:custGeom>
              <a:avLst/>
              <a:gdLst>
                <a:gd name="T0" fmla="*/ 7 w 194"/>
                <a:gd name="T1" fmla="*/ 1 h 61"/>
                <a:gd name="T2" fmla="*/ 50 w 194"/>
                <a:gd name="T3" fmla="*/ 31 h 61"/>
                <a:gd name="T4" fmla="*/ 103 w 194"/>
                <a:gd name="T5" fmla="*/ 31 h 61"/>
                <a:gd name="T6" fmla="*/ 148 w 194"/>
                <a:gd name="T7" fmla="*/ 27 h 61"/>
                <a:gd name="T8" fmla="*/ 172 w 194"/>
                <a:gd name="T9" fmla="*/ 19 h 61"/>
                <a:gd name="T10" fmla="*/ 188 w 194"/>
                <a:gd name="T11" fmla="*/ 3 h 61"/>
                <a:gd name="T12" fmla="*/ 190 w 194"/>
                <a:gd name="T13" fmla="*/ 31 h 61"/>
                <a:gd name="T14" fmla="*/ 179 w 194"/>
                <a:gd name="T15" fmla="*/ 58 h 61"/>
                <a:gd name="T16" fmla="*/ 98 w 194"/>
                <a:gd name="T17" fmla="*/ 49 h 61"/>
                <a:gd name="T18" fmla="*/ 17 w 194"/>
                <a:gd name="T19" fmla="*/ 54 h 61"/>
                <a:gd name="T20" fmla="*/ 8 w 194"/>
                <a:gd name="T21" fmla="*/ 28 h 61"/>
                <a:gd name="T22" fmla="*/ 7 w 194"/>
                <a:gd name="T23" fmla="*/ 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61"/>
                <a:gd name="T38" fmla="*/ 194 w 194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61">
                  <a:moveTo>
                    <a:pt x="7" y="1"/>
                  </a:moveTo>
                  <a:cubicBezTo>
                    <a:pt x="14" y="2"/>
                    <a:pt x="34" y="26"/>
                    <a:pt x="50" y="31"/>
                  </a:cubicBezTo>
                  <a:cubicBezTo>
                    <a:pt x="66" y="36"/>
                    <a:pt x="87" y="32"/>
                    <a:pt x="103" y="31"/>
                  </a:cubicBezTo>
                  <a:cubicBezTo>
                    <a:pt x="119" y="30"/>
                    <a:pt x="137" y="29"/>
                    <a:pt x="148" y="27"/>
                  </a:cubicBezTo>
                  <a:cubicBezTo>
                    <a:pt x="159" y="25"/>
                    <a:pt x="165" y="23"/>
                    <a:pt x="172" y="19"/>
                  </a:cubicBezTo>
                  <a:cubicBezTo>
                    <a:pt x="179" y="15"/>
                    <a:pt x="185" y="1"/>
                    <a:pt x="188" y="3"/>
                  </a:cubicBezTo>
                  <a:cubicBezTo>
                    <a:pt x="191" y="5"/>
                    <a:pt x="191" y="22"/>
                    <a:pt x="190" y="31"/>
                  </a:cubicBezTo>
                  <a:cubicBezTo>
                    <a:pt x="189" y="40"/>
                    <a:pt x="194" y="55"/>
                    <a:pt x="179" y="58"/>
                  </a:cubicBezTo>
                  <a:cubicBezTo>
                    <a:pt x="164" y="61"/>
                    <a:pt x="125" y="50"/>
                    <a:pt x="98" y="49"/>
                  </a:cubicBezTo>
                  <a:cubicBezTo>
                    <a:pt x="71" y="48"/>
                    <a:pt x="32" y="58"/>
                    <a:pt x="17" y="54"/>
                  </a:cubicBezTo>
                  <a:cubicBezTo>
                    <a:pt x="2" y="50"/>
                    <a:pt x="10" y="37"/>
                    <a:pt x="8" y="28"/>
                  </a:cubicBezTo>
                  <a:cubicBezTo>
                    <a:pt x="6" y="19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F6D8A3-5B6D-108C-CC72-BB807BA04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76"/>
              <a:ext cx="1152" cy="1436"/>
              <a:chOff x="2400" y="276"/>
              <a:chExt cx="1152" cy="1436"/>
            </a:xfrm>
          </p:grpSpPr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E6D65D7C-94DC-D7F5-932E-B11764B5F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FCAAE835-261E-50E3-798D-C8A311149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FB612136-D143-7BFF-1665-EE709BA6B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E8EE1321-6A88-26DE-0D82-D79A3F30C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945ED035-87E8-13C4-5C4A-F5AABEC02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F619BAD5-A03F-4E66-E9CF-992D54246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FA1621F1-C9CA-6305-29B9-BFDB9358C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7E46727F-357B-6382-F4CA-389E8BDF2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4C5CCE55-60F1-2367-01A2-E4068AC1E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D55BF804-1561-6C28-B9FD-E5D0FAC4E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5A443D9E-3C61-5B04-62DC-901068553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B57B1452-6068-C719-D982-B4F14E218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Text Box 40">
            <a:extLst>
              <a:ext uri="{FF2B5EF4-FFF2-40B4-BE49-F238E27FC236}">
                <a16:creationId xmlns:a16="http://schemas.microsoft.com/office/drawing/2014/main" id="{2B77E3C7-7C0F-E9C3-6C7E-62F659907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190" y="2746473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cross section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23EFD753-D312-02D5-D4F5-26544500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14" y="3240658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The volume of the shell is given by: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4621B638-D089-EED4-35AC-483C0A77D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388011"/>
              </p:ext>
            </p:extLst>
          </p:nvPr>
        </p:nvGraphicFramePr>
        <p:xfrm>
          <a:off x="710300" y="3693535"/>
          <a:ext cx="5588000" cy="40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203040" progId="Equation.DSMT4">
                  <p:embed/>
                </p:oleObj>
              </mc:Choice>
              <mc:Fallback>
                <p:oleObj name="Equation" r:id="rId2" imgW="2831760" imgH="203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00" y="3693535"/>
                        <a:ext cx="5588000" cy="40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E639A9E-ABDE-9BEE-DEFA-A2FFD1B97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35162"/>
              </p:ext>
            </p:extLst>
          </p:nvPr>
        </p:nvGraphicFramePr>
        <p:xfrm>
          <a:off x="1022034" y="4452982"/>
          <a:ext cx="1502353" cy="35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177723" progId="Equation.DSMT4">
                  <p:embed/>
                </p:oleObj>
              </mc:Choice>
              <mc:Fallback>
                <p:oleObj name="Equation" r:id="rId4" imgW="761669" imgH="177723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034" y="4452982"/>
                        <a:ext cx="1502353" cy="35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44">
            <a:extLst>
              <a:ext uri="{FF2B5EF4-FFF2-40B4-BE49-F238E27FC236}">
                <a16:creationId xmlns:a16="http://schemas.microsoft.com/office/drawing/2014/main" id="{DE792E2F-AFCB-83DB-A7A9-82A5FB09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991" y="4644008"/>
            <a:ext cx="36318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 is the 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 value of the function.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3DCBE1B-0616-B8A1-6613-8893B25E1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13494"/>
              </p:ext>
            </p:extLst>
          </p:nvPr>
        </p:nvGraphicFramePr>
        <p:xfrm>
          <a:off x="1010211" y="4071819"/>
          <a:ext cx="4211205" cy="40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600" imgH="203200" progId="Equation.DSMT4">
                  <p:embed/>
                </p:oleObj>
              </mc:Choice>
              <mc:Fallback>
                <p:oleObj name="Equation" r:id="rId6" imgW="2133600" imgH="20320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211" y="4071819"/>
                        <a:ext cx="4211205" cy="40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46">
            <a:extLst>
              <a:ext uri="{FF2B5EF4-FFF2-40B4-BE49-F238E27FC236}">
                <a16:creationId xmlns:a16="http://schemas.microsoft.com/office/drawing/2014/main" id="{AB210433-6BA1-BD6C-FE61-1D858751B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704" y="5094745"/>
            <a:ext cx="36735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 is the 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 value of the function.</a:t>
            </a:r>
          </a:p>
        </p:txBody>
      </p:sp>
      <p:sp>
        <p:nvSpPr>
          <p:cNvPr id="50" name="Text Box 47">
            <a:extLst>
              <a:ext uri="{FF2B5EF4-FFF2-40B4-BE49-F238E27FC236}">
                <a16:creationId xmlns:a16="http://schemas.microsoft.com/office/drawing/2014/main" id="{BC20AA22-8802-DA5C-8E9C-7F00F2C55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704" y="5551945"/>
            <a:ext cx="18982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thickness is </a:t>
            </a:r>
            <a:r>
              <a:rPr lang="en-US" altLang="en-US" sz="2200" i="1" dirty="0">
                <a:solidFill>
                  <a:srgbClr val="FF0000"/>
                </a:solidFill>
                <a:cs typeface="Times New Roman" panose="02020603050405020304" pitchFamily="18" charset="0"/>
              </a:rPr>
              <a:t>dx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BFA51683-3FF0-B661-EF2F-2E2A5602B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415434"/>
              </p:ext>
            </p:extLst>
          </p:nvPr>
        </p:nvGraphicFramePr>
        <p:xfrm>
          <a:off x="1029529" y="5308096"/>
          <a:ext cx="2078182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79400" progId="Equation.DSMT4">
                  <p:embed/>
                </p:oleObj>
              </mc:Choice>
              <mc:Fallback>
                <p:oleObj name="Equation" r:id="rId8" imgW="1054100" imgH="27940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529" y="5308096"/>
                        <a:ext cx="2078182" cy="554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 49">
            <a:extLst>
              <a:ext uri="{FF2B5EF4-FFF2-40B4-BE49-F238E27FC236}">
                <a16:creationId xmlns:a16="http://schemas.microsoft.com/office/drawing/2014/main" id="{9CE8225C-9537-FF9B-E354-D580070BC85D}"/>
              </a:ext>
            </a:extLst>
          </p:cNvPr>
          <p:cNvSpPr>
            <a:spLocks/>
          </p:cNvSpPr>
          <p:nvPr/>
        </p:nvSpPr>
        <p:spPr bwMode="auto">
          <a:xfrm>
            <a:off x="1661243" y="5750181"/>
            <a:ext cx="1588" cy="266700"/>
          </a:xfrm>
          <a:custGeom>
            <a:avLst/>
            <a:gdLst>
              <a:gd name="T0" fmla="*/ 0 w 1"/>
              <a:gd name="T1" fmla="*/ 2147483647 h 168"/>
              <a:gd name="T2" fmla="*/ 0 w 1"/>
              <a:gd name="T3" fmla="*/ 0 h 168"/>
              <a:gd name="T4" fmla="*/ 0 60000 65536"/>
              <a:gd name="T5" fmla="*/ 0 60000 65536"/>
              <a:gd name="T6" fmla="*/ 0 w 1"/>
              <a:gd name="T7" fmla="*/ 0 h 168"/>
              <a:gd name="T8" fmla="*/ 1 w 1"/>
              <a:gd name="T9" fmla="*/ 168 h 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68">
                <a:moveTo>
                  <a:pt x="0" y="16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F6F82B0F-AE4F-9C5E-BAFF-B4B1A6DC3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30461"/>
              </p:ext>
            </p:extLst>
          </p:nvPr>
        </p:nvGraphicFramePr>
        <p:xfrm>
          <a:off x="1510430" y="6045456"/>
          <a:ext cx="2857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02" imgH="126780" progId="Equation.DSMT4">
                  <p:embed/>
                </p:oleObj>
              </mc:Choice>
              <mc:Fallback>
                <p:oleObj name="Equation" r:id="rId10" imgW="114102" imgH="12678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430" y="6045456"/>
                        <a:ext cx="2857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65B87CB6-7287-C17A-54D0-205C6F3DF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128992"/>
              </p:ext>
            </p:extLst>
          </p:nvPr>
        </p:nvGraphicFramePr>
        <p:xfrm>
          <a:off x="2071715" y="6046977"/>
          <a:ext cx="3032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715" y="6046977"/>
                        <a:ext cx="3032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AutoShape 53">
            <a:extLst>
              <a:ext uri="{FF2B5EF4-FFF2-40B4-BE49-F238E27FC236}">
                <a16:creationId xmlns:a16="http://schemas.microsoft.com/office/drawing/2014/main" id="{5B985298-9135-D3D8-1E98-115999E5BC01}"/>
              </a:ext>
            </a:extLst>
          </p:cNvPr>
          <p:cNvSpPr>
            <a:spLocks/>
          </p:cNvSpPr>
          <p:nvPr/>
        </p:nvSpPr>
        <p:spPr bwMode="auto">
          <a:xfrm rot="16200000">
            <a:off x="2093352" y="5501688"/>
            <a:ext cx="248227" cy="801027"/>
          </a:xfrm>
          <a:prstGeom prst="leftBrace">
            <a:avLst>
              <a:gd name="adj1" fmla="val 2790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6" name="Object 54">
            <a:extLst>
              <a:ext uri="{FF2B5EF4-FFF2-40B4-BE49-F238E27FC236}">
                <a16:creationId xmlns:a16="http://schemas.microsoft.com/office/drawing/2014/main" id="{BAAAD1A0-1B7B-BDA2-1CC1-276AAA7A5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906147"/>
              </p:ext>
            </p:extLst>
          </p:nvPr>
        </p:nvGraphicFramePr>
        <p:xfrm>
          <a:off x="2357677" y="6316671"/>
          <a:ext cx="1371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1760" imgH="177646" progId="Equation.DSMT4">
                  <p:embed/>
                </p:oleObj>
              </mc:Choice>
              <mc:Fallback>
                <p:oleObj name="Equation" r:id="rId14" imgW="621760" imgH="177646" progId="Equation.DSMT4">
                  <p:embed/>
                  <p:pic>
                    <p:nvPicPr>
                      <p:cNvPr id="5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77" y="6316671"/>
                        <a:ext cx="1371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Freeform 55">
            <a:extLst>
              <a:ext uri="{FF2B5EF4-FFF2-40B4-BE49-F238E27FC236}">
                <a16:creationId xmlns:a16="http://schemas.microsoft.com/office/drawing/2014/main" id="{D8F25055-88FC-47B4-18DE-6B90E99B095C}"/>
              </a:ext>
            </a:extLst>
          </p:cNvPr>
          <p:cNvSpPr>
            <a:spLocks/>
          </p:cNvSpPr>
          <p:nvPr/>
        </p:nvSpPr>
        <p:spPr bwMode="auto">
          <a:xfrm>
            <a:off x="2891077" y="5783271"/>
            <a:ext cx="76200" cy="533400"/>
          </a:xfrm>
          <a:custGeom>
            <a:avLst/>
            <a:gdLst>
              <a:gd name="T0" fmla="*/ 0 w 1"/>
              <a:gd name="T1" fmla="*/ 2147483647 h 420"/>
              <a:gd name="T2" fmla="*/ 0 w 1"/>
              <a:gd name="T3" fmla="*/ 0 h 420"/>
              <a:gd name="T4" fmla="*/ 0 60000 65536"/>
              <a:gd name="T5" fmla="*/ 0 60000 65536"/>
              <a:gd name="T6" fmla="*/ 0 w 1"/>
              <a:gd name="T7" fmla="*/ 0 h 420"/>
              <a:gd name="T8" fmla="*/ 1 w 1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20">
                <a:moveTo>
                  <a:pt x="0" y="4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56">
            <a:extLst>
              <a:ext uri="{FF2B5EF4-FFF2-40B4-BE49-F238E27FC236}">
                <a16:creationId xmlns:a16="http://schemas.microsoft.com/office/drawing/2014/main" id="{97B47B8C-995E-F5D2-9D06-21A2DB1E7262}"/>
              </a:ext>
            </a:extLst>
          </p:cNvPr>
          <p:cNvSpPr>
            <a:spLocks/>
          </p:cNvSpPr>
          <p:nvPr/>
        </p:nvSpPr>
        <p:spPr bwMode="auto">
          <a:xfrm rot="5400000">
            <a:off x="1423281" y="5083035"/>
            <a:ext cx="186532" cy="463615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9" name="Object 57">
            <a:extLst>
              <a:ext uri="{FF2B5EF4-FFF2-40B4-BE49-F238E27FC236}">
                <a16:creationId xmlns:a16="http://schemas.microsoft.com/office/drawing/2014/main" id="{AF4FF0B6-5571-51BA-BF34-1314B35B0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737614"/>
              </p:ext>
            </p:extLst>
          </p:nvPr>
        </p:nvGraphicFramePr>
        <p:xfrm>
          <a:off x="665783" y="4850515"/>
          <a:ext cx="18859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003" imgH="177723" progId="Equation.DSMT4">
                  <p:embed/>
                </p:oleObj>
              </mc:Choice>
              <mc:Fallback>
                <p:oleObj name="Equation" r:id="rId16" imgW="914003" imgH="177723" progId="Equation.DSMT4">
                  <p:embed/>
                  <p:pic>
                    <p:nvPicPr>
                      <p:cNvPr id="57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83" y="4850515"/>
                        <a:ext cx="18859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8">
            <a:extLst>
              <a:ext uri="{FF2B5EF4-FFF2-40B4-BE49-F238E27FC236}">
                <a16:creationId xmlns:a16="http://schemas.microsoft.com/office/drawing/2014/main" id="{F1F377B8-401C-39F9-341E-064D808ED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933406"/>
              </p:ext>
            </p:extLst>
          </p:nvPr>
        </p:nvGraphicFramePr>
        <p:xfrm>
          <a:off x="8707036" y="1238726"/>
          <a:ext cx="20113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000" imgH="330120" progId="Equation.DSMT4">
                  <p:embed/>
                </p:oleObj>
              </mc:Choice>
              <mc:Fallback>
                <p:oleObj name="Equation" r:id="rId18" imgW="927000" imgH="330120" progId="Equation.DSMT4">
                  <p:embed/>
                  <p:pic>
                    <p:nvPicPr>
                      <p:cNvPr id="6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036" y="1238726"/>
                        <a:ext cx="201136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CDE182A3-A600-E9E5-C701-0D80EE012E4F}"/>
              </a:ext>
            </a:extLst>
          </p:cNvPr>
          <p:cNvSpPr txBox="1"/>
          <p:nvPr/>
        </p:nvSpPr>
        <p:spPr>
          <a:xfrm>
            <a:off x="178640" y="209381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92" name="Text Box 9">
            <a:extLst>
              <a:ext uri="{FF2B5EF4-FFF2-40B4-BE49-F238E27FC236}">
                <a16:creationId xmlns:a16="http://schemas.microsoft.com/office/drawing/2014/main" id="{8EDB91DC-6949-82C1-3F62-0DCC199A7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7" y="279515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57E6DF-62F0-A065-ED6E-FFB77C014573}"/>
              </a:ext>
            </a:extLst>
          </p:cNvPr>
          <p:cNvGrpSpPr/>
          <p:nvPr/>
        </p:nvGrpSpPr>
        <p:grpSpPr>
          <a:xfrm>
            <a:off x="804469" y="143781"/>
            <a:ext cx="4267200" cy="3084004"/>
            <a:chOff x="152400" y="-16954"/>
            <a:chExt cx="4267200" cy="308400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DE3342C-6DDD-5D0B-2074-7F0EF8D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213" y="403225"/>
              <a:ext cx="919162" cy="2286000"/>
            </a:xfrm>
            <a:custGeom>
              <a:avLst/>
              <a:gdLst>
                <a:gd name="T0" fmla="*/ 0 w 579"/>
                <a:gd name="T1" fmla="*/ 2147483647 h 1440"/>
                <a:gd name="T2" fmla="*/ 2147483647 w 579"/>
                <a:gd name="T3" fmla="*/ 2147483647 h 1440"/>
                <a:gd name="T4" fmla="*/ 2147483647 w 579"/>
                <a:gd name="T5" fmla="*/ 2147483647 h 1440"/>
                <a:gd name="T6" fmla="*/ 2147483647 w 579"/>
                <a:gd name="T7" fmla="*/ 2147483647 h 1440"/>
                <a:gd name="T8" fmla="*/ 2147483647 w 579"/>
                <a:gd name="T9" fmla="*/ 2147483647 h 1440"/>
                <a:gd name="T10" fmla="*/ 2147483647 w 579"/>
                <a:gd name="T11" fmla="*/ 2147483647 h 1440"/>
                <a:gd name="T12" fmla="*/ 2147483647 w 579"/>
                <a:gd name="T13" fmla="*/ 2147483647 h 1440"/>
                <a:gd name="T14" fmla="*/ 2147483647 w 579"/>
                <a:gd name="T15" fmla="*/ 2147483647 h 1440"/>
                <a:gd name="T16" fmla="*/ 2147483647 w 579"/>
                <a:gd name="T17" fmla="*/ 2147483647 h 1440"/>
                <a:gd name="T18" fmla="*/ 2147483647 w 579"/>
                <a:gd name="T19" fmla="*/ 2147483647 h 1440"/>
                <a:gd name="T20" fmla="*/ 2147483647 w 579"/>
                <a:gd name="T21" fmla="*/ 2147483647 h 1440"/>
                <a:gd name="T22" fmla="*/ 2147483647 w 579"/>
                <a:gd name="T23" fmla="*/ 2147483647 h 1440"/>
                <a:gd name="T24" fmla="*/ 2147483647 w 579"/>
                <a:gd name="T25" fmla="*/ 2147483647 h 1440"/>
                <a:gd name="T26" fmla="*/ 2147483647 w 579"/>
                <a:gd name="T27" fmla="*/ 2147483647 h 1440"/>
                <a:gd name="T28" fmla="*/ 2147483647 w 579"/>
                <a:gd name="T29" fmla="*/ 2147483647 h 1440"/>
                <a:gd name="T30" fmla="*/ 2147483647 w 579"/>
                <a:gd name="T31" fmla="*/ 2147483647 h 1440"/>
                <a:gd name="T32" fmla="*/ 2147483647 w 579"/>
                <a:gd name="T33" fmla="*/ 2147483647 h 1440"/>
                <a:gd name="T34" fmla="*/ 2147483647 w 579"/>
                <a:gd name="T35" fmla="*/ 2147483647 h 1440"/>
                <a:gd name="T36" fmla="*/ 2147483647 w 579"/>
                <a:gd name="T37" fmla="*/ 2147483647 h 1440"/>
                <a:gd name="T38" fmla="*/ 2147483647 w 579"/>
                <a:gd name="T39" fmla="*/ 2147483647 h 1440"/>
                <a:gd name="T40" fmla="*/ 2147483647 w 579"/>
                <a:gd name="T41" fmla="*/ 2147483647 h 1440"/>
                <a:gd name="T42" fmla="*/ 2147483647 w 579"/>
                <a:gd name="T43" fmla="*/ 2147483647 h 1440"/>
                <a:gd name="T44" fmla="*/ 2147483647 w 579"/>
                <a:gd name="T45" fmla="*/ 2147483647 h 1440"/>
                <a:gd name="T46" fmla="*/ 2147483647 w 579"/>
                <a:gd name="T47" fmla="*/ 2147483647 h 1440"/>
                <a:gd name="T48" fmla="*/ 2147483647 w 579"/>
                <a:gd name="T49" fmla="*/ 2147483647 h 1440"/>
                <a:gd name="T50" fmla="*/ 2147483647 w 579"/>
                <a:gd name="T51" fmla="*/ 2147483647 h 1440"/>
                <a:gd name="T52" fmla="*/ 2147483647 w 579"/>
                <a:gd name="T53" fmla="*/ 2147483647 h 1440"/>
                <a:gd name="T54" fmla="*/ 2147483647 w 579"/>
                <a:gd name="T55" fmla="*/ 2147483647 h 1440"/>
                <a:gd name="T56" fmla="*/ 2147483647 w 579"/>
                <a:gd name="T57" fmla="*/ 2147483647 h 1440"/>
                <a:gd name="T58" fmla="*/ 0 w 579"/>
                <a:gd name="T59" fmla="*/ 2147483647 h 1440"/>
                <a:gd name="T60" fmla="*/ 2147483647 w 579"/>
                <a:gd name="T61" fmla="*/ 2147483647 h 1440"/>
                <a:gd name="T62" fmla="*/ 2147483647 w 579"/>
                <a:gd name="T63" fmla="*/ 2147483647 h 1440"/>
                <a:gd name="T64" fmla="*/ 0 w 579"/>
                <a:gd name="T65" fmla="*/ 2147483647 h 14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9"/>
                <a:gd name="T100" fmla="*/ 0 h 1440"/>
                <a:gd name="T101" fmla="*/ 579 w 579"/>
                <a:gd name="T102" fmla="*/ 1440 h 14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9" h="1440">
                  <a:moveTo>
                    <a:pt x="0" y="1153"/>
                  </a:moveTo>
                  <a:cubicBezTo>
                    <a:pt x="42" y="1147"/>
                    <a:pt x="39" y="1149"/>
                    <a:pt x="81" y="1131"/>
                  </a:cubicBezTo>
                  <a:cubicBezTo>
                    <a:pt x="96" y="1123"/>
                    <a:pt x="93" y="1119"/>
                    <a:pt x="109" y="1114"/>
                  </a:cubicBezTo>
                  <a:cubicBezTo>
                    <a:pt x="136" y="1094"/>
                    <a:pt x="124" y="1102"/>
                    <a:pt x="141" y="1090"/>
                  </a:cubicBezTo>
                  <a:cubicBezTo>
                    <a:pt x="151" y="1075"/>
                    <a:pt x="155" y="1068"/>
                    <a:pt x="169" y="1057"/>
                  </a:cubicBezTo>
                  <a:cubicBezTo>
                    <a:pt x="175" y="1053"/>
                    <a:pt x="198" y="1018"/>
                    <a:pt x="198" y="1018"/>
                  </a:cubicBezTo>
                  <a:cubicBezTo>
                    <a:pt x="216" y="990"/>
                    <a:pt x="217" y="988"/>
                    <a:pt x="246" y="948"/>
                  </a:cubicBezTo>
                  <a:cubicBezTo>
                    <a:pt x="263" y="922"/>
                    <a:pt x="279" y="894"/>
                    <a:pt x="289" y="865"/>
                  </a:cubicBezTo>
                  <a:cubicBezTo>
                    <a:pt x="299" y="835"/>
                    <a:pt x="317" y="806"/>
                    <a:pt x="331" y="778"/>
                  </a:cubicBezTo>
                  <a:cubicBezTo>
                    <a:pt x="340" y="760"/>
                    <a:pt x="352" y="727"/>
                    <a:pt x="370" y="688"/>
                  </a:cubicBezTo>
                  <a:cubicBezTo>
                    <a:pt x="385" y="646"/>
                    <a:pt x="384" y="631"/>
                    <a:pt x="400" y="610"/>
                  </a:cubicBezTo>
                  <a:cubicBezTo>
                    <a:pt x="411" y="570"/>
                    <a:pt x="418" y="558"/>
                    <a:pt x="430" y="517"/>
                  </a:cubicBezTo>
                  <a:cubicBezTo>
                    <a:pt x="437" y="492"/>
                    <a:pt x="448" y="467"/>
                    <a:pt x="454" y="441"/>
                  </a:cubicBezTo>
                  <a:cubicBezTo>
                    <a:pt x="462" y="409"/>
                    <a:pt x="472" y="382"/>
                    <a:pt x="487" y="336"/>
                  </a:cubicBezTo>
                  <a:cubicBezTo>
                    <a:pt x="489" y="330"/>
                    <a:pt x="511" y="252"/>
                    <a:pt x="513" y="246"/>
                  </a:cubicBezTo>
                  <a:cubicBezTo>
                    <a:pt x="532" y="177"/>
                    <a:pt x="525" y="201"/>
                    <a:pt x="535" y="166"/>
                  </a:cubicBezTo>
                  <a:cubicBezTo>
                    <a:pt x="549" y="115"/>
                    <a:pt x="543" y="132"/>
                    <a:pt x="552" y="93"/>
                  </a:cubicBezTo>
                  <a:cubicBezTo>
                    <a:pt x="553" y="86"/>
                    <a:pt x="558" y="73"/>
                    <a:pt x="562" y="57"/>
                  </a:cubicBezTo>
                  <a:cubicBezTo>
                    <a:pt x="568" y="33"/>
                    <a:pt x="577" y="0"/>
                    <a:pt x="577" y="4"/>
                  </a:cubicBezTo>
                  <a:cubicBezTo>
                    <a:pt x="577" y="81"/>
                    <a:pt x="577" y="106"/>
                    <a:pt x="577" y="133"/>
                  </a:cubicBezTo>
                  <a:cubicBezTo>
                    <a:pt x="576" y="217"/>
                    <a:pt x="577" y="106"/>
                    <a:pt x="577" y="304"/>
                  </a:cubicBezTo>
                  <a:cubicBezTo>
                    <a:pt x="576" y="356"/>
                    <a:pt x="577" y="405"/>
                    <a:pt x="577" y="478"/>
                  </a:cubicBezTo>
                  <a:cubicBezTo>
                    <a:pt x="576" y="492"/>
                    <a:pt x="577" y="544"/>
                    <a:pt x="577" y="544"/>
                  </a:cubicBezTo>
                  <a:cubicBezTo>
                    <a:pt x="577" y="582"/>
                    <a:pt x="577" y="597"/>
                    <a:pt x="577" y="634"/>
                  </a:cubicBezTo>
                  <a:cubicBezTo>
                    <a:pt x="576" y="667"/>
                    <a:pt x="576" y="668"/>
                    <a:pt x="576" y="726"/>
                  </a:cubicBezTo>
                  <a:cubicBezTo>
                    <a:pt x="576" y="784"/>
                    <a:pt x="577" y="870"/>
                    <a:pt x="577" y="985"/>
                  </a:cubicBezTo>
                  <a:cubicBezTo>
                    <a:pt x="577" y="1082"/>
                    <a:pt x="579" y="1300"/>
                    <a:pt x="576" y="1419"/>
                  </a:cubicBezTo>
                  <a:cubicBezTo>
                    <a:pt x="574" y="1440"/>
                    <a:pt x="565" y="1440"/>
                    <a:pt x="540" y="1438"/>
                  </a:cubicBezTo>
                  <a:cubicBezTo>
                    <a:pt x="482" y="1436"/>
                    <a:pt x="398" y="1440"/>
                    <a:pt x="339" y="1438"/>
                  </a:cubicBezTo>
                  <a:cubicBezTo>
                    <a:pt x="217" y="1440"/>
                    <a:pt x="121" y="1440"/>
                    <a:pt x="0" y="1438"/>
                  </a:cubicBezTo>
                  <a:cubicBezTo>
                    <a:pt x="3" y="1385"/>
                    <a:pt x="3" y="1357"/>
                    <a:pt x="1" y="1290"/>
                  </a:cubicBezTo>
                  <a:cubicBezTo>
                    <a:pt x="0" y="1263"/>
                    <a:pt x="1" y="1231"/>
                    <a:pt x="1" y="1197"/>
                  </a:cubicBezTo>
                  <a:cubicBezTo>
                    <a:pt x="2" y="1187"/>
                    <a:pt x="10" y="1158"/>
                    <a:pt x="0" y="115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5" descr="H6W61P00">
              <a:extLst>
                <a:ext uri="{FF2B5EF4-FFF2-40B4-BE49-F238E27FC236}">
                  <a16:creationId xmlns:a16="http://schemas.microsoft.com/office/drawing/2014/main" id="{826E558F-F7C3-FF29-09D6-5183315BD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7000"/>
              <a:ext cx="4267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329132CD-15D8-16DE-1BC7-E7665AED4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8382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CEC3FAF4-E633-495E-944C-10063CF9E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25146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2" name="Object 58">
              <a:extLst>
                <a:ext uri="{FF2B5EF4-FFF2-40B4-BE49-F238E27FC236}">
                  <a16:creationId xmlns:a16="http://schemas.microsoft.com/office/drawing/2014/main" id="{CD1A74F1-11AC-F189-A6F7-0D862FA36D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4729578"/>
                </p:ext>
              </p:extLst>
            </p:nvPr>
          </p:nvGraphicFramePr>
          <p:xfrm>
            <a:off x="2908301" y="623887"/>
            <a:ext cx="11430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609600" imgH="228600" progId="Equation.DSMT4">
                    <p:embed/>
                  </p:oleObj>
                </mc:Choice>
                <mc:Fallback>
                  <p:oleObj name="Equation" r:id="rId21" imgW="609600" imgH="228600" progId="Equation.DSMT4">
                    <p:embed/>
                    <p:pic>
                      <p:nvPicPr>
                        <p:cNvPr id="42" name="Object 58">
                          <a:extLst>
                            <a:ext uri="{FF2B5EF4-FFF2-40B4-BE49-F238E27FC236}">
                              <a16:creationId xmlns:a16="http://schemas.microsoft.com/office/drawing/2014/main" id="{CD1A74F1-11AC-F189-A6F7-0D862FA36D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301" y="623887"/>
                          <a:ext cx="1143000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EAB78EDA-CEE4-6F24-6F68-601098F7A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409575"/>
              <a:ext cx="1588" cy="2279650"/>
            </a:xfrm>
            <a:custGeom>
              <a:avLst/>
              <a:gdLst>
                <a:gd name="T0" fmla="*/ 0 w 1"/>
                <a:gd name="T1" fmla="*/ 2147483647 h 1436"/>
                <a:gd name="T2" fmla="*/ 0 w 1"/>
                <a:gd name="T3" fmla="*/ 0 h 1436"/>
                <a:gd name="T4" fmla="*/ 0 60000 65536"/>
                <a:gd name="T5" fmla="*/ 0 60000 65536"/>
                <a:gd name="T6" fmla="*/ 0 w 1"/>
                <a:gd name="T7" fmla="*/ 0 h 1436"/>
                <a:gd name="T8" fmla="*/ 1 w 1"/>
                <a:gd name="T9" fmla="*/ 1436 h 14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36">
                  <a:moveTo>
                    <a:pt x="0" y="14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60">
              <a:extLst>
                <a:ext uri="{FF2B5EF4-FFF2-40B4-BE49-F238E27FC236}">
                  <a16:creationId xmlns:a16="http://schemas.microsoft.com/office/drawing/2014/main" id="{88CD0C14-5E64-723B-AB3E-EEF33DDA3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298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x</a:t>
              </a:r>
            </a:p>
          </p:txBody>
        </p:sp>
        <p:sp>
          <p:nvSpPr>
            <p:cNvPr id="37" name="Rectangle 60">
              <a:extLst>
                <a:ext uri="{FF2B5EF4-FFF2-40B4-BE49-F238E27FC236}">
                  <a16:creationId xmlns:a16="http://schemas.microsoft.com/office/drawing/2014/main" id="{5EC3B140-B515-9600-89C0-781630000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864" y="2466975"/>
              <a:ext cx="298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x</a:t>
              </a:r>
            </a:p>
          </p:txBody>
        </p:sp>
        <p:sp>
          <p:nvSpPr>
            <p:cNvPr id="38" name="Rectangle 60">
              <a:extLst>
                <a:ext uri="{FF2B5EF4-FFF2-40B4-BE49-F238E27FC236}">
                  <a16:creationId xmlns:a16="http://schemas.microsoft.com/office/drawing/2014/main" id="{CC2CF348-77B7-A74B-0257-3EC15B952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973" y="-16954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y</a:t>
              </a:r>
            </a:p>
          </p:txBody>
        </p:sp>
      </p:grpSp>
      <p:sp>
        <p:nvSpPr>
          <p:cNvPr id="41" name="Line 32">
            <a:extLst>
              <a:ext uri="{FF2B5EF4-FFF2-40B4-BE49-F238E27FC236}">
                <a16:creationId xmlns:a16="http://schemas.microsoft.com/office/drawing/2014/main" id="{FF6683AB-2CA6-B41E-27A3-DE9D1B8A1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689" y="1193482"/>
            <a:ext cx="0" cy="1636713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5574D8-2207-FBB2-A984-26B007BEC78F}"/>
              </a:ext>
            </a:extLst>
          </p:cNvPr>
          <p:cNvGrpSpPr>
            <a:grpSpLocks/>
          </p:cNvGrpSpPr>
          <p:nvPr/>
        </p:nvGrpSpPr>
        <p:grpSpPr bwMode="auto">
          <a:xfrm>
            <a:off x="1743139" y="1058545"/>
            <a:ext cx="1479550" cy="1887537"/>
            <a:chOff x="604" y="587"/>
            <a:chExt cx="932" cy="118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6249BED-9DC3-475B-5C5F-F3229D480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587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" name="Line 35">
              <a:extLst>
                <a:ext uri="{FF2B5EF4-FFF2-40B4-BE49-F238E27FC236}">
                  <a16:creationId xmlns:a16="http://schemas.microsoft.com/office/drawing/2014/main" id="{6117EFC2-C36C-64B3-89BD-73798C44C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" y="672"/>
              <a:ext cx="0" cy="1031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68EE3D4-5857-AD59-F39B-2BBDD5939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632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3FEEF8FD-5C69-CB30-B5AC-CB6D00B5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629"/>
              <a:ext cx="882" cy="51"/>
            </a:xfrm>
            <a:custGeom>
              <a:avLst/>
              <a:gdLst>
                <a:gd name="T0" fmla="*/ 0 w 882"/>
                <a:gd name="T1" fmla="*/ 51 h 51"/>
                <a:gd name="T2" fmla="*/ 60 w 882"/>
                <a:gd name="T3" fmla="*/ 33 h 51"/>
                <a:gd name="T4" fmla="*/ 141 w 882"/>
                <a:gd name="T5" fmla="*/ 12 h 51"/>
                <a:gd name="T6" fmla="*/ 246 w 882"/>
                <a:gd name="T7" fmla="*/ 6 h 51"/>
                <a:gd name="T8" fmla="*/ 336 w 882"/>
                <a:gd name="T9" fmla="*/ 3 h 51"/>
                <a:gd name="T10" fmla="*/ 408 w 882"/>
                <a:gd name="T11" fmla="*/ 0 h 51"/>
                <a:gd name="T12" fmla="*/ 480 w 882"/>
                <a:gd name="T13" fmla="*/ 3 h 51"/>
                <a:gd name="T14" fmla="*/ 540 w 882"/>
                <a:gd name="T15" fmla="*/ 6 h 51"/>
                <a:gd name="T16" fmla="*/ 627 w 882"/>
                <a:gd name="T17" fmla="*/ 6 h 51"/>
                <a:gd name="T18" fmla="*/ 669 w 882"/>
                <a:gd name="T19" fmla="*/ 9 h 51"/>
                <a:gd name="T20" fmla="*/ 714 w 882"/>
                <a:gd name="T21" fmla="*/ 12 h 51"/>
                <a:gd name="T22" fmla="*/ 756 w 882"/>
                <a:gd name="T23" fmla="*/ 18 h 51"/>
                <a:gd name="T24" fmla="*/ 813 w 882"/>
                <a:gd name="T25" fmla="*/ 27 h 51"/>
                <a:gd name="T26" fmla="*/ 855 w 882"/>
                <a:gd name="T27" fmla="*/ 39 h 51"/>
                <a:gd name="T28" fmla="*/ 882 w 882"/>
                <a:gd name="T29" fmla="*/ 51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2"/>
                <a:gd name="T46" fmla="*/ 0 h 51"/>
                <a:gd name="T47" fmla="*/ 882 w 882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2" h="51">
                  <a:moveTo>
                    <a:pt x="0" y="51"/>
                  </a:moveTo>
                  <a:cubicBezTo>
                    <a:pt x="10" y="48"/>
                    <a:pt x="37" y="39"/>
                    <a:pt x="60" y="33"/>
                  </a:cubicBezTo>
                  <a:cubicBezTo>
                    <a:pt x="83" y="27"/>
                    <a:pt x="110" y="17"/>
                    <a:pt x="141" y="12"/>
                  </a:cubicBezTo>
                  <a:cubicBezTo>
                    <a:pt x="172" y="7"/>
                    <a:pt x="214" y="7"/>
                    <a:pt x="246" y="6"/>
                  </a:cubicBezTo>
                  <a:cubicBezTo>
                    <a:pt x="278" y="5"/>
                    <a:pt x="309" y="4"/>
                    <a:pt x="336" y="3"/>
                  </a:cubicBezTo>
                  <a:cubicBezTo>
                    <a:pt x="363" y="2"/>
                    <a:pt x="384" y="0"/>
                    <a:pt x="408" y="0"/>
                  </a:cubicBezTo>
                  <a:cubicBezTo>
                    <a:pt x="432" y="0"/>
                    <a:pt x="458" y="2"/>
                    <a:pt x="480" y="3"/>
                  </a:cubicBezTo>
                  <a:cubicBezTo>
                    <a:pt x="502" y="4"/>
                    <a:pt x="516" y="6"/>
                    <a:pt x="540" y="6"/>
                  </a:cubicBezTo>
                  <a:cubicBezTo>
                    <a:pt x="564" y="6"/>
                    <a:pt x="606" y="6"/>
                    <a:pt x="627" y="6"/>
                  </a:cubicBezTo>
                  <a:cubicBezTo>
                    <a:pt x="648" y="6"/>
                    <a:pt x="655" y="8"/>
                    <a:pt x="669" y="9"/>
                  </a:cubicBezTo>
                  <a:cubicBezTo>
                    <a:pt x="683" y="10"/>
                    <a:pt x="700" y="11"/>
                    <a:pt x="714" y="12"/>
                  </a:cubicBezTo>
                  <a:cubicBezTo>
                    <a:pt x="728" y="13"/>
                    <a:pt x="740" y="16"/>
                    <a:pt x="756" y="18"/>
                  </a:cubicBezTo>
                  <a:cubicBezTo>
                    <a:pt x="772" y="20"/>
                    <a:pt x="797" y="24"/>
                    <a:pt x="813" y="27"/>
                  </a:cubicBezTo>
                  <a:cubicBezTo>
                    <a:pt x="829" y="30"/>
                    <a:pt x="844" y="35"/>
                    <a:pt x="855" y="39"/>
                  </a:cubicBezTo>
                  <a:cubicBezTo>
                    <a:pt x="866" y="43"/>
                    <a:pt x="877" y="49"/>
                    <a:pt x="882" y="51"/>
                  </a:cubicBezTo>
                </a:path>
              </a:pathLst>
            </a:custGeom>
            <a:noFill/>
            <a:ln w="50800" cap="flat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D718D0DD-EB40-99F8-9393-E28FEBF86AAD}"/>
              </a:ext>
            </a:extLst>
          </p:cNvPr>
          <p:cNvSpPr/>
          <p:nvPr/>
        </p:nvSpPr>
        <p:spPr>
          <a:xfrm rot="16200000" flipH="1">
            <a:off x="2343285" y="640187"/>
            <a:ext cx="317477" cy="428449"/>
          </a:xfrm>
          <a:prstGeom prst="curvedDownArrow">
            <a:avLst>
              <a:gd name="adj1" fmla="val 9574"/>
              <a:gd name="adj2" fmla="val 43139"/>
              <a:gd name="adj3" fmla="val 5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 autoUpdateAnimBg="0"/>
      <p:bldP spid="49" grpId="0" autoUpdateAnimBg="0"/>
      <p:bldP spid="50" grpId="0" autoUpdateAnimBg="0"/>
      <p:bldP spid="52" grpId="0" animBg="1"/>
      <p:bldP spid="55" grpId="0" animBg="1"/>
      <p:bldP spid="57" grpId="0" animBg="1"/>
      <p:bldP spid="58" grpId="0" animBg="1"/>
      <p:bldP spid="64" grpId="0" animBg="1"/>
      <p:bldP spid="92" grpId="0" animBg="1"/>
      <p:bldP spid="41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2E2E3E-F00D-0C96-DC43-592A22C79A98}"/>
              </a:ext>
            </a:extLst>
          </p:cNvPr>
          <p:cNvGrpSpPr>
            <a:grpSpLocks/>
          </p:cNvGrpSpPr>
          <p:nvPr/>
        </p:nvGrpSpPr>
        <p:grpSpPr bwMode="auto">
          <a:xfrm>
            <a:off x="5988399" y="249714"/>
            <a:ext cx="1835150" cy="2492375"/>
            <a:chOff x="2398" y="144"/>
            <a:chExt cx="1156" cy="15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78BED0-345A-2A4D-6F3C-AE3108BF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84"/>
              <a:ext cx="1146" cy="1319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7ED035E-7F1C-8AF2-79BB-EE6910B2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4"/>
              <a:ext cx="1152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A0BAD0-6441-0637-6D48-D4AF2D4CE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247"/>
              <a:ext cx="1140" cy="37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0F2E6F-5918-4515-2F0A-C0E8861E0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480"/>
              <a:ext cx="960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D5476B-015D-76D4-382D-D30DAF9EB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576"/>
              <a:ext cx="944" cy="345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5CFEBA-8DF5-FED0-18CC-7303C37E4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806"/>
              <a:ext cx="768" cy="240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38D771-3EAB-6821-F196-682768336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903"/>
              <a:ext cx="754" cy="230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2CE347-C968-A718-AA15-A266A03D6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046"/>
              <a:ext cx="576" cy="202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90D4D9-47FC-EA4C-C40E-1C991B4C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1152"/>
              <a:ext cx="570" cy="144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A6F3A5-4FFE-13CC-517D-2D4AEFF25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209"/>
              <a:ext cx="384" cy="154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27C828-A377-D8E1-8ABF-45797641C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1296"/>
              <a:ext cx="374" cy="96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1E5EA29-49A0-6CDD-626D-E04C8CA56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353"/>
              <a:ext cx="192" cy="87"/>
            </a:xfrm>
            <a:prstGeom prst="ellipse">
              <a:avLst/>
            </a:prstGeom>
            <a:solidFill>
              <a:srgbClr val="FFE1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BBF90EC-8A66-7E62-87A5-60BAD397C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249"/>
              <a:ext cx="1156" cy="1465"/>
            </a:xfrm>
            <a:custGeom>
              <a:avLst/>
              <a:gdLst>
                <a:gd name="T0" fmla="*/ 8 w 1156"/>
                <a:gd name="T1" fmla="*/ 39 h 1465"/>
                <a:gd name="T2" fmla="*/ 44 w 1156"/>
                <a:gd name="T3" fmla="*/ 179 h 1465"/>
                <a:gd name="T4" fmla="*/ 85 w 1156"/>
                <a:gd name="T5" fmla="*/ 326 h 1465"/>
                <a:gd name="T6" fmla="*/ 113 w 1156"/>
                <a:gd name="T7" fmla="*/ 417 h 1465"/>
                <a:gd name="T8" fmla="*/ 146 w 1156"/>
                <a:gd name="T9" fmla="*/ 519 h 1465"/>
                <a:gd name="T10" fmla="*/ 176 w 1156"/>
                <a:gd name="T11" fmla="*/ 612 h 1465"/>
                <a:gd name="T12" fmla="*/ 214 w 1156"/>
                <a:gd name="T13" fmla="*/ 710 h 1465"/>
                <a:gd name="T14" fmla="*/ 254 w 1156"/>
                <a:gd name="T15" fmla="*/ 810 h 1465"/>
                <a:gd name="T16" fmla="*/ 302 w 1156"/>
                <a:gd name="T17" fmla="*/ 911 h 1465"/>
                <a:gd name="T18" fmla="*/ 347 w 1156"/>
                <a:gd name="T19" fmla="*/ 990 h 1465"/>
                <a:gd name="T20" fmla="*/ 386 w 1156"/>
                <a:gd name="T21" fmla="*/ 1044 h 1465"/>
                <a:gd name="T22" fmla="*/ 430 w 1156"/>
                <a:gd name="T23" fmla="*/ 1097 h 1465"/>
                <a:gd name="T24" fmla="*/ 514 w 1156"/>
                <a:gd name="T25" fmla="*/ 1158 h 1465"/>
                <a:gd name="T26" fmla="*/ 586 w 1156"/>
                <a:gd name="T27" fmla="*/ 1173 h 1465"/>
                <a:gd name="T28" fmla="*/ 674 w 1156"/>
                <a:gd name="T29" fmla="*/ 1143 h 1465"/>
                <a:gd name="T30" fmla="*/ 770 w 1156"/>
                <a:gd name="T31" fmla="*/ 1047 h 1465"/>
                <a:gd name="T32" fmla="*/ 833 w 1156"/>
                <a:gd name="T33" fmla="*/ 950 h 1465"/>
                <a:gd name="T34" fmla="*/ 881 w 1156"/>
                <a:gd name="T35" fmla="*/ 855 h 1465"/>
                <a:gd name="T36" fmla="*/ 922 w 1156"/>
                <a:gd name="T37" fmla="*/ 761 h 1465"/>
                <a:gd name="T38" fmla="*/ 962 w 1156"/>
                <a:gd name="T39" fmla="*/ 663 h 1465"/>
                <a:gd name="T40" fmla="*/ 997 w 1156"/>
                <a:gd name="T41" fmla="*/ 564 h 1465"/>
                <a:gd name="T42" fmla="*/ 1028 w 1156"/>
                <a:gd name="T43" fmla="*/ 468 h 1465"/>
                <a:gd name="T44" fmla="*/ 1058 w 1156"/>
                <a:gd name="T45" fmla="*/ 375 h 1465"/>
                <a:gd name="T46" fmla="*/ 1087 w 1156"/>
                <a:gd name="T47" fmla="*/ 270 h 1465"/>
                <a:gd name="T48" fmla="*/ 1117 w 1156"/>
                <a:gd name="T49" fmla="*/ 161 h 1465"/>
                <a:gd name="T50" fmla="*/ 1141 w 1156"/>
                <a:gd name="T51" fmla="*/ 65 h 1465"/>
                <a:gd name="T52" fmla="*/ 1153 w 1156"/>
                <a:gd name="T53" fmla="*/ 2 h 1465"/>
                <a:gd name="T54" fmla="*/ 1154 w 1156"/>
                <a:gd name="T55" fmla="*/ 87 h 1465"/>
                <a:gd name="T56" fmla="*/ 1154 w 1156"/>
                <a:gd name="T57" fmla="*/ 183 h 1465"/>
                <a:gd name="T58" fmla="*/ 1154 w 1156"/>
                <a:gd name="T59" fmla="*/ 279 h 1465"/>
                <a:gd name="T60" fmla="*/ 1154 w 1156"/>
                <a:gd name="T61" fmla="*/ 423 h 1465"/>
                <a:gd name="T62" fmla="*/ 1154 w 1156"/>
                <a:gd name="T63" fmla="*/ 567 h 1465"/>
                <a:gd name="T64" fmla="*/ 1154 w 1156"/>
                <a:gd name="T65" fmla="*/ 759 h 1465"/>
                <a:gd name="T66" fmla="*/ 1154 w 1156"/>
                <a:gd name="T67" fmla="*/ 903 h 1465"/>
                <a:gd name="T68" fmla="*/ 1154 w 1156"/>
                <a:gd name="T69" fmla="*/ 1047 h 1465"/>
                <a:gd name="T70" fmla="*/ 1154 w 1156"/>
                <a:gd name="T71" fmla="*/ 1143 h 1465"/>
                <a:gd name="T72" fmla="*/ 1154 w 1156"/>
                <a:gd name="T73" fmla="*/ 1239 h 1465"/>
                <a:gd name="T74" fmla="*/ 1154 w 1156"/>
                <a:gd name="T75" fmla="*/ 1335 h 1465"/>
                <a:gd name="T76" fmla="*/ 1141 w 1156"/>
                <a:gd name="T77" fmla="*/ 1461 h 1465"/>
                <a:gd name="T78" fmla="*/ 1010 w 1156"/>
                <a:gd name="T79" fmla="*/ 1461 h 1465"/>
                <a:gd name="T80" fmla="*/ 869 w 1156"/>
                <a:gd name="T81" fmla="*/ 1461 h 1465"/>
                <a:gd name="T82" fmla="*/ 764 w 1156"/>
                <a:gd name="T83" fmla="*/ 1461 h 1465"/>
                <a:gd name="T84" fmla="*/ 644 w 1156"/>
                <a:gd name="T85" fmla="*/ 1461 h 1465"/>
                <a:gd name="T86" fmla="*/ 475 w 1156"/>
                <a:gd name="T87" fmla="*/ 1460 h 1465"/>
                <a:gd name="T88" fmla="*/ 373 w 1156"/>
                <a:gd name="T89" fmla="*/ 1461 h 1465"/>
                <a:gd name="T90" fmla="*/ 223 w 1156"/>
                <a:gd name="T91" fmla="*/ 1461 h 1465"/>
                <a:gd name="T92" fmla="*/ 88 w 1156"/>
                <a:gd name="T93" fmla="*/ 1460 h 1465"/>
                <a:gd name="T94" fmla="*/ 2 w 1156"/>
                <a:gd name="T95" fmla="*/ 1451 h 1465"/>
                <a:gd name="T96" fmla="*/ 2 w 1156"/>
                <a:gd name="T97" fmla="*/ 1335 h 1465"/>
                <a:gd name="T98" fmla="*/ 2 w 1156"/>
                <a:gd name="T99" fmla="*/ 1239 h 1465"/>
                <a:gd name="T100" fmla="*/ 2 w 1156"/>
                <a:gd name="T101" fmla="*/ 1095 h 1465"/>
                <a:gd name="T102" fmla="*/ 2 w 1156"/>
                <a:gd name="T103" fmla="*/ 951 h 1465"/>
                <a:gd name="T104" fmla="*/ 2 w 1156"/>
                <a:gd name="T105" fmla="*/ 855 h 1465"/>
                <a:gd name="T106" fmla="*/ 2 w 1156"/>
                <a:gd name="T107" fmla="*/ 711 h 1465"/>
                <a:gd name="T108" fmla="*/ 2 w 1156"/>
                <a:gd name="T109" fmla="*/ 615 h 1465"/>
                <a:gd name="T110" fmla="*/ 2 w 1156"/>
                <a:gd name="T111" fmla="*/ 519 h 1465"/>
                <a:gd name="T112" fmla="*/ 2 w 1156"/>
                <a:gd name="T113" fmla="*/ 375 h 1465"/>
                <a:gd name="T114" fmla="*/ 2 w 1156"/>
                <a:gd name="T115" fmla="*/ 279 h 1465"/>
                <a:gd name="T116" fmla="*/ 2 w 1156"/>
                <a:gd name="T117" fmla="*/ 135 h 1465"/>
                <a:gd name="T118" fmla="*/ 2 w 1156"/>
                <a:gd name="T119" fmla="*/ 8 h 14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6"/>
                <a:gd name="T181" fmla="*/ 0 h 1465"/>
                <a:gd name="T182" fmla="*/ 1156 w 1156"/>
                <a:gd name="T183" fmla="*/ 1465 h 14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6" h="1465">
                  <a:moveTo>
                    <a:pt x="2" y="8"/>
                  </a:moveTo>
                  <a:cubicBezTo>
                    <a:pt x="3" y="0"/>
                    <a:pt x="5" y="26"/>
                    <a:pt x="8" y="39"/>
                  </a:cubicBezTo>
                  <a:cubicBezTo>
                    <a:pt x="11" y="52"/>
                    <a:pt x="13" y="61"/>
                    <a:pt x="19" y="84"/>
                  </a:cubicBezTo>
                  <a:cubicBezTo>
                    <a:pt x="25" y="107"/>
                    <a:pt x="36" y="149"/>
                    <a:pt x="44" y="179"/>
                  </a:cubicBezTo>
                  <a:cubicBezTo>
                    <a:pt x="52" y="209"/>
                    <a:pt x="60" y="242"/>
                    <a:pt x="67" y="266"/>
                  </a:cubicBezTo>
                  <a:cubicBezTo>
                    <a:pt x="74" y="290"/>
                    <a:pt x="80" y="308"/>
                    <a:pt x="85" y="326"/>
                  </a:cubicBezTo>
                  <a:cubicBezTo>
                    <a:pt x="90" y="344"/>
                    <a:pt x="93" y="360"/>
                    <a:pt x="98" y="375"/>
                  </a:cubicBezTo>
                  <a:cubicBezTo>
                    <a:pt x="103" y="390"/>
                    <a:pt x="108" y="401"/>
                    <a:pt x="113" y="417"/>
                  </a:cubicBezTo>
                  <a:cubicBezTo>
                    <a:pt x="118" y="433"/>
                    <a:pt x="125" y="454"/>
                    <a:pt x="130" y="471"/>
                  </a:cubicBezTo>
                  <a:cubicBezTo>
                    <a:pt x="135" y="488"/>
                    <a:pt x="141" y="503"/>
                    <a:pt x="146" y="519"/>
                  </a:cubicBezTo>
                  <a:cubicBezTo>
                    <a:pt x="151" y="535"/>
                    <a:pt x="158" y="555"/>
                    <a:pt x="163" y="570"/>
                  </a:cubicBezTo>
                  <a:cubicBezTo>
                    <a:pt x="168" y="585"/>
                    <a:pt x="171" y="597"/>
                    <a:pt x="176" y="612"/>
                  </a:cubicBezTo>
                  <a:cubicBezTo>
                    <a:pt x="181" y="627"/>
                    <a:pt x="188" y="647"/>
                    <a:pt x="194" y="663"/>
                  </a:cubicBezTo>
                  <a:cubicBezTo>
                    <a:pt x="200" y="679"/>
                    <a:pt x="208" y="695"/>
                    <a:pt x="214" y="710"/>
                  </a:cubicBezTo>
                  <a:cubicBezTo>
                    <a:pt x="220" y="725"/>
                    <a:pt x="223" y="738"/>
                    <a:pt x="230" y="755"/>
                  </a:cubicBezTo>
                  <a:cubicBezTo>
                    <a:pt x="237" y="772"/>
                    <a:pt x="246" y="793"/>
                    <a:pt x="254" y="810"/>
                  </a:cubicBezTo>
                  <a:cubicBezTo>
                    <a:pt x="262" y="827"/>
                    <a:pt x="269" y="838"/>
                    <a:pt x="277" y="855"/>
                  </a:cubicBezTo>
                  <a:cubicBezTo>
                    <a:pt x="285" y="872"/>
                    <a:pt x="294" y="894"/>
                    <a:pt x="302" y="911"/>
                  </a:cubicBezTo>
                  <a:cubicBezTo>
                    <a:pt x="310" y="928"/>
                    <a:pt x="321" y="943"/>
                    <a:pt x="328" y="956"/>
                  </a:cubicBezTo>
                  <a:cubicBezTo>
                    <a:pt x="335" y="969"/>
                    <a:pt x="340" y="980"/>
                    <a:pt x="347" y="990"/>
                  </a:cubicBezTo>
                  <a:cubicBezTo>
                    <a:pt x="354" y="1000"/>
                    <a:pt x="361" y="1008"/>
                    <a:pt x="367" y="1017"/>
                  </a:cubicBezTo>
                  <a:cubicBezTo>
                    <a:pt x="373" y="1026"/>
                    <a:pt x="380" y="1035"/>
                    <a:pt x="386" y="1044"/>
                  </a:cubicBezTo>
                  <a:cubicBezTo>
                    <a:pt x="392" y="1053"/>
                    <a:pt x="399" y="1061"/>
                    <a:pt x="406" y="1070"/>
                  </a:cubicBezTo>
                  <a:cubicBezTo>
                    <a:pt x="413" y="1079"/>
                    <a:pt x="417" y="1085"/>
                    <a:pt x="430" y="1097"/>
                  </a:cubicBezTo>
                  <a:cubicBezTo>
                    <a:pt x="443" y="1109"/>
                    <a:pt x="468" y="1133"/>
                    <a:pt x="482" y="1143"/>
                  </a:cubicBezTo>
                  <a:cubicBezTo>
                    <a:pt x="496" y="1153"/>
                    <a:pt x="504" y="1154"/>
                    <a:pt x="514" y="1158"/>
                  </a:cubicBezTo>
                  <a:cubicBezTo>
                    <a:pt x="524" y="1162"/>
                    <a:pt x="530" y="1168"/>
                    <a:pt x="542" y="1170"/>
                  </a:cubicBezTo>
                  <a:cubicBezTo>
                    <a:pt x="554" y="1172"/>
                    <a:pt x="572" y="1173"/>
                    <a:pt x="586" y="1173"/>
                  </a:cubicBezTo>
                  <a:cubicBezTo>
                    <a:pt x="600" y="1173"/>
                    <a:pt x="613" y="1172"/>
                    <a:pt x="628" y="1167"/>
                  </a:cubicBezTo>
                  <a:cubicBezTo>
                    <a:pt x="643" y="1162"/>
                    <a:pt x="658" y="1155"/>
                    <a:pt x="674" y="1143"/>
                  </a:cubicBezTo>
                  <a:cubicBezTo>
                    <a:pt x="690" y="1131"/>
                    <a:pt x="709" y="1113"/>
                    <a:pt x="725" y="1097"/>
                  </a:cubicBezTo>
                  <a:cubicBezTo>
                    <a:pt x="741" y="1081"/>
                    <a:pt x="758" y="1062"/>
                    <a:pt x="770" y="1047"/>
                  </a:cubicBezTo>
                  <a:cubicBezTo>
                    <a:pt x="782" y="1032"/>
                    <a:pt x="787" y="1023"/>
                    <a:pt x="797" y="1007"/>
                  </a:cubicBezTo>
                  <a:cubicBezTo>
                    <a:pt x="807" y="991"/>
                    <a:pt x="823" y="967"/>
                    <a:pt x="833" y="950"/>
                  </a:cubicBezTo>
                  <a:cubicBezTo>
                    <a:pt x="843" y="933"/>
                    <a:pt x="848" y="919"/>
                    <a:pt x="856" y="903"/>
                  </a:cubicBezTo>
                  <a:cubicBezTo>
                    <a:pt x="864" y="887"/>
                    <a:pt x="874" y="870"/>
                    <a:pt x="881" y="855"/>
                  </a:cubicBezTo>
                  <a:cubicBezTo>
                    <a:pt x="888" y="840"/>
                    <a:pt x="894" y="829"/>
                    <a:pt x="901" y="813"/>
                  </a:cubicBezTo>
                  <a:cubicBezTo>
                    <a:pt x="908" y="797"/>
                    <a:pt x="915" y="779"/>
                    <a:pt x="922" y="761"/>
                  </a:cubicBezTo>
                  <a:cubicBezTo>
                    <a:pt x="929" y="743"/>
                    <a:pt x="937" y="724"/>
                    <a:pt x="944" y="708"/>
                  </a:cubicBezTo>
                  <a:cubicBezTo>
                    <a:pt x="951" y="692"/>
                    <a:pt x="956" y="679"/>
                    <a:pt x="962" y="663"/>
                  </a:cubicBezTo>
                  <a:cubicBezTo>
                    <a:pt x="968" y="647"/>
                    <a:pt x="974" y="627"/>
                    <a:pt x="980" y="611"/>
                  </a:cubicBezTo>
                  <a:cubicBezTo>
                    <a:pt x="986" y="595"/>
                    <a:pt x="992" y="580"/>
                    <a:pt x="997" y="564"/>
                  </a:cubicBezTo>
                  <a:cubicBezTo>
                    <a:pt x="1002" y="548"/>
                    <a:pt x="1008" y="531"/>
                    <a:pt x="1013" y="515"/>
                  </a:cubicBezTo>
                  <a:cubicBezTo>
                    <a:pt x="1018" y="499"/>
                    <a:pt x="1023" y="483"/>
                    <a:pt x="1028" y="468"/>
                  </a:cubicBezTo>
                  <a:cubicBezTo>
                    <a:pt x="1033" y="453"/>
                    <a:pt x="1037" y="437"/>
                    <a:pt x="1042" y="422"/>
                  </a:cubicBezTo>
                  <a:cubicBezTo>
                    <a:pt x="1047" y="407"/>
                    <a:pt x="1053" y="392"/>
                    <a:pt x="1058" y="375"/>
                  </a:cubicBezTo>
                  <a:cubicBezTo>
                    <a:pt x="1063" y="358"/>
                    <a:pt x="1068" y="337"/>
                    <a:pt x="1073" y="320"/>
                  </a:cubicBezTo>
                  <a:cubicBezTo>
                    <a:pt x="1078" y="303"/>
                    <a:pt x="1083" y="285"/>
                    <a:pt x="1087" y="270"/>
                  </a:cubicBezTo>
                  <a:cubicBezTo>
                    <a:pt x="1091" y="255"/>
                    <a:pt x="1094" y="248"/>
                    <a:pt x="1099" y="230"/>
                  </a:cubicBezTo>
                  <a:cubicBezTo>
                    <a:pt x="1104" y="212"/>
                    <a:pt x="1112" y="182"/>
                    <a:pt x="1117" y="161"/>
                  </a:cubicBezTo>
                  <a:cubicBezTo>
                    <a:pt x="1122" y="140"/>
                    <a:pt x="1126" y="121"/>
                    <a:pt x="1130" y="105"/>
                  </a:cubicBezTo>
                  <a:cubicBezTo>
                    <a:pt x="1134" y="89"/>
                    <a:pt x="1138" y="77"/>
                    <a:pt x="1141" y="65"/>
                  </a:cubicBezTo>
                  <a:cubicBezTo>
                    <a:pt x="1144" y="53"/>
                    <a:pt x="1149" y="42"/>
                    <a:pt x="1151" y="32"/>
                  </a:cubicBezTo>
                  <a:cubicBezTo>
                    <a:pt x="1153" y="22"/>
                    <a:pt x="1153" y="1"/>
                    <a:pt x="1153" y="2"/>
                  </a:cubicBezTo>
                  <a:cubicBezTo>
                    <a:pt x="1153" y="3"/>
                    <a:pt x="1154" y="25"/>
                    <a:pt x="1154" y="39"/>
                  </a:cubicBezTo>
                  <a:cubicBezTo>
                    <a:pt x="1154" y="53"/>
                    <a:pt x="1154" y="71"/>
                    <a:pt x="1154" y="87"/>
                  </a:cubicBezTo>
                  <a:cubicBezTo>
                    <a:pt x="1154" y="103"/>
                    <a:pt x="1154" y="119"/>
                    <a:pt x="1154" y="135"/>
                  </a:cubicBezTo>
                  <a:cubicBezTo>
                    <a:pt x="1154" y="151"/>
                    <a:pt x="1154" y="167"/>
                    <a:pt x="1154" y="183"/>
                  </a:cubicBezTo>
                  <a:cubicBezTo>
                    <a:pt x="1154" y="199"/>
                    <a:pt x="1154" y="215"/>
                    <a:pt x="1154" y="231"/>
                  </a:cubicBezTo>
                  <a:cubicBezTo>
                    <a:pt x="1154" y="247"/>
                    <a:pt x="1154" y="255"/>
                    <a:pt x="1154" y="279"/>
                  </a:cubicBezTo>
                  <a:cubicBezTo>
                    <a:pt x="1154" y="303"/>
                    <a:pt x="1154" y="351"/>
                    <a:pt x="1154" y="375"/>
                  </a:cubicBezTo>
                  <a:cubicBezTo>
                    <a:pt x="1154" y="399"/>
                    <a:pt x="1154" y="399"/>
                    <a:pt x="1154" y="423"/>
                  </a:cubicBezTo>
                  <a:cubicBezTo>
                    <a:pt x="1154" y="447"/>
                    <a:pt x="1154" y="495"/>
                    <a:pt x="1154" y="519"/>
                  </a:cubicBezTo>
                  <a:cubicBezTo>
                    <a:pt x="1154" y="543"/>
                    <a:pt x="1154" y="543"/>
                    <a:pt x="1154" y="567"/>
                  </a:cubicBezTo>
                  <a:cubicBezTo>
                    <a:pt x="1154" y="591"/>
                    <a:pt x="1154" y="631"/>
                    <a:pt x="1154" y="663"/>
                  </a:cubicBezTo>
                  <a:cubicBezTo>
                    <a:pt x="1154" y="695"/>
                    <a:pt x="1154" y="735"/>
                    <a:pt x="1154" y="759"/>
                  </a:cubicBezTo>
                  <a:cubicBezTo>
                    <a:pt x="1154" y="783"/>
                    <a:pt x="1154" y="783"/>
                    <a:pt x="1154" y="807"/>
                  </a:cubicBezTo>
                  <a:cubicBezTo>
                    <a:pt x="1154" y="831"/>
                    <a:pt x="1154" y="871"/>
                    <a:pt x="1154" y="903"/>
                  </a:cubicBezTo>
                  <a:cubicBezTo>
                    <a:pt x="1154" y="935"/>
                    <a:pt x="1154" y="975"/>
                    <a:pt x="1154" y="999"/>
                  </a:cubicBezTo>
                  <a:cubicBezTo>
                    <a:pt x="1154" y="1023"/>
                    <a:pt x="1154" y="1031"/>
                    <a:pt x="1154" y="1047"/>
                  </a:cubicBezTo>
                  <a:cubicBezTo>
                    <a:pt x="1154" y="1063"/>
                    <a:pt x="1154" y="1079"/>
                    <a:pt x="1154" y="1095"/>
                  </a:cubicBezTo>
                  <a:cubicBezTo>
                    <a:pt x="1154" y="1111"/>
                    <a:pt x="1154" y="1127"/>
                    <a:pt x="1154" y="1143"/>
                  </a:cubicBezTo>
                  <a:cubicBezTo>
                    <a:pt x="1154" y="1159"/>
                    <a:pt x="1154" y="1175"/>
                    <a:pt x="1154" y="1191"/>
                  </a:cubicBezTo>
                  <a:cubicBezTo>
                    <a:pt x="1154" y="1207"/>
                    <a:pt x="1154" y="1223"/>
                    <a:pt x="1154" y="1239"/>
                  </a:cubicBezTo>
                  <a:cubicBezTo>
                    <a:pt x="1154" y="1255"/>
                    <a:pt x="1154" y="1271"/>
                    <a:pt x="1154" y="1287"/>
                  </a:cubicBezTo>
                  <a:cubicBezTo>
                    <a:pt x="1154" y="1303"/>
                    <a:pt x="1154" y="1311"/>
                    <a:pt x="1154" y="1335"/>
                  </a:cubicBezTo>
                  <a:cubicBezTo>
                    <a:pt x="1154" y="1359"/>
                    <a:pt x="1156" y="1413"/>
                    <a:pt x="1154" y="1434"/>
                  </a:cubicBezTo>
                  <a:cubicBezTo>
                    <a:pt x="1152" y="1455"/>
                    <a:pt x="1154" y="1457"/>
                    <a:pt x="1141" y="1461"/>
                  </a:cubicBezTo>
                  <a:cubicBezTo>
                    <a:pt x="1128" y="1465"/>
                    <a:pt x="1098" y="1461"/>
                    <a:pt x="1076" y="1461"/>
                  </a:cubicBezTo>
                  <a:cubicBezTo>
                    <a:pt x="1054" y="1461"/>
                    <a:pt x="1029" y="1461"/>
                    <a:pt x="1010" y="1461"/>
                  </a:cubicBezTo>
                  <a:cubicBezTo>
                    <a:pt x="991" y="1461"/>
                    <a:pt x="984" y="1461"/>
                    <a:pt x="961" y="1461"/>
                  </a:cubicBezTo>
                  <a:cubicBezTo>
                    <a:pt x="938" y="1461"/>
                    <a:pt x="894" y="1461"/>
                    <a:pt x="869" y="1461"/>
                  </a:cubicBezTo>
                  <a:cubicBezTo>
                    <a:pt x="844" y="1461"/>
                    <a:pt x="828" y="1461"/>
                    <a:pt x="811" y="1461"/>
                  </a:cubicBezTo>
                  <a:cubicBezTo>
                    <a:pt x="794" y="1461"/>
                    <a:pt x="780" y="1461"/>
                    <a:pt x="764" y="1461"/>
                  </a:cubicBezTo>
                  <a:cubicBezTo>
                    <a:pt x="748" y="1461"/>
                    <a:pt x="732" y="1461"/>
                    <a:pt x="712" y="1461"/>
                  </a:cubicBezTo>
                  <a:cubicBezTo>
                    <a:pt x="692" y="1461"/>
                    <a:pt x="671" y="1461"/>
                    <a:pt x="644" y="1461"/>
                  </a:cubicBezTo>
                  <a:cubicBezTo>
                    <a:pt x="617" y="1461"/>
                    <a:pt x="576" y="1461"/>
                    <a:pt x="548" y="1461"/>
                  </a:cubicBezTo>
                  <a:cubicBezTo>
                    <a:pt x="520" y="1461"/>
                    <a:pt x="497" y="1460"/>
                    <a:pt x="475" y="1460"/>
                  </a:cubicBezTo>
                  <a:cubicBezTo>
                    <a:pt x="453" y="1460"/>
                    <a:pt x="435" y="1461"/>
                    <a:pt x="418" y="1461"/>
                  </a:cubicBezTo>
                  <a:cubicBezTo>
                    <a:pt x="401" y="1461"/>
                    <a:pt x="396" y="1461"/>
                    <a:pt x="373" y="1461"/>
                  </a:cubicBezTo>
                  <a:cubicBezTo>
                    <a:pt x="350" y="1461"/>
                    <a:pt x="302" y="1461"/>
                    <a:pt x="277" y="1461"/>
                  </a:cubicBezTo>
                  <a:cubicBezTo>
                    <a:pt x="252" y="1461"/>
                    <a:pt x="243" y="1461"/>
                    <a:pt x="223" y="1461"/>
                  </a:cubicBezTo>
                  <a:cubicBezTo>
                    <a:pt x="203" y="1461"/>
                    <a:pt x="179" y="1460"/>
                    <a:pt x="157" y="1460"/>
                  </a:cubicBezTo>
                  <a:cubicBezTo>
                    <a:pt x="135" y="1460"/>
                    <a:pt x="111" y="1460"/>
                    <a:pt x="88" y="1460"/>
                  </a:cubicBezTo>
                  <a:cubicBezTo>
                    <a:pt x="65" y="1460"/>
                    <a:pt x="30" y="1461"/>
                    <a:pt x="16" y="1460"/>
                  </a:cubicBezTo>
                  <a:cubicBezTo>
                    <a:pt x="2" y="1459"/>
                    <a:pt x="4" y="1464"/>
                    <a:pt x="2" y="1451"/>
                  </a:cubicBezTo>
                  <a:cubicBezTo>
                    <a:pt x="0" y="1438"/>
                    <a:pt x="2" y="1402"/>
                    <a:pt x="2" y="1383"/>
                  </a:cubicBezTo>
                  <a:cubicBezTo>
                    <a:pt x="2" y="1364"/>
                    <a:pt x="2" y="1351"/>
                    <a:pt x="2" y="1335"/>
                  </a:cubicBezTo>
                  <a:cubicBezTo>
                    <a:pt x="2" y="1319"/>
                    <a:pt x="2" y="1303"/>
                    <a:pt x="2" y="1287"/>
                  </a:cubicBezTo>
                  <a:cubicBezTo>
                    <a:pt x="2" y="1271"/>
                    <a:pt x="2" y="1263"/>
                    <a:pt x="2" y="1239"/>
                  </a:cubicBezTo>
                  <a:cubicBezTo>
                    <a:pt x="2" y="1215"/>
                    <a:pt x="2" y="1167"/>
                    <a:pt x="2" y="1143"/>
                  </a:cubicBezTo>
                  <a:cubicBezTo>
                    <a:pt x="2" y="1119"/>
                    <a:pt x="2" y="1111"/>
                    <a:pt x="2" y="1095"/>
                  </a:cubicBezTo>
                  <a:cubicBezTo>
                    <a:pt x="2" y="1079"/>
                    <a:pt x="2" y="1071"/>
                    <a:pt x="2" y="1047"/>
                  </a:cubicBezTo>
                  <a:cubicBezTo>
                    <a:pt x="2" y="1023"/>
                    <a:pt x="2" y="975"/>
                    <a:pt x="2" y="951"/>
                  </a:cubicBezTo>
                  <a:cubicBezTo>
                    <a:pt x="2" y="927"/>
                    <a:pt x="2" y="919"/>
                    <a:pt x="2" y="903"/>
                  </a:cubicBezTo>
                  <a:cubicBezTo>
                    <a:pt x="2" y="887"/>
                    <a:pt x="2" y="879"/>
                    <a:pt x="2" y="855"/>
                  </a:cubicBezTo>
                  <a:cubicBezTo>
                    <a:pt x="2" y="831"/>
                    <a:pt x="2" y="783"/>
                    <a:pt x="2" y="759"/>
                  </a:cubicBezTo>
                  <a:cubicBezTo>
                    <a:pt x="2" y="735"/>
                    <a:pt x="2" y="727"/>
                    <a:pt x="2" y="711"/>
                  </a:cubicBezTo>
                  <a:cubicBezTo>
                    <a:pt x="2" y="695"/>
                    <a:pt x="2" y="679"/>
                    <a:pt x="2" y="663"/>
                  </a:cubicBezTo>
                  <a:cubicBezTo>
                    <a:pt x="2" y="647"/>
                    <a:pt x="2" y="631"/>
                    <a:pt x="2" y="615"/>
                  </a:cubicBezTo>
                  <a:cubicBezTo>
                    <a:pt x="2" y="599"/>
                    <a:pt x="2" y="583"/>
                    <a:pt x="2" y="567"/>
                  </a:cubicBezTo>
                  <a:cubicBezTo>
                    <a:pt x="2" y="551"/>
                    <a:pt x="2" y="543"/>
                    <a:pt x="2" y="519"/>
                  </a:cubicBezTo>
                  <a:cubicBezTo>
                    <a:pt x="2" y="495"/>
                    <a:pt x="2" y="447"/>
                    <a:pt x="2" y="423"/>
                  </a:cubicBezTo>
                  <a:cubicBezTo>
                    <a:pt x="2" y="399"/>
                    <a:pt x="2" y="391"/>
                    <a:pt x="2" y="375"/>
                  </a:cubicBezTo>
                  <a:cubicBezTo>
                    <a:pt x="2" y="359"/>
                    <a:pt x="2" y="343"/>
                    <a:pt x="2" y="327"/>
                  </a:cubicBezTo>
                  <a:cubicBezTo>
                    <a:pt x="2" y="311"/>
                    <a:pt x="2" y="295"/>
                    <a:pt x="2" y="279"/>
                  </a:cubicBezTo>
                  <a:cubicBezTo>
                    <a:pt x="2" y="263"/>
                    <a:pt x="2" y="255"/>
                    <a:pt x="2" y="231"/>
                  </a:cubicBezTo>
                  <a:cubicBezTo>
                    <a:pt x="2" y="207"/>
                    <a:pt x="2" y="159"/>
                    <a:pt x="2" y="135"/>
                  </a:cubicBezTo>
                  <a:cubicBezTo>
                    <a:pt x="2" y="111"/>
                    <a:pt x="2" y="108"/>
                    <a:pt x="2" y="87"/>
                  </a:cubicBezTo>
                  <a:cubicBezTo>
                    <a:pt x="2" y="66"/>
                    <a:pt x="2" y="16"/>
                    <a:pt x="2" y="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8BF6D37-721D-80D8-4026-2C23093A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400"/>
              <a:ext cx="194" cy="61"/>
            </a:xfrm>
            <a:custGeom>
              <a:avLst/>
              <a:gdLst>
                <a:gd name="T0" fmla="*/ 7 w 194"/>
                <a:gd name="T1" fmla="*/ 1 h 61"/>
                <a:gd name="T2" fmla="*/ 50 w 194"/>
                <a:gd name="T3" fmla="*/ 31 h 61"/>
                <a:gd name="T4" fmla="*/ 103 w 194"/>
                <a:gd name="T5" fmla="*/ 31 h 61"/>
                <a:gd name="T6" fmla="*/ 148 w 194"/>
                <a:gd name="T7" fmla="*/ 27 h 61"/>
                <a:gd name="T8" fmla="*/ 172 w 194"/>
                <a:gd name="T9" fmla="*/ 19 h 61"/>
                <a:gd name="T10" fmla="*/ 188 w 194"/>
                <a:gd name="T11" fmla="*/ 3 h 61"/>
                <a:gd name="T12" fmla="*/ 190 w 194"/>
                <a:gd name="T13" fmla="*/ 31 h 61"/>
                <a:gd name="T14" fmla="*/ 179 w 194"/>
                <a:gd name="T15" fmla="*/ 58 h 61"/>
                <a:gd name="T16" fmla="*/ 98 w 194"/>
                <a:gd name="T17" fmla="*/ 49 h 61"/>
                <a:gd name="T18" fmla="*/ 17 w 194"/>
                <a:gd name="T19" fmla="*/ 54 h 61"/>
                <a:gd name="T20" fmla="*/ 8 w 194"/>
                <a:gd name="T21" fmla="*/ 28 h 61"/>
                <a:gd name="T22" fmla="*/ 7 w 194"/>
                <a:gd name="T23" fmla="*/ 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61"/>
                <a:gd name="T38" fmla="*/ 194 w 194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61">
                  <a:moveTo>
                    <a:pt x="7" y="1"/>
                  </a:moveTo>
                  <a:cubicBezTo>
                    <a:pt x="14" y="2"/>
                    <a:pt x="34" y="26"/>
                    <a:pt x="50" y="31"/>
                  </a:cubicBezTo>
                  <a:cubicBezTo>
                    <a:pt x="66" y="36"/>
                    <a:pt x="87" y="32"/>
                    <a:pt x="103" y="31"/>
                  </a:cubicBezTo>
                  <a:cubicBezTo>
                    <a:pt x="119" y="30"/>
                    <a:pt x="137" y="29"/>
                    <a:pt x="148" y="27"/>
                  </a:cubicBezTo>
                  <a:cubicBezTo>
                    <a:pt x="159" y="25"/>
                    <a:pt x="165" y="23"/>
                    <a:pt x="172" y="19"/>
                  </a:cubicBezTo>
                  <a:cubicBezTo>
                    <a:pt x="179" y="15"/>
                    <a:pt x="185" y="1"/>
                    <a:pt x="188" y="3"/>
                  </a:cubicBezTo>
                  <a:cubicBezTo>
                    <a:pt x="191" y="5"/>
                    <a:pt x="191" y="22"/>
                    <a:pt x="190" y="31"/>
                  </a:cubicBezTo>
                  <a:cubicBezTo>
                    <a:pt x="189" y="40"/>
                    <a:pt x="194" y="55"/>
                    <a:pt x="179" y="58"/>
                  </a:cubicBezTo>
                  <a:cubicBezTo>
                    <a:pt x="164" y="61"/>
                    <a:pt x="125" y="50"/>
                    <a:pt x="98" y="49"/>
                  </a:cubicBezTo>
                  <a:cubicBezTo>
                    <a:pt x="71" y="48"/>
                    <a:pt x="32" y="58"/>
                    <a:pt x="17" y="54"/>
                  </a:cubicBezTo>
                  <a:cubicBezTo>
                    <a:pt x="2" y="50"/>
                    <a:pt x="10" y="37"/>
                    <a:pt x="8" y="28"/>
                  </a:cubicBezTo>
                  <a:cubicBezTo>
                    <a:pt x="6" y="19"/>
                    <a:pt x="0" y="0"/>
                    <a:pt x="7" y="1"/>
                  </a:cubicBezTo>
                  <a:close/>
                </a:path>
              </a:pathLst>
            </a:cu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F6D8A3-5B6D-108C-CC72-BB807BA04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76"/>
              <a:ext cx="1152" cy="1436"/>
              <a:chOff x="2400" y="276"/>
              <a:chExt cx="1152" cy="1436"/>
            </a:xfrm>
          </p:grpSpPr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E6D65D7C-94DC-D7F5-932E-B11764B5F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FCAAE835-261E-50E3-798D-C8A311149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76"/>
                <a:ext cx="0" cy="1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FB612136-D143-7BFF-1665-EE709BA6B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E8EE1321-6A88-26DE-0D82-D79A3F30C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945ED035-87E8-13C4-5C4A-F5AABEC02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F619BAD5-A03F-4E66-E9CF-992D54246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FA1621F1-C9CA-6305-29B9-BFDB9358C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7E46727F-357B-6382-F4CA-389E8BDF2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392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4C5CCE55-60F1-2367-01A2-E4068AC1E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296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D55BF804-1561-6C28-B9FD-E5D0FAC4E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1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5A443D9E-3C61-5B04-62DC-901068553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912"/>
                <a:ext cx="0" cy="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B57B1452-6068-C719-D982-B4F14E218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639"/>
                <a:ext cx="0" cy="10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Text Box 40">
            <a:extLst>
              <a:ext uri="{FF2B5EF4-FFF2-40B4-BE49-F238E27FC236}">
                <a16:creationId xmlns:a16="http://schemas.microsoft.com/office/drawing/2014/main" id="{2B77E3C7-7C0F-E9C3-6C7E-62F659907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190" y="2746473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cross section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23EFD753-D312-02D5-D4F5-26544500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14" y="3240658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The volume of the shell is given by: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4621B638-D089-EED4-35AC-483C0A77DF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300" y="3693535"/>
          <a:ext cx="5588000" cy="40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203040" progId="Equation.DSMT4">
                  <p:embed/>
                </p:oleObj>
              </mc:Choice>
              <mc:Fallback>
                <p:oleObj name="Equation" r:id="rId2" imgW="2831760" imgH="2030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4621B638-D089-EED4-35AC-483C0A77D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00" y="3693535"/>
                        <a:ext cx="5588000" cy="40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E639A9E-ABDE-9BEE-DEFA-A2FFD1B97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2034" y="4452982"/>
          <a:ext cx="1502353" cy="35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177723" progId="Equation.DSMT4">
                  <p:embed/>
                </p:oleObj>
              </mc:Choice>
              <mc:Fallback>
                <p:oleObj name="Equation" r:id="rId4" imgW="761669" imgH="177723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E639A9E-ABDE-9BEE-DEFA-A2FFD1B97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034" y="4452982"/>
                        <a:ext cx="1502353" cy="35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3DCBE1B-0616-B8A1-6613-8893B25E18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211" y="4071819"/>
          <a:ext cx="4211205" cy="40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600" imgH="203200" progId="Equation.DSMT4">
                  <p:embed/>
                </p:oleObj>
              </mc:Choice>
              <mc:Fallback>
                <p:oleObj name="Equation" r:id="rId6" imgW="2133600" imgH="2032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63DCBE1B-0616-B8A1-6613-8893B25E18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211" y="4071819"/>
                        <a:ext cx="4211205" cy="40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BFA51683-3FF0-B661-EF2F-2E2A5602B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529" y="5308096"/>
          <a:ext cx="2078182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79400" progId="Equation.DSMT4">
                  <p:embed/>
                </p:oleObj>
              </mc:Choice>
              <mc:Fallback>
                <p:oleObj name="Equation" r:id="rId8" imgW="1054100" imgH="2794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BFA51683-3FF0-B661-EF2F-2E2A5602B8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529" y="5308096"/>
                        <a:ext cx="2078182" cy="554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 49">
            <a:extLst>
              <a:ext uri="{FF2B5EF4-FFF2-40B4-BE49-F238E27FC236}">
                <a16:creationId xmlns:a16="http://schemas.microsoft.com/office/drawing/2014/main" id="{9CE8225C-9537-FF9B-E354-D580070BC85D}"/>
              </a:ext>
            </a:extLst>
          </p:cNvPr>
          <p:cNvSpPr>
            <a:spLocks/>
          </p:cNvSpPr>
          <p:nvPr/>
        </p:nvSpPr>
        <p:spPr bwMode="auto">
          <a:xfrm>
            <a:off x="1661243" y="5750181"/>
            <a:ext cx="1588" cy="266700"/>
          </a:xfrm>
          <a:custGeom>
            <a:avLst/>
            <a:gdLst>
              <a:gd name="T0" fmla="*/ 0 w 1"/>
              <a:gd name="T1" fmla="*/ 2147483647 h 168"/>
              <a:gd name="T2" fmla="*/ 0 w 1"/>
              <a:gd name="T3" fmla="*/ 0 h 168"/>
              <a:gd name="T4" fmla="*/ 0 60000 65536"/>
              <a:gd name="T5" fmla="*/ 0 60000 65536"/>
              <a:gd name="T6" fmla="*/ 0 w 1"/>
              <a:gd name="T7" fmla="*/ 0 h 168"/>
              <a:gd name="T8" fmla="*/ 1 w 1"/>
              <a:gd name="T9" fmla="*/ 168 h 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68">
                <a:moveTo>
                  <a:pt x="0" y="16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F6F82B0F-AE4F-9C5E-BAFF-B4B1A6DC37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0430" y="6045456"/>
          <a:ext cx="2857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02" imgH="126780" progId="Equation.DSMT4">
                  <p:embed/>
                </p:oleObj>
              </mc:Choice>
              <mc:Fallback>
                <p:oleObj name="Equation" r:id="rId10" imgW="114102" imgH="1267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F6F82B0F-AE4F-9C5E-BAFF-B4B1A6DC37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430" y="6045456"/>
                        <a:ext cx="2857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65B87CB6-7287-C17A-54D0-205C6F3DFC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1715" y="6046977"/>
          <a:ext cx="3032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65B87CB6-7287-C17A-54D0-205C6F3DFC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715" y="6046977"/>
                        <a:ext cx="3032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AutoShape 53">
            <a:extLst>
              <a:ext uri="{FF2B5EF4-FFF2-40B4-BE49-F238E27FC236}">
                <a16:creationId xmlns:a16="http://schemas.microsoft.com/office/drawing/2014/main" id="{5B985298-9135-D3D8-1E98-115999E5BC01}"/>
              </a:ext>
            </a:extLst>
          </p:cNvPr>
          <p:cNvSpPr>
            <a:spLocks/>
          </p:cNvSpPr>
          <p:nvPr/>
        </p:nvSpPr>
        <p:spPr bwMode="auto">
          <a:xfrm rot="16200000">
            <a:off x="2093352" y="5501688"/>
            <a:ext cx="248227" cy="801027"/>
          </a:xfrm>
          <a:prstGeom prst="leftBrace">
            <a:avLst>
              <a:gd name="adj1" fmla="val 2790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6" name="Object 54">
            <a:extLst>
              <a:ext uri="{FF2B5EF4-FFF2-40B4-BE49-F238E27FC236}">
                <a16:creationId xmlns:a16="http://schemas.microsoft.com/office/drawing/2014/main" id="{BAAAD1A0-1B7B-BDA2-1CC1-276AAA7A5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7677" y="6316671"/>
          <a:ext cx="1371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1760" imgH="177646" progId="Equation.DSMT4">
                  <p:embed/>
                </p:oleObj>
              </mc:Choice>
              <mc:Fallback>
                <p:oleObj name="Equation" r:id="rId14" imgW="621760" imgH="177646" progId="Equation.DSMT4">
                  <p:embed/>
                  <p:pic>
                    <p:nvPicPr>
                      <p:cNvPr id="56" name="Object 54">
                        <a:extLst>
                          <a:ext uri="{FF2B5EF4-FFF2-40B4-BE49-F238E27FC236}">
                            <a16:creationId xmlns:a16="http://schemas.microsoft.com/office/drawing/2014/main" id="{BAAAD1A0-1B7B-BDA2-1CC1-276AAA7A59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77" y="6316671"/>
                        <a:ext cx="1371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Freeform 55">
            <a:extLst>
              <a:ext uri="{FF2B5EF4-FFF2-40B4-BE49-F238E27FC236}">
                <a16:creationId xmlns:a16="http://schemas.microsoft.com/office/drawing/2014/main" id="{D8F25055-88FC-47B4-18DE-6B90E99B095C}"/>
              </a:ext>
            </a:extLst>
          </p:cNvPr>
          <p:cNvSpPr>
            <a:spLocks/>
          </p:cNvSpPr>
          <p:nvPr/>
        </p:nvSpPr>
        <p:spPr bwMode="auto">
          <a:xfrm>
            <a:off x="2891077" y="5783271"/>
            <a:ext cx="76200" cy="533400"/>
          </a:xfrm>
          <a:custGeom>
            <a:avLst/>
            <a:gdLst>
              <a:gd name="T0" fmla="*/ 0 w 1"/>
              <a:gd name="T1" fmla="*/ 2147483647 h 420"/>
              <a:gd name="T2" fmla="*/ 0 w 1"/>
              <a:gd name="T3" fmla="*/ 0 h 420"/>
              <a:gd name="T4" fmla="*/ 0 60000 65536"/>
              <a:gd name="T5" fmla="*/ 0 60000 65536"/>
              <a:gd name="T6" fmla="*/ 0 w 1"/>
              <a:gd name="T7" fmla="*/ 0 h 420"/>
              <a:gd name="T8" fmla="*/ 1 w 1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20">
                <a:moveTo>
                  <a:pt x="0" y="42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56">
            <a:extLst>
              <a:ext uri="{FF2B5EF4-FFF2-40B4-BE49-F238E27FC236}">
                <a16:creationId xmlns:a16="http://schemas.microsoft.com/office/drawing/2014/main" id="{97B47B8C-995E-F5D2-9D06-21A2DB1E7262}"/>
              </a:ext>
            </a:extLst>
          </p:cNvPr>
          <p:cNvSpPr>
            <a:spLocks/>
          </p:cNvSpPr>
          <p:nvPr/>
        </p:nvSpPr>
        <p:spPr bwMode="auto">
          <a:xfrm rot="5400000">
            <a:off x="1423281" y="5083035"/>
            <a:ext cx="186532" cy="463615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9" name="Object 57">
            <a:extLst>
              <a:ext uri="{FF2B5EF4-FFF2-40B4-BE49-F238E27FC236}">
                <a16:creationId xmlns:a16="http://schemas.microsoft.com/office/drawing/2014/main" id="{AF4FF0B6-5571-51BA-BF34-1314B35B0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783" y="4850515"/>
          <a:ext cx="18859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003" imgH="177723" progId="Equation.DSMT4">
                  <p:embed/>
                </p:oleObj>
              </mc:Choice>
              <mc:Fallback>
                <p:oleObj name="Equation" r:id="rId16" imgW="914003" imgH="177723" progId="Equation.DSMT4">
                  <p:embed/>
                  <p:pic>
                    <p:nvPicPr>
                      <p:cNvPr id="59" name="Object 57">
                        <a:extLst>
                          <a:ext uri="{FF2B5EF4-FFF2-40B4-BE49-F238E27FC236}">
                            <a16:creationId xmlns:a16="http://schemas.microsoft.com/office/drawing/2014/main" id="{AF4FF0B6-5571-51BA-BF34-1314B35B0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83" y="4850515"/>
                        <a:ext cx="18859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8">
            <a:extLst>
              <a:ext uri="{FF2B5EF4-FFF2-40B4-BE49-F238E27FC236}">
                <a16:creationId xmlns:a16="http://schemas.microsoft.com/office/drawing/2014/main" id="{F1F377B8-401C-39F9-341E-064D808EDA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7036" y="1238726"/>
          <a:ext cx="20113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000" imgH="330120" progId="Equation.DSMT4">
                  <p:embed/>
                </p:oleObj>
              </mc:Choice>
              <mc:Fallback>
                <p:oleObj name="Equation" r:id="rId18" imgW="927000" imgH="330120" progId="Equation.DSMT4">
                  <p:embed/>
                  <p:pic>
                    <p:nvPicPr>
                      <p:cNvPr id="63" name="Object 18">
                        <a:extLst>
                          <a:ext uri="{FF2B5EF4-FFF2-40B4-BE49-F238E27FC236}">
                            <a16:creationId xmlns:a16="http://schemas.microsoft.com/office/drawing/2014/main" id="{F1F377B8-401C-39F9-341E-064D808EDA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036" y="1238726"/>
                        <a:ext cx="201136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CDE182A3-A600-E9E5-C701-0D80EE012E4F}"/>
              </a:ext>
            </a:extLst>
          </p:cNvPr>
          <p:cNvSpPr txBox="1"/>
          <p:nvPr/>
        </p:nvSpPr>
        <p:spPr>
          <a:xfrm>
            <a:off x="178640" y="209381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92" name="Text Box 9">
            <a:extLst>
              <a:ext uri="{FF2B5EF4-FFF2-40B4-BE49-F238E27FC236}">
                <a16:creationId xmlns:a16="http://schemas.microsoft.com/office/drawing/2014/main" id="{8EDB91DC-6949-82C1-3F62-0DCC199A7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7" y="279515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57E6DF-62F0-A065-ED6E-FFB77C014573}"/>
              </a:ext>
            </a:extLst>
          </p:cNvPr>
          <p:cNvGrpSpPr/>
          <p:nvPr/>
        </p:nvGrpSpPr>
        <p:grpSpPr>
          <a:xfrm>
            <a:off x="804469" y="143781"/>
            <a:ext cx="4267200" cy="3084004"/>
            <a:chOff x="152400" y="-16954"/>
            <a:chExt cx="4267200" cy="308400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DE3342C-6DDD-5D0B-2074-7F0EF8D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213" y="403225"/>
              <a:ext cx="919162" cy="2286000"/>
            </a:xfrm>
            <a:custGeom>
              <a:avLst/>
              <a:gdLst>
                <a:gd name="T0" fmla="*/ 0 w 579"/>
                <a:gd name="T1" fmla="*/ 2147483647 h 1440"/>
                <a:gd name="T2" fmla="*/ 2147483647 w 579"/>
                <a:gd name="T3" fmla="*/ 2147483647 h 1440"/>
                <a:gd name="T4" fmla="*/ 2147483647 w 579"/>
                <a:gd name="T5" fmla="*/ 2147483647 h 1440"/>
                <a:gd name="T6" fmla="*/ 2147483647 w 579"/>
                <a:gd name="T7" fmla="*/ 2147483647 h 1440"/>
                <a:gd name="T8" fmla="*/ 2147483647 w 579"/>
                <a:gd name="T9" fmla="*/ 2147483647 h 1440"/>
                <a:gd name="T10" fmla="*/ 2147483647 w 579"/>
                <a:gd name="T11" fmla="*/ 2147483647 h 1440"/>
                <a:gd name="T12" fmla="*/ 2147483647 w 579"/>
                <a:gd name="T13" fmla="*/ 2147483647 h 1440"/>
                <a:gd name="T14" fmla="*/ 2147483647 w 579"/>
                <a:gd name="T15" fmla="*/ 2147483647 h 1440"/>
                <a:gd name="T16" fmla="*/ 2147483647 w 579"/>
                <a:gd name="T17" fmla="*/ 2147483647 h 1440"/>
                <a:gd name="T18" fmla="*/ 2147483647 w 579"/>
                <a:gd name="T19" fmla="*/ 2147483647 h 1440"/>
                <a:gd name="T20" fmla="*/ 2147483647 w 579"/>
                <a:gd name="T21" fmla="*/ 2147483647 h 1440"/>
                <a:gd name="T22" fmla="*/ 2147483647 w 579"/>
                <a:gd name="T23" fmla="*/ 2147483647 h 1440"/>
                <a:gd name="T24" fmla="*/ 2147483647 w 579"/>
                <a:gd name="T25" fmla="*/ 2147483647 h 1440"/>
                <a:gd name="T26" fmla="*/ 2147483647 w 579"/>
                <a:gd name="T27" fmla="*/ 2147483647 h 1440"/>
                <a:gd name="T28" fmla="*/ 2147483647 w 579"/>
                <a:gd name="T29" fmla="*/ 2147483647 h 1440"/>
                <a:gd name="T30" fmla="*/ 2147483647 w 579"/>
                <a:gd name="T31" fmla="*/ 2147483647 h 1440"/>
                <a:gd name="T32" fmla="*/ 2147483647 w 579"/>
                <a:gd name="T33" fmla="*/ 2147483647 h 1440"/>
                <a:gd name="T34" fmla="*/ 2147483647 w 579"/>
                <a:gd name="T35" fmla="*/ 2147483647 h 1440"/>
                <a:gd name="T36" fmla="*/ 2147483647 w 579"/>
                <a:gd name="T37" fmla="*/ 2147483647 h 1440"/>
                <a:gd name="T38" fmla="*/ 2147483647 w 579"/>
                <a:gd name="T39" fmla="*/ 2147483647 h 1440"/>
                <a:gd name="T40" fmla="*/ 2147483647 w 579"/>
                <a:gd name="T41" fmla="*/ 2147483647 h 1440"/>
                <a:gd name="T42" fmla="*/ 2147483647 w 579"/>
                <a:gd name="T43" fmla="*/ 2147483647 h 1440"/>
                <a:gd name="T44" fmla="*/ 2147483647 w 579"/>
                <a:gd name="T45" fmla="*/ 2147483647 h 1440"/>
                <a:gd name="T46" fmla="*/ 2147483647 w 579"/>
                <a:gd name="T47" fmla="*/ 2147483647 h 1440"/>
                <a:gd name="T48" fmla="*/ 2147483647 w 579"/>
                <a:gd name="T49" fmla="*/ 2147483647 h 1440"/>
                <a:gd name="T50" fmla="*/ 2147483647 w 579"/>
                <a:gd name="T51" fmla="*/ 2147483647 h 1440"/>
                <a:gd name="T52" fmla="*/ 2147483647 w 579"/>
                <a:gd name="T53" fmla="*/ 2147483647 h 1440"/>
                <a:gd name="T54" fmla="*/ 2147483647 w 579"/>
                <a:gd name="T55" fmla="*/ 2147483647 h 1440"/>
                <a:gd name="T56" fmla="*/ 2147483647 w 579"/>
                <a:gd name="T57" fmla="*/ 2147483647 h 1440"/>
                <a:gd name="T58" fmla="*/ 0 w 579"/>
                <a:gd name="T59" fmla="*/ 2147483647 h 1440"/>
                <a:gd name="T60" fmla="*/ 2147483647 w 579"/>
                <a:gd name="T61" fmla="*/ 2147483647 h 1440"/>
                <a:gd name="T62" fmla="*/ 2147483647 w 579"/>
                <a:gd name="T63" fmla="*/ 2147483647 h 1440"/>
                <a:gd name="T64" fmla="*/ 0 w 579"/>
                <a:gd name="T65" fmla="*/ 2147483647 h 14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9"/>
                <a:gd name="T100" fmla="*/ 0 h 1440"/>
                <a:gd name="T101" fmla="*/ 579 w 579"/>
                <a:gd name="T102" fmla="*/ 1440 h 14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9" h="1440">
                  <a:moveTo>
                    <a:pt x="0" y="1153"/>
                  </a:moveTo>
                  <a:cubicBezTo>
                    <a:pt x="42" y="1147"/>
                    <a:pt x="39" y="1149"/>
                    <a:pt x="81" y="1131"/>
                  </a:cubicBezTo>
                  <a:cubicBezTo>
                    <a:pt x="96" y="1123"/>
                    <a:pt x="93" y="1119"/>
                    <a:pt x="109" y="1114"/>
                  </a:cubicBezTo>
                  <a:cubicBezTo>
                    <a:pt x="136" y="1094"/>
                    <a:pt x="124" y="1102"/>
                    <a:pt x="141" y="1090"/>
                  </a:cubicBezTo>
                  <a:cubicBezTo>
                    <a:pt x="151" y="1075"/>
                    <a:pt x="155" y="1068"/>
                    <a:pt x="169" y="1057"/>
                  </a:cubicBezTo>
                  <a:cubicBezTo>
                    <a:pt x="175" y="1053"/>
                    <a:pt x="198" y="1018"/>
                    <a:pt x="198" y="1018"/>
                  </a:cubicBezTo>
                  <a:cubicBezTo>
                    <a:pt x="216" y="990"/>
                    <a:pt x="217" y="988"/>
                    <a:pt x="246" y="948"/>
                  </a:cubicBezTo>
                  <a:cubicBezTo>
                    <a:pt x="263" y="922"/>
                    <a:pt x="279" y="894"/>
                    <a:pt x="289" y="865"/>
                  </a:cubicBezTo>
                  <a:cubicBezTo>
                    <a:pt x="299" y="835"/>
                    <a:pt x="317" y="806"/>
                    <a:pt x="331" y="778"/>
                  </a:cubicBezTo>
                  <a:cubicBezTo>
                    <a:pt x="340" y="760"/>
                    <a:pt x="352" y="727"/>
                    <a:pt x="370" y="688"/>
                  </a:cubicBezTo>
                  <a:cubicBezTo>
                    <a:pt x="385" y="646"/>
                    <a:pt x="384" y="631"/>
                    <a:pt x="400" y="610"/>
                  </a:cubicBezTo>
                  <a:cubicBezTo>
                    <a:pt x="411" y="570"/>
                    <a:pt x="418" y="558"/>
                    <a:pt x="430" y="517"/>
                  </a:cubicBezTo>
                  <a:cubicBezTo>
                    <a:pt x="437" y="492"/>
                    <a:pt x="448" y="467"/>
                    <a:pt x="454" y="441"/>
                  </a:cubicBezTo>
                  <a:cubicBezTo>
                    <a:pt x="462" y="409"/>
                    <a:pt x="472" y="382"/>
                    <a:pt x="487" y="336"/>
                  </a:cubicBezTo>
                  <a:cubicBezTo>
                    <a:pt x="489" y="330"/>
                    <a:pt x="511" y="252"/>
                    <a:pt x="513" y="246"/>
                  </a:cubicBezTo>
                  <a:cubicBezTo>
                    <a:pt x="532" y="177"/>
                    <a:pt x="525" y="201"/>
                    <a:pt x="535" y="166"/>
                  </a:cubicBezTo>
                  <a:cubicBezTo>
                    <a:pt x="549" y="115"/>
                    <a:pt x="543" y="132"/>
                    <a:pt x="552" y="93"/>
                  </a:cubicBezTo>
                  <a:cubicBezTo>
                    <a:pt x="553" y="86"/>
                    <a:pt x="558" y="73"/>
                    <a:pt x="562" y="57"/>
                  </a:cubicBezTo>
                  <a:cubicBezTo>
                    <a:pt x="568" y="33"/>
                    <a:pt x="577" y="0"/>
                    <a:pt x="577" y="4"/>
                  </a:cubicBezTo>
                  <a:cubicBezTo>
                    <a:pt x="577" y="81"/>
                    <a:pt x="577" y="106"/>
                    <a:pt x="577" y="133"/>
                  </a:cubicBezTo>
                  <a:cubicBezTo>
                    <a:pt x="576" y="217"/>
                    <a:pt x="577" y="106"/>
                    <a:pt x="577" y="304"/>
                  </a:cubicBezTo>
                  <a:cubicBezTo>
                    <a:pt x="576" y="356"/>
                    <a:pt x="577" y="405"/>
                    <a:pt x="577" y="478"/>
                  </a:cubicBezTo>
                  <a:cubicBezTo>
                    <a:pt x="576" y="492"/>
                    <a:pt x="577" y="544"/>
                    <a:pt x="577" y="544"/>
                  </a:cubicBezTo>
                  <a:cubicBezTo>
                    <a:pt x="577" y="582"/>
                    <a:pt x="577" y="597"/>
                    <a:pt x="577" y="634"/>
                  </a:cubicBezTo>
                  <a:cubicBezTo>
                    <a:pt x="576" y="667"/>
                    <a:pt x="576" y="668"/>
                    <a:pt x="576" y="726"/>
                  </a:cubicBezTo>
                  <a:cubicBezTo>
                    <a:pt x="576" y="784"/>
                    <a:pt x="577" y="870"/>
                    <a:pt x="577" y="985"/>
                  </a:cubicBezTo>
                  <a:cubicBezTo>
                    <a:pt x="577" y="1082"/>
                    <a:pt x="579" y="1300"/>
                    <a:pt x="576" y="1419"/>
                  </a:cubicBezTo>
                  <a:cubicBezTo>
                    <a:pt x="574" y="1440"/>
                    <a:pt x="565" y="1440"/>
                    <a:pt x="540" y="1438"/>
                  </a:cubicBezTo>
                  <a:cubicBezTo>
                    <a:pt x="482" y="1436"/>
                    <a:pt x="398" y="1440"/>
                    <a:pt x="339" y="1438"/>
                  </a:cubicBezTo>
                  <a:cubicBezTo>
                    <a:pt x="217" y="1440"/>
                    <a:pt x="121" y="1440"/>
                    <a:pt x="0" y="1438"/>
                  </a:cubicBezTo>
                  <a:cubicBezTo>
                    <a:pt x="3" y="1385"/>
                    <a:pt x="3" y="1357"/>
                    <a:pt x="1" y="1290"/>
                  </a:cubicBezTo>
                  <a:cubicBezTo>
                    <a:pt x="0" y="1263"/>
                    <a:pt x="1" y="1231"/>
                    <a:pt x="1" y="1197"/>
                  </a:cubicBezTo>
                  <a:cubicBezTo>
                    <a:pt x="2" y="1187"/>
                    <a:pt x="10" y="1158"/>
                    <a:pt x="0" y="115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5" descr="H6W61P00">
              <a:extLst>
                <a:ext uri="{FF2B5EF4-FFF2-40B4-BE49-F238E27FC236}">
                  <a16:creationId xmlns:a16="http://schemas.microsoft.com/office/drawing/2014/main" id="{826E558F-F7C3-FF29-09D6-5183315BD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7000"/>
              <a:ext cx="4267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329132CD-15D8-16DE-1BC7-E7665AED4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8382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CEC3FAF4-E633-495E-944C-10063CF9E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25146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2" name="Object 58">
              <a:extLst>
                <a:ext uri="{FF2B5EF4-FFF2-40B4-BE49-F238E27FC236}">
                  <a16:creationId xmlns:a16="http://schemas.microsoft.com/office/drawing/2014/main" id="{CD1A74F1-11AC-F189-A6F7-0D862FA36D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8301" y="623887"/>
            <a:ext cx="114300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609600" imgH="228600" progId="Equation.DSMT4">
                    <p:embed/>
                  </p:oleObj>
                </mc:Choice>
                <mc:Fallback>
                  <p:oleObj name="Equation" r:id="rId21" imgW="609600" imgH="228600" progId="Equation.DSMT4">
                    <p:embed/>
                    <p:pic>
                      <p:nvPicPr>
                        <p:cNvPr id="42" name="Object 58">
                          <a:extLst>
                            <a:ext uri="{FF2B5EF4-FFF2-40B4-BE49-F238E27FC236}">
                              <a16:creationId xmlns:a16="http://schemas.microsoft.com/office/drawing/2014/main" id="{CD1A74F1-11AC-F189-A6F7-0D862FA36D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301" y="623887"/>
                          <a:ext cx="1143000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EAB78EDA-CEE4-6F24-6F68-601098F7A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409575"/>
              <a:ext cx="1588" cy="2279650"/>
            </a:xfrm>
            <a:custGeom>
              <a:avLst/>
              <a:gdLst>
                <a:gd name="T0" fmla="*/ 0 w 1"/>
                <a:gd name="T1" fmla="*/ 2147483647 h 1436"/>
                <a:gd name="T2" fmla="*/ 0 w 1"/>
                <a:gd name="T3" fmla="*/ 0 h 1436"/>
                <a:gd name="T4" fmla="*/ 0 60000 65536"/>
                <a:gd name="T5" fmla="*/ 0 60000 65536"/>
                <a:gd name="T6" fmla="*/ 0 w 1"/>
                <a:gd name="T7" fmla="*/ 0 h 1436"/>
                <a:gd name="T8" fmla="*/ 1 w 1"/>
                <a:gd name="T9" fmla="*/ 1436 h 14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36">
                  <a:moveTo>
                    <a:pt x="0" y="14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60">
              <a:extLst>
                <a:ext uri="{FF2B5EF4-FFF2-40B4-BE49-F238E27FC236}">
                  <a16:creationId xmlns:a16="http://schemas.microsoft.com/office/drawing/2014/main" id="{88CD0C14-5E64-723B-AB3E-EEF33DDA3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298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x</a:t>
              </a:r>
            </a:p>
          </p:txBody>
        </p:sp>
        <p:sp>
          <p:nvSpPr>
            <p:cNvPr id="37" name="Rectangle 60">
              <a:extLst>
                <a:ext uri="{FF2B5EF4-FFF2-40B4-BE49-F238E27FC236}">
                  <a16:creationId xmlns:a16="http://schemas.microsoft.com/office/drawing/2014/main" id="{5EC3B140-B515-9600-89C0-781630000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864" y="2466975"/>
              <a:ext cx="298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x</a:t>
              </a:r>
            </a:p>
          </p:txBody>
        </p:sp>
        <p:sp>
          <p:nvSpPr>
            <p:cNvPr id="38" name="Rectangle 60">
              <a:extLst>
                <a:ext uri="{FF2B5EF4-FFF2-40B4-BE49-F238E27FC236}">
                  <a16:creationId xmlns:a16="http://schemas.microsoft.com/office/drawing/2014/main" id="{CC2CF348-77B7-A74B-0257-3EC15B952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973" y="-16954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y</a:t>
              </a:r>
            </a:p>
          </p:txBody>
        </p:sp>
      </p:grpSp>
      <p:sp>
        <p:nvSpPr>
          <p:cNvPr id="41" name="Line 32">
            <a:extLst>
              <a:ext uri="{FF2B5EF4-FFF2-40B4-BE49-F238E27FC236}">
                <a16:creationId xmlns:a16="http://schemas.microsoft.com/office/drawing/2014/main" id="{FF6683AB-2CA6-B41E-27A3-DE9D1B8A1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689" y="1193482"/>
            <a:ext cx="0" cy="1636713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5574D8-2207-FBB2-A984-26B007BEC78F}"/>
              </a:ext>
            </a:extLst>
          </p:cNvPr>
          <p:cNvGrpSpPr>
            <a:grpSpLocks/>
          </p:cNvGrpSpPr>
          <p:nvPr/>
        </p:nvGrpSpPr>
        <p:grpSpPr bwMode="auto">
          <a:xfrm>
            <a:off x="1743139" y="1058545"/>
            <a:ext cx="1479550" cy="1887537"/>
            <a:chOff x="604" y="587"/>
            <a:chExt cx="932" cy="118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6249BED-9DC3-475B-5C5F-F3229D480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587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" name="Line 35">
              <a:extLst>
                <a:ext uri="{FF2B5EF4-FFF2-40B4-BE49-F238E27FC236}">
                  <a16:creationId xmlns:a16="http://schemas.microsoft.com/office/drawing/2014/main" id="{6117EFC2-C36C-64B3-89BD-73798C44C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" y="672"/>
              <a:ext cx="0" cy="1031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68EE3D4-5857-AD59-F39B-2BBDD5939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632"/>
              <a:ext cx="932" cy="144"/>
            </a:xfrm>
            <a:prstGeom prst="ellips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3FEEF8FD-5C69-CB30-B5AC-CB6D00B5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629"/>
              <a:ext cx="882" cy="51"/>
            </a:xfrm>
            <a:custGeom>
              <a:avLst/>
              <a:gdLst>
                <a:gd name="T0" fmla="*/ 0 w 882"/>
                <a:gd name="T1" fmla="*/ 51 h 51"/>
                <a:gd name="T2" fmla="*/ 60 w 882"/>
                <a:gd name="T3" fmla="*/ 33 h 51"/>
                <a:gd name="T4" fmla="*/ 141 w 882"/>
                <a:gd name="T5" fmla="*/ 12 h 51"/>
                <a:gd name="T6" fmla="*/ 246 w 882"/>
                <a:gd name="T7" fmla="*/ 6 h 51"/>
                <a:gd name="T8" fmla="*/ 336 w 882"/>
                <a:gd name="T9" fmla="*/ 3 h 51"/>
                <a:gd name="T10" fmla="*/ 408 w 882"/>
                <a:gd name="T11" fmla="*/ 0 h 51"/>
                <a:gd name="T12" fmla="*/ 480 w 882"/>
                <a:gd name="T13" fmla="*/ 3 h 51"/>
                <a:gd name="T14" fmla="*/ 540 w 882"/>
                <a:gd name="T15" fmla="*/ 6 h 51"/>
                <a:gd name="T16" fmla="*/ 627 w 882"/>
                <a:gd name="T17" fmla="*/ 6 h 51"/>
                <a:gd name="T18" fmla="*/ 669 w 882"/>
                <a:gd name="T19" fmla="*/ 9 h 51"/>
                <a:gd name="T20" fmla="*/ 714 w 882"/>
                <a:gd name="T21" fmla="*/ 12 h 51"/>
                <a:gd name="T22" fmla="*/ 756 w 882"/>
                <a:gd name="T23" fmla="*/ 18 h 51"/>
                <a:gd name="T24" fmla="*/ 813 w 882"/>
                <a:gd name="T25" fmla="*/ 27 h 51"/>
                <a:gd name="T26" fmla="*/ 855 w 882"/>
                <a:gd name="T27" fmla="*/ 39 h 51"/>
                <a:gd name="T28" fmla="*/ 882 w 882"/>
                <a:gd name="T29" fmla="*/ 51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2"/>
                <a:gd name="T46" fmla="*/ 0 h 51"/>
                <a:gd name="T47" fmla="*/ 882 w 882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2" h="51">
                  <a:moveTo>
                    <a:pt x="0" y="51"/>
                  </a:moveTo>
                  <a:cubicBezTo>
                    <a:pt x="10" y="48"/>
                    <a:pt x="37" y="39"/>
                    <a:pt x="60" y="33"/>
                  </a:cubicBezTo>
                  <a:cubicBezTo>
                    <a:pt x="83" y="27"/>
                    <a:pt x="110" y="17"/>
                    <a:pt x="141" y="12"/>
                  </a:cubicBezTo>
                  <a:cubicBezTo>
                    <a:pt x="172" y="7"/>
                    <a:pt x="214" y="7"/>
                    <a:pt x="246" y="6"/>
                  </a:cubicBezTo>
                  <a:cubicBezTo>
                    <a:pt x="278" y="5"/>
                    <a:pt x="309" y="4"/>
                    <a:pt x="336" y="3"/>
                  </a:cubicBezTo>
                  <a:cubicBezTo>
                    <a:pt x="363" y="2"/>
                    <a:pt x="384" y="0"/>
                    <a:pt x="408" y="0"/>
                  </a:cubicBezTo>
                  <a:cubicBezTo>
                    <a:pt x="432" y="0"/>
                    <a:pt x="458" y="2"/>
                    <a:pt x="480" y="3"/>
                  </a:cubicBezTo>
                  <a:cubicBezTo>
                    <a:pt x="502" y="4"/>
                    <a:pt x="516" y="6"/>
                    <a:pt x="540" y="6"/>
                  </a:cubicBezTo>
                  <a:cubicBezTo>
                    <a:pt x="564" y="6"/>
                    <a:pt x="606" y="6"/>
                    <a:pt x="627" y="6"/>
                  </a:cubicBezTo>
                  <a:cubicBezTo>
                    <a:pt x="648" y="6"/>
                    <a:pt x="655" y="8"/>
                    <a:pt x="669" y="9"/>
                  </a:cubicBezTo>
                  <a:cubicBezTo>
                    <a:pt x="683" y="10"/>
                    <a:pt x="700" y="11"/>
                    <a:pt x="714" y="12"/>
                  </a:cubicBezTo>
                  <a:cubicBezTo>
                    <a:pt x="728" y="13"/>
                    <a:pt x="740" y="16"/>
                    <a:pt x="756" y="18"/>
                  </a:cubicBezTo>
                  <a:cubicBezTo>
                    <a:pt x="772" y="20"/>
                    <a:pt x="797" y="24"/>
                    <a:pt x="813" y="27"/>
                  </a:cubicBezTo>
                  <a:cubicBezTo>
                    <a:pt x="829" y="30"/>
                    <a:pt x="844" y="35"/>
                    <a:pt x="855" y="39"/>
                  </a:cubicBezTo>
                  <a:cubicBezTo>
                    <a:pt x="866" y="43"/>
                    <a:pt x="877" y="49"/>
                    <a:pt x="882" y="51"/>
                  </a:cubicBezTo>
                </a:path>
              </a:pathLst>
            </a:custGeom>
            <a:noFill/>
            <a:ln w="50800" cap="flat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Arrow: Curved Down 66">
            <a:extLst>
              <a:ext uri="{FF2B5EF4-FFF2-40B4-BE49-F238E27FC236}">
                <a16:creationId xmlns:a16="http://schemas.microsoft.com/office/drawing/2014/main" id="{D718D0DD-EB40-99F8-9393-E28FEBF86AAD}"/>
              </a:ext>
            </a:extLst>
          </p:cNvPr>
          <p:cNvSpPr/>
          <p:nvPr/>
        </p:nvSpPr>
        <p:spPr>
          <a:xfrm rot="16200000" flipH="1">
            <a:off x="2343285" y="640187"/>
            <a:ext cx="317477" cy="428449"/>
          </a:xfrm>
          <a:prstGeom prst="curvedDownArrow">
            <a:avLst>
              <a:gd name="adj1" fmla="val 9574"/>
              <a:gd name="adj2" fmla="val 43139"/>
              <a:gd name="adj3" fmla="val 5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Box 51">
            <a:extLst>
              <a:ext uri="{FF2B5EF4-FFF2-40B4-BE49-F238E27FC236}">
                <a16:creationId xmlns:a16="http://schemas.microsoft.com/office/drawing/2014/main" id="{16D3D950-B751-7BAF-C337-A9996B7D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739" y="3117771"/>
            <a:ext cx="5273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Now we bring out the Super Sum, the Great Accumulator</a:t>
            </a:r>
          </a:p>
        </p:txBody>
      </p: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5DA708B9-5277-589C-F161-47E7C5A7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205283"/>
              </p:ext>
            </p:extLst>
          </p:nvPr>
        </p:nvGraphicFramePr>
        <p:xfrm>
          <a:off x="6760261" y="3890498"/>
          <a:ext cx="2153227" cy="65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91726" imgH="330057" progId="Equation.DSMT4">
                  <p:embed/>
                </p:oleObj>
              </mc:Choice>
              <mc:Fallback>
                <p:oleObj name="Equation" r:id="rId23" imgW="1091726" imgH="330057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0261" y="3890498"/>
                        <a:ext cx="2153227" cy="655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706F04E3-F15B-A648-013D-DB541AB49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57500"/>
              </p:ext>
            </p:extLst>
          </p:nvPr>
        </p:nvGraphicFramePr>
        <p:xfrm>
          <a:off x="6926267" y="4570413"/>
          <a:ext cx="22780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55600" imgH="330120" progId="Equation.DSMT4">
                  <p:embed/>
                </p:oleObj>
              </mc:Choice>
              <mc:Fallback>
                <p:oleObj name="Equation" r:id="rId25" imgW="1155600" imgH="33012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7" y="4570413"/>
                        <a:ext cx="227806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7142BD85-E3EA-2229-D840-CF00C34A9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184483"/>
              </p:ext>
            </p:extLst>
          </p:nvPr>
        </p:nvGraphicFramePr>
        <p:xfrm>
          <a:off x="6897563" y="5198620"/>
          <a:ext cx="2402898" cy="95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18960" imgH="482400" progId="Equation.DSMT4">
                  <p:embed/>
                </p:oleObj>
              </mc:Choice>
              <mc:Fallback>
                <p:oleObj name="Equation" r:id="rId27" imgW="1218960" imgH="48240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563" y="5198620"/>
                        <a:ext cx="2402898" cy="958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58912C2F-71A4-29A9-DB2E-1890212BD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83561"/>
              </p:ext>
            </p:extLst>
          </p:nvPr>
        </p:nvGraphicFramePr>
        <p:xfrm>
          <a:off x="6951077" y="6103172"/>
          <a:ext cx="1476375" cy="50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49160" imgH="253800" progId="Equation.DSMT4">
                  <p:embed/>
                </p:oleObj>
              </mc:Choice>
              <mc:Fallback>
                <p:oleObj name="Equation" r:id="rId29" imgW="749160" imgH="253800" progId="Equation.DSMT4">
                  <p:embed/>
                  <p:pic>
                    <p:nvPicPr>
                      <p:cNvPr id="5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077" y="6103172"/>
                        <a:ext cx="1476375" cy="50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A70BE5D9-441B-087A-FB21-B1E193B34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43177"/>
              </p:ext>
            </p:extLst>
          </p:nvPr>
        </p:nvGraphicFramePr>
        <p:xfrm>
          <a:off x="8429609" y="6107842"/>
          <a:ext cx="1548534" cy="40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87320" imgH="203040" progId="Equation.DSMT4">
                  <p:embed/>
                </p:oleObj>
              </mc:Choice>
              <mc:Fallback>
                <p:oleObj name="Equation" r:id="rId31" imgW="787320" imgH="20304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09" y="6107842"/>
                        <a:ext cx="1548534" cy="404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2CD9E31-E704-F93D-7F7B-C8E69A0344BB}"/>
              </a:ext>
            </a:extLst>
          </p:cNvPr>
          <p:cNvCxnSpPr/>
          <p:nvPr/>
        </p:nvCxnSpPr>
        <p:spPr>
          <a:xfrm>
            <a:off x="6514447" y="3282399"/>
            <a:ext cx="0" cy="319057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AF44BC7-1AC5-52C0-B403-74AB7EB70837}"/>
              </a:ext>
            </a:extLst>
          </p:cNvPr>
          <p:cNvGrpSpPr>
            <a:grpSpLocks/>
          </p:cNvGrpSpPr>
          <p:nvPr/>
        </p:nvGrpSpPr>
        <p:grpSpPr bwMode="auto">
          <a:xfrm>
            <a:off x="8325111" y="704501"/>
            <a:ext cx="2743200" cy="1828800"/>
            <a:chOff x="3792" y="480"/>
            <a:chExt cx="1728" cy="115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D6329E-B56E-97D7-89A2-0C69819C3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480"/>
              <a:ext cx="1728" cy="115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6" name="Text Box 60">
              <a:extLst>
                <a:ext uri="{FF2B5EF4-FFF2-40B4-BE49-F238E27FC236}">
                  <a16:creationId xmlns:a16="http://schemas.microsoft.com/office/drawing/2014/main" id="{000C71A3-DAE8-B331-ABEA-770C5547E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576"/>
              <a:ext cx="1594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This is called the </a:t>
              </a:r>
              <a:r>
                <a:rPr lang="en-US" altLang="en-US" sz="2400" b="1" u="sng"/>
                <a:t>Shell method</a:t>
              </a:r>
              <a:r>
                <a:rPr lang="en-US" altLang="en-US" sz="2400" b="1"/>
                <a:t> </a:t>
              </a:r>
              <a:r>
                <a:rPr lang="en-US" altLang="en-US" sz="2400"/>
                <a:t>because we use cylindrical shells.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0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AEBD197C-6F5E-DEE3-0DFD-404E9E27D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02944"/>
              </p:ext>
            </p:extLst>
          </p:nvPr>
        </p:nvGraphicFramePr>
        <p:xfrm>
          <a:off x="2750358" y="4181729"/>
          <a:ext cx="25590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93700" progId="Equation.DSMT4">
                  <p:embed/>
                </p:oleObj>
              </mc:Choice>
              <mc:Fallback>
                <p:oleObj name="Equation" r:id="rId2" imgW="1600200" imgH="3937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58" y="4181729"/>
                        <a:ext cx="255905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77582F04-3487-107A-7B02-4010AD57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19" y="258357"/>
            <a:ext cx="105742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Find the volume generated when this shape is revolved about the </a:t>
            </a:r>
            <a:r>
              <a:rPr lang="en-US" altLang="en-US" sz="2200" i="1" dirty="0"/>
              <a:t>y-</a:t>
            </a:r>
            <a:r>
              <a:rPr lang="en-US" altLang="en-US" sz="2200" dirty="0"/>
              <a:t>axis.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0A517C3-B379-5B5D-401A-E4107A6C2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5" y="6066248"/>
            <a:ext cx="105742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It’s not easy to solve for </a:t>
            </a:r>
            <a:r>
              <a:rPr lang="en-US" altLang="en-US" sz="2200" i="1" dirty="0"/>
              <a:t>x</a:t>
            </a:r>
            <a:r>
              <a:rPr lang="en-US" altLang="en-US" sz="2200" dirty="0"/>
              <a:t>, so we do not want to use a washers to find the volume.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8D3324A-E3B5-1193-49DD-B7DE34E0A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70867"/>
              </p:ext>
            </p:extLst>
          </p:nvPr>
        </p:nvGraphicFramePr>
        <p:xfrm>
          <a:off x="1612883" y="5384924"/>
          <a:ext cx="25542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330120" progId="Equation.DSMT4">
                  <p:embed/>
                </p:oleObj>
              </mc:Choice>
              <mc:Fallback>
                <p:oleObj name="Equation" r:id="rId4" imgW="1218960" imgH="33012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883" y="5384924"/>
                        <a:ext cx="25542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3FB848A-59EC-74E7-A5AA-E0BBCCFCD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777" y="1288761"/>
            <a:ext cx="3324028" cy="2418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F708DC-35E7-6110-A488-A450FE211A26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EBC1838-47CE-7984-8FF2-CCF802EB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488925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4" name="Picture 13" descr="A graph of a function with Gateway Arch in the background&#10;&#10;Description automatically generated">
            <a:extLst>
              <a:ext uri="{FF2B5EF4-FFF2-40B4-BE49-F238E27FC236}">
                <a16:creationId xmlns:a16="http://schemas.microsoft.com/office/drawing/2014/main" id="{D18BF782-4100-F349-7669-C8FB7E0C9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89" y="850776"/>
            <a:ext cx="3276600" cy="3276600"/>
          </a:xfrm>
          <a:prstGeom prst="rect">
            <a:avLst/>
          </a:prstGeom>
        </p:spPr>
      </p:pic>
      <p:sp>
        <p:nvSpPr>
          <p:cNvPr id="15" name="Curved Right Arrow 15">
            <a:extLst>
              <a:ext uri="{FF2B5EF4-FFF2-40B4-BE49-F238E27FC236}">
                <a16:creationId xmlns:a16="http://schemas.microsoft.com/office/drawing/2014/main" id="{75D95A5A-C522-67B9-821C-E4F579CE89F7}"/>
              </a:ext>
            </a:extLst>
          </p:cNvPr>
          <p:cNvSpPr/>
          <p:nvPr/>
        </p:nvSpPr>
        <p:spPr>
          <a:xfrm>
            <a:off x="2285308" y="1314766"/>
            <a:ext cx="388938" cy="304800"/>
          </a:xfrm>
          <a:prstGeom prst="curvedRightArrow">
            <a:avLst>
              <a:gd name="adj1" fmla="val 1292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FADAD9-0DF6-9165-D8E9-ED35CB8C1647}"/>
              </a:ext>
            </a:extLst>
          </p:cNvPr>
          <p:cNvCxnSpPr>
            <a:cxnSpLocks/>
          </p:cNvCxnSpPr>
          <p:nvPr/>
        </p:nvCxnSpPr>
        <p:spPr>
          <a:xfrm>
            <a:off x="3403667" y="2641370"/>
            <a:ext cx="151474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85970B3-DAE9-9A6F-206E-652D35A84BD4}"/>
              </a:ext>
            </a:extLst>
          </p:cNvPr>
          <p:cNvSpPr txBox="1"/>
          <p:nvPr/>
        </p:nvSpPr>
        <p:spPr>
          <a:xfrm>
            <a:off x="348018" y="5462360"/>
            <a:ext cx="14261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Washers?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  <p:bldP spid="15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505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TimesLTStd-Italic</vt:lpstr>
      <vt:lpstr>TimesLTStd-Roman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114</cp:revision>
  <dcterms:created xsi:type="dcterms:W3CDTF">2022-06-05T19:04:41Z</dcterms:created>
  <dcterms:modified xsi:type="dcterms:W3CDTF">2024-04-24T19:55:14Z</dcterms:modified>
</cp:coreProperties>
</file>