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7" r:id="rId4"/>
    <p:sldId id="268" r:id="rId5"/>
    <p:sldId id="269" r:id="rId6"/>
    <p:sldId id="274" r:id="rId7"/>
    <p:sldId id="275" r:id="rId8"/>
    <p:sldId id="264" r:id="rId9"/>
    <p:sldId id="277" r:id="rId10"/>
    <p:sldId id="276" r:id="rId11"/>
    <p:sldId id="278" r:id="rId12"/>
    <p:sldId id="279" r:id="rId13"/>
    <p:sldId id="283" r:id="rId14"/>
    <p:sldId id="281" r:id="rId15"/>
    <p:sldId id="282" r:id="rId16"/>
    <p:sldId id="286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4.wmf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oleObject" Target="../embeddings/oleObject67.bin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85.wmf"/><Relationship Id="rId10" Type="http://schemas.openxmlformats.org/officeDocument/2006/relationships/image" Target="../media/image74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53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47.bin"/><Relationship Id="rId39" Type="http://schemas.openxmlformats.org/officeDocument/2006/relationships/image" Target="../media/image109.png"/><Relationship Id="rId3" Type="http://schemas.openxmlformats.org/officeDocument/2006/relationships/image" Target="../media/image93.png"/><Relationship Id="rId21" Type="http://schemas.openxmlformats.org/officeDocument/2006/relationships/image" Target="../media/image102.wmf"/><Relationship Id="rId34" Type="http://schemas.openxmlformats.org/officeDocument/2006/relationships/image" Target="../media/image107.wmf"/><Relationship Id="rId42" Type="http://schemas.openxmlformats.org/officeDocument/2006/relationships/image" Target="../media/image53.png"/><Relationship Id="rId47" Type="http://schemas.openxmlformats.org/officeDocument/2006/relationships/image" Target="../media/image73.png"/><Relationship Id="rId50" Type="http://schemas.openxmlformats.org/officeDocument/2006/relationships/image" Target="../media/image115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oleObject" Target="../embeddings/oleObject83.bin"/><Relationship Id="rId38" Type="http://schemas.openxmlformats.org/officeDocument/2006/relationships/image" Target="../media/image108.png"/><Relationship Id="rId46" Type="http://schemas.openxmlformats.org/officeDocument/2006/relationships/image" Target="../media/image113.wmf"/><Relationship Id="rId2" Type="http://schemas.openxmlformats.org/officeDocument/2006/relationships/image" Target="../media/image92.png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oleObject" Target="../embeddings/oleObject81.bin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79.bin"/><Relationship Id="rId32" Type="http://schemas.openxmlformats.org/officeDocument/2006/relationships/image" Target="../media/image106.wmf"/><Relationship Id="rId37" Type="http://schemas.openxmlformats.org/officeDocument/2006/relationships/image" Target="../media/image69.png"/><Relationship Id="rId40" Type="http://schemas.openxmlformats.org/officeDocument/2006/relationships/image" Target="../media/image110.png"/><Relationship Id="rId45" Type="http://schemas.openxmlformats.org/officeDocument/2006/relationships/oleObject" Target="../embeddings/oleObject87.bin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80.bin"/><Relationship Id="rId36" Type="http://schemas.openxmlformats.org/officeDocument/2006/relationships/oleObject" Target="../embeddings/oleObject85.bin"/><Relationship Id="rId49" Type="http://schemas.openxmlformats.org/officeDocument/2006/relationships/image" Target="../media/image114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101.wmf"/><Relationship Id="rId31" Type="http://schemas.openxmlformats.org/officeDocument/2006/relationships/oleObject" Target="../embeddings/oleObject82.bin"/><Relationship Id="rId44" Type="http://schemas.openxmlformats.org/officeDocument/2006/relationships/image" Target="../media/image112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63.wmf"/><Relationship Id="rId30" Type="http://schemas.openxmlformats.org/officeDocument/2006/relationships/image" Target="../media/image105.wmf"/><Relationship Id="rId35" Type="http://schemas.openxmlformats.org/officeDocument/2006/relationships/oleObject" Target="../embeddings/oleObject84.bin"/><Relationship Id="rId43" Type="http://schemas.openxmlformats.org/officeDocument/2006/relationships/oleObject" Target="../embeddings/oleObject86.bin"/><Relationship Id="rId48" Type="http://schemas.openxmlformats.org/officeDocument/2006/relationships/oleObject" Target="../embeddings/oleObject88.bin"/><Relationship Id="rId8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117.png"/><Relationship Id="rId21" Type="http://schemas.openxmlformats.org/officeDocument/2006/relationships/image" Target="../media/image129.wmf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7.wmf"/><Relationship Id="rId2" Type="http://schemas.openxmlformats.org/officeDocument/2006/relationships/image" Target="../media/image116.png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image" Target="../media/image122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28.wmf"/><Relationship Id="rId4" Type="http://schemas.openxmlformats.org/officeDocument/2006/relationships/image" Target="../media/image53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0.png"/><Relationship Id="rId3" Type="http://schemas.openxmlformats.org/officeDocument/2006/relationships/image" Target="../media/image117.pn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29.wmf"/><Relationship Id="rId17" Type="http://schemas.openxmlformats.org/officeDocument/2006/relationships/image" Target="../media/image132.wmf"/><Relationship Id="rId2" Type="http://schemas.openxmlformats.org/officeDocument/2006/relationships/image" Target="../media/image116.png"/><Relationship Id="rId16" Type="http://schemas.openxmlformats.org/officeDocument/2006/relationships/oleObject" Target="../embeddings/oleObject9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28.wmf"/><Relationship Id="rId15" Type="http://schemas.openxmlformats.org/officeDocument/2006/relationships/image" Target="../media/image131.png"/><Relationship Id="rId10" Type="http://schemas.openxmlformats.org/officeDocument/2006/relationships/image" Target="../media/image128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oleObject" Target="../embeddings/oleObject96.bin"/><Relationship Id="rId26" Type="http://schemas.openxmlformats.org/officeDocument/2006/relationships/image" Target="../media/image154.png"/><Relationship Id="rId3" Type="http://schemas.openxmlformats.org/officeDocument/2006/relationships/image" Target="../media/image134.png"/><Relationship Id="rId21" Type="http://schemas.openxmlformats.org/officeDocument/2006/relationships/image" Target="../media/image21.wmf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3.png"/><Relationship Id="rId33" Type="http://schemas.openxmlformats.org/officeDocument/2006/relationships/image" Target="../media/image158.wmf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15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2.png"/><Relationship Id="rId32" Type="http://schemas.openxmlformats.org/officeDocument/2006/relationships/oleObject" Target="../embeddings/oleObject99.bin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1.png"/><Relationship Id="rId28" Type="http://schemas.openxmlformats.org/officeDocument/2006/relationships/oleObject" Target="../embeddings/oleObject97.bin"/><Relationship Id="rId10" Type="http://schemas.openxmlformats.org/officeDocument/2006/relationships/image" Target="../media/image141.png"/><Relationship Id="rId19" Type="http://schemas.openxmlformats.org/officeDocument/2006/relationships/image" Target="../media/image149.wmf"/><Relationship Id="rId31" Type="http://schemas.openxmlformats.org/officeDocument/2006/relationships/image" Target="../media/image157.wmf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oleObject" Target="../embeddings/oleObject9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image" Target="../media/image16.png"/><Relationship Id="rId16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image" Target="../media/image25.png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42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image" Target="../media/image25.png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53.png"/><Relationship Id="rId34" Type="http://schemas.openxmlformats.org/officeDocument/2006/relationships/oleObject" Target="../embeddings/oleObject42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1.wmf"/><Relationship Id="rId17" Type="http://schemas.openxmlformats.org/officeDocument/2006/relationships/image" Target="../media/image28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2" Type="http://schemas.openxmlformats.org/officeDocument/2006/relationships/image" Target="../media/image45.png"/><Relationship Id="rId16" Type="http://schemas.openxmlformats.org/officeDocument/2006/relationships/oleObject" Target="../embeddings/oleObject33.bin"/><Relationship Id="rId20" Type="http://schemas.openxmlformats.org/officeDocument/2006/relationships/image" Target="../media/image52.wmf"/><Relationship Id="rId29" Type="http://schemas.openxmlformats.org/officeDocument/2006/relationships/image" Target="../media/image5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30.bin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32.bin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39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5.bin"/><Relationship Id="rId31" Type="http://schemas.openxmlformats.org/officeDocument/2006/relationships/image" Target="../media/image5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2.png"/><Relationship Id="rId26" Type="http://schemas.openxmlformats.org/officeDocument/2006/relationships/image" Target="../media/image66.wmf"/><Relationship Id="rId39" Type="http://schemas.openxmlformats.org/officeDocument/2006/relationships/image" Target="../media/image74.wmf"/><Relationship Id="rId3" Type="http://schemas.openxmlformats.org/officeDocument/2006/relationships/image" Target="../media/image46.wmf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71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8.wmf"/><Relationship Id="rId17" Type="http://schemas.openxmlformats.org/officeDocument/2006/relationships/image" Target="../media/image61.wmf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3.bin"/><Relationship Id="rId38" Type="http://schemas.openxmlformats.org/officeDocument/2006/relationships/oleObject" Target="../embeddings/oleObject55.bin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63.wmf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65.wmf"/><Relationship Id="rId32" Type="http://schemas.openxmlformats.org/officeDocument/2006/relationships/image" Target="../media/image70.wmf"/><Relationship Id="rId37" Type="http://schemas.openxmlformats.org/officeDocument/2006/relationships/image" Target="../media/image73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7.wmf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67.wmf"/><Relationship Id="rId36" Type="http://schemas.openxmlformats.org/officeDocument/2006/relationships/image" Target="../media/image72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2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64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69.png"/><Relationship Id="rId35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2.png"/><Relationship Id="rId26" Type="http://schemas.openxmlformats.org/officeDocument/2006/relationships/image" Target="../media/image77.wmf"/><Relationship Id="rId39" Type="http://schemas.openxmlformats.org/officeDocument/2006/relationships/oleObject" Target="../embeddings/oleObject63.bin"/><Relationship Id="rId3" Type="http://schemas.openxmlformats.org/officeDocument/2006/relationships/image" Target="../media/image46.wmf"/><Relationship Id="rId21" Type="http://schemas.openxmlformats.org/officeDocument/2006/relationships/oleObject" Target="../embeddings/oleObject56.bin"/><Relationship Id="rId34" Type="http://schemas.openxmlformats.org/officeDocument/2006/relationships/image" Target="../media/image66.wmf"/><Relationship Id="rId42" Type="http://schemas.openxmlformats.org/officeDocument/2006/relationships/image" Target="../media/image79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8.wmf"/><Relationship Id="rId17" Type="http://schemas.openxmlformats.org/officeDocument/2006/relationships/image" Target="../media/image61.wmf"/><Relationship Id="rId25" Type="http://schemas.openxmlformats.org/officeDocument/2006/relationships/oleObject" Target="../embeddings/oleObject58.bin"/><Relationship Id="rId33" Type="http://schemas.openxmlformats.org/officeDocument/2006/relationships/oleObject" Target="../embeddings/oleObject50.bin"/><Relationship Id="rId38" Type="http://schemas.openxmlformats.org/officeDocument/2006/relationships/image" Target="../media/image71.w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63.wmf"/><Relationship Id="rId29" Type="http://schemas.openxmlformats.org/officeDocument/2006/relationships/oleObject" Target="../embeddings/oleObject48.bin"/><Relationship Id="rId41" Type="http://schemas.openxmlformats.org/officeDocument/2006/relationships/oleObject" Target="../embeddings/oleObject6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76.wmf"/><Relationship Id="rId32" Type="http://schemas.openxmlformats.org/officeDocument/2006/relationships/image" Target="../media/image65.wmf"/><Relationship Id="rId37" Type="http://schemas.openxmlformats.org/officeDocument/2006/relationships/oleObject" Target="../embeddings/oleObject62.bin"/><Relationship Id="rId40" Type="http://schemas.openxmlformats.org/officeDocument/2006/relationships/image" Target="../media/image72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7.wmf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78.wmf"/><Relationship Id="rId36" Type="http://schemas.openxmlformats.org/officeDocument/2006/relationships/image" Target="../media/image67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64.wmf"/><Relationship Id="rId35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Gauss_11">
            <a:extLst>
              <a:ext uri="{FF2B5EF4-FFF2-40B4-BE49-F238E27FC236}">
                <a16:creationId xmlns:a16="http://schemas.microsoft.com/office/drawing/2014/main" id="{067150D6-7BD7-F58D-8D29-1890D9A2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8" y="1209752"/>
            <a:ext cx="2455934" cy="29107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557E6DD6-8BE1-E563-77FB-281F3BCF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642" y="4396611"/>
            <a:ext cx="3719287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200" b="1" dirty="0">
                <a:latin typeface="Times New Roman" panose="02020603050405020304" pitchFamily="18" charset="0"/>
              </a:rPr>
              <a:t>Johann Carl Friedrich Gauss</a:t>
            </a:r>
          </a:p>
          <a:p>
            <a:pPr algn="ctr"/>
            <a:r>
              <a:rPr lang="en-US" altLang="en-US" sz="2200" b="1" dirty="0">
                <a:latin typeface="Times New Roman" panose="02020603050405020304" pitchFamily="18" charset="0"/>
              </a:rPr>
              <a:t>1777 – 1855 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3F9AB5-0F48-DF98-E0FC-7B6C4779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97" y="5385137"/>
            <a:ext cx="1134395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</a:rPr>
              <a:t>Gauss</a:t>
            </a:r>
            <a:r>
              <a:rPr lang="en-US" altLang="en-US" sz="2000" dirty="0">
                <a:latin typeface="Times New Roman" panose="02020603050405020304" pitchFamily="18" charset="0"/>
              </a:rPr>
              <a:t> worked in a wide variety of fields in both mathematics and physics including number theory, analysis, differential geometry, geodesy, magnetism, astronomy and optics. His work has had an immense influence in many areas.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2DE78-EE8A-340C-CE12-6D56ABB7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5" y="212790"/>
            <a:ext cx="4620491" cy="46376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18FC0C9-8670-E343-2BEE-98834BB2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8" y="185663"/>
            <a:ext cx="6366773" cy="3950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D0CF39-773B-A8B5-B16E-BD4D5889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34" y="577777"/>
            <a:ext cx="6087151" cy="3941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C22CF7-C4C6-75C5-7909-EF9E6D10E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638" y="2147189"/>
            <a:ext cx="5519906" cy="772096"/>
          </a:xfrm>
          <a:prstGeom prst="rect">
            <a:avLst/>
          </a:prstGeom>
        </p:spPr>
      </p:pic>
      <p:graphicFrame>
        <p:nvGraphicFramePr>
          <p:cNvPr id="33" name="Object 9">
            <a:extLst>
              <a:ext uri="{FF2B5EF4-FFF2-40B4-BE49-F238E27FC236}">
                <a16:creationId xmlns:a16="http://schemas.microsoft.com/office/drawing/2014/main" id="{AAB7A78F-1B8A-2A31-0F37-4959B56AC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06440"/>
              </p:ext>
            </p:extLst>
          </p:nvPr>
        </p:nvGraphicFramePr>
        <p:xfrm>
          <a:off x="6823833" y="3049751"/>
          <a:ext cx="441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69920" imgH="330120" progId="Equation.DSMT4">
                  <p:embed/>
                </p:oleObj>
              </mc:Choice>
              <mc:Fallback>
                <p:oleObj name="Equation" r:id="rId5" imgW="2869920" imgH="330120" progId="Equation.DSMT4">
                  <p:embed/>
                  <p:pic>
                    <p:nvPicPr>
                      <p:cNvPr id="48" name="Object 9">
                        <a:extLst>
                          <a:ext uri="{FF2B5EF4-FFF2-40B4-BE49-F238E27FC236}">
                            <a16:creationId xmlns:a16="http://schemas.microsoft.com/office/drawing/2014/main" id="{464C15F6-F626-CE01-BD6B-ECF441E1D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833" y="3049751"/>
                        <a:ext cx="44116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400125D9-1266-D87D-105C-446683AA34BF}"/>
              </a:ext>
            </a:extLst>
          </p:cNvPr>
          <p:cNvGrpSpPr/>
          <p:nvPr/>
        </p:nvGrpSpPr>
        <p:grpSpPr>
          <a:xfrm>
            <a:off x="1703728" y="4586863"/>
            <a:ext cx="8784543" cy="1967516"/>
            <a:chOff x="1703728" y="4586863"/>
            <a:chExt cx="8784543" cy="19675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2425E5F-7C30-E65F-3DC9-8B490FB95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3728" y="4586863"/>
              <a:ext cx="8784543" cy="1967516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4FDDD1-A864-BF3C-34B5-B79D6A61D686}"/>
                </a:ext>
              </a:extLst>
            </p:cNvPr>
            <p:cNvSpPr txBox="1"/>
            <p:nvPr/>
          </p:nvSpPr>
          <p:spPr>
            <a:xfrm>
              <a:off x="1926705" y="4614999"/>
              <a:ext cx="147064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i="0" u="none" strike="noStrike" baseline="0" dirty="0">
                  <a:solidFill>
                    <a:srgbClr val="FF0000"/>
                  </a:solidFill>
                  <a:latin typeface="Aptos" panose="020B0004020202020204" pitchFamily="34" charset="0"/>
                </a:rPr>
                <a:t>Definition</a:t>
              </a:r>
              <a:endParaRPr lang="en-US" sz="2200" b="1" dirty="0">
                <a:solidFill>
                  <a:srgbClr val="FF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B39D71-7201-0B6A-2459-49309FD023C0}"/>
              </a:ext>
            </a:extLst>
          </p:cNvPr>
          <p:cNvGrpSpPr/>
          <p:nvPr/>
        </p:nvGrpSpPr>
        <p:grpSpPr>
          <a:xfrm>
            <a:off x="6742643" y="3772309"/>
            <a:ext cx="2596087" cy="560528"/>
            <a:chOff x="6768956" y="6292365"/>
            <a:chExt cx="2596087" cy="56052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6A34E66-CBC5-0F23-F31A-13E381F7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11874" y="6292365"/>
              <a:ext cx="2053169" cy="560528"/>
            </a:xfrm>
            <a:prstGeom prst="rect">
              <a:avLst/>
            </a:prstGeom>
          </p:spPr>
        </p:pic>
        <p:graphicFrame>
          <p:nvGraphicFramePr>
            <p:cNvPr id="41" name="Object 9">
              <a:extLst>
                <a:ext uri="{FF2B5EF4-FFF2-40B4-BE49-F238E27FC236}">
                  <a16:creationId xmlns:a16="http://schemas.microsoft.com/office/drawing/2014/main" id="{DD686E20-5579-77E9-3E5E-9F38A2A728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8301077"/>
                </p:ext>
              </p:extLst>
            </p:nvPr>
          </p:nvGraphicFramePr>
          <p:xfrm>
            <a:off x="6768956" y="6398641"/>
            <a:ext cx="58578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80" imgH="177480" progId="Equation.DSMT4">
                    <p:embed/>
                  </p:oleObj>
                </mc:Choice>
                <mc:Fallback>
                  <p:oleObj name="Equation" r:id="rId9" imgW="380880" imgH="177480" progId="Equation.DSMT4">
                    <p:embed/>
                    <p:pic>
                      <p:nvPicPr>
                        <p:cNvPr id="55" name="Object 9">
                          <a:extLst>
                            <a:ext uri="{FF2B5EF4-FFF2-40B4-BE49-F238E27FC236}">
                              <a16:creationId xmlns:a16="http://schemas.microsoft.com/office/drawing/2014/main" id="{630ADFD8-674D-42C2-7B9C-093B174C0F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8956" y="6398641"/>
                          <a:ext cx="585787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323EDDA0-047C-5829-B105-326A8B17C6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9065" y="989638"/>
            <a:ext cx="1013076" cy="2998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17ED27-43B5-7529-074F-9CDA074582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9226" y="1015952"/>
            <a:ext cx="1013076" cy="299832"/>
          </a:xfrm>
          <a:prstGeom prst="rect">
            <a:avLst/>
          </a:prstGeom>
        </p:spPr>
      </p:pic>
      <p:graphicFrame>
        <p:nvGraphicFramePr>
          <p:cNvPr id="44" name="Object 44">
            <a:extLst>
              <a:ext uri="{FF2B5EF4-FFF2-40B4-BE49-F238E27FC236}">
                <a16:creationId xmlns:a16="http://schemas.microsoft.com/office/drawing/2014/main" id="{D57B7E82-A457-BA31-9E72-2B706E1C6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02435"/>
              </p:ext>
            </p:extLst>
          </p:nvPr>
        </p:nvGraphicFramePr>
        <p:xfrm>
          <a:off x="1924989" y="989638"/>
          <a:ext cx="781227" cy="2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03040" progId="Equation.DSMT4">
                  <p:embed/>
                </p:oleObj>
              </mc:Choice>
              <mc:Fallback>
                <p:oleObj name="Equation" r:id="rId12" imgW="571320" imgH="203040" progId="Equation.DSMT4">
                  <p:embed/>
                  <p:pic>
                    <p:nvPicPr>
                      <p:cNvPr id="43" name="Object 44">
                        <a:extLst>
                          <a:ext uri="{FF2B5EF4-FFF2-40B4-BE49-F238E27FC236}">
                            <a16:creationId xmlns:a16="http://schemas.microsoft.com/office/drawing/2014/main" id="{11D17C58-BA88-CA43-F150-05D39E0FC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989" y="989638"/>
                        <a:ext cx="781227" cy="277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6">
            <a:extLst>
              <a:ext uri="{FF2B5EF4-FFF2-40B4-BE49-F238E27FC236}">
                <a16:creationId xmlns:a16="http://schemas.microsoft.com/office/drawing/2014/main" id="{8BAB0989-CB47-6224-9FF3-0D0FDE9A8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73985"/>
              </p:ext>
            </p:extLst>
          </p:nvPr>
        </p:nvGraphicFramePr>
        <p:xfrm>
          <a:off x="3683625" y="966893"/>
          <a:ext cx="884277" cy="30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203040" progId="Equation.DSMT4">
                  <p:embed/>
                </p:oleObj>
              </mc:Choice>
              <mc:Fallback>
                <p:oleObj name="Equation" r:id="rId14" imgW="583920" imgH="203040" progId="Equation.DSMT4">
                  <p:embed/>
                  <p:pic>
                    <p:nvPicPr>
                      <p:cNvPr id="44" name="Object 46">
                        <a:extLst>
                          <a:ext uri="{FF2B5EF4-FFF2-40B4-BE49-F238E27FC236}">
                            <a16:creationId xmlns:a16="http://schemas.microsoft.com/office/drawing/2014/main" id="{B8A7B853-CCA1-413F-2142-E59B18DF2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625" y="966893"/>
                        <a:ext cx="884277" cy="307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53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22310-1536-12E8-0D9B-4B9D040C58A2}"/>
              </a:ext>
            </a:extLst>
          </p:cNvPr>
          <p:cNvSpPr txBox="1"/>
          <p:nvPr/>
        </p:nvSpPr>
        <p:spPr>
          <a:xfrm>
            <a:off x="181970" y="300374"/>
            <a:ext cx="114881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are asked to find the area between the curves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b="0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values of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b="0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other values of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we split the given region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several regions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with areas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as shown in the figure.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33D04-99E3-3127-2F9C-6BFAE81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71" y="1408370"/>
            <a:ext cx="5590185" cy="3310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36262-73DB-D6D4-21B4-558EC4F8F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42" y="4845234"/>
            <a:ext cx="9453397" cy="17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1E0A7-A32D-C9A9-2F3B-61AC3BF830F5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874FC228-870F-F949-78E6-4E0EC21F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86623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F4F2E5-758D-C38B-84D3-51A4CDBB4A1D}"/>
                  </a:ext>
                </a:extLst>
              </p:cNvPr>
              <p:cNvSpPr txBox="1"/>
              <p:nvPr/>
            </p:nvSpPr>
            <p:spPr>
              <a:xfrm>
                <a:off x="1646249" y="284985"/>
                <a:ext cx="10201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area of the region bounded by the curves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sin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cos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and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F4F2E5-758D-C38B-84D3-51A4CDBB4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49" y="284985"/>
                <a:ext cx="10201480" cy="430887"/>
              </a:xfrm>
              <a:prstGeom prst="rect">
                <a:avLst/>
              </a:prstGeom>
              <a:blipFill>
                <a:blip r:embed="rId2"/>
                <a:stretch>
                  <a:fillRect l="-777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94FA499-E890-8651-F869-C2ADDF8D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27" y="935039"/>
            <a:ext cx="4846740" cy="3185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A5F411-2F54-BDCA-9AB0-2CF0226D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1381619"/>
            <a:ext cx="6436624" cy="4062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0C149-66B9-D37F-C7D5-61D819B4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159" y="1417941"/>
            <a:ext cx="1239520" cy="556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0775B-F0F7-2C15-D5FD-FDBEF2AB1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62" y="2259926"/>
            <a:ext cx="2810117" cy="556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D37CE5-6CD9-7334-924F-CF5A5FD70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159" y="2259925"/>
            <a:ext cx="2810117" cy="654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2BDB4-324C-1967-F8EB-EA8229852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62" y="3152688"/>
            <a:ext cx="2344965" cy="556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1BCC1D-CCA6-2607-9758-DCFEAB920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427" y="3183935"/>
            <a:ext cx="2668924" cy="556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802815-206D-C70C-3658-433B69B7D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4" y="3855711"/>
            <a:ext cx="3014245" cy="893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1067A6-4638-E575-25AE-762770FF9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987" y="3808079"/>
            <a:ext cx="3413773" cy="893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704A31-C162-7AD0-EB93-BC761E45B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62" y="4979728"/>
            <a:ext cx="1599459" cy="579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8D0D3D-9C90-1C33-C581-E1F9E4BC9F67}"/>
              </a:ext>
            </a:extLst>
          </p:cNvPr>
          <p:cNvSpPr txBox="1"/>
          <p:nvPr/>
        </p:nvSpPr>
        <p:spPr>
          <a:xfrm>
            <a:off x="1808405" y="4989338"/>
            <a:ext cx="10861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en-US" sz="2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dirty="0"/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6DAEE291-33AB-8CB3-1F2B-842AFF16E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805" y="1634165"/>
            <a:ext cx="0" cy="16030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63CE0297-B7D1-9C09-8BF0-E469C4FB9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2723" y="1626133"/>
            <a:ext cx="0" cy="145727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975B75-E12E-DB6F-5DA7-1D27966FB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495" y="3509300"/>
            <a:ext cx="822341" cy="5567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4FA575-BEA8-AED3-0090-FA7B5180E992}"/>
              </a:ext>
            </a:extLst>
          </p:cNvPr>
          <p:cNvSpPr txBox="1"/>
          <p:nvPr/>
        </p:nvSpPr>
        <p:spPr>
          <a:xfrm>
            <a:off x="7405286" y="4208120"/>
            <a:ext cx="40218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point of intersection?</a:t>
            </a:r>
            <a:endParaRPr lang="en-US" sz="2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5E0976-8D50-6196-71E2-9840D0C2CA74}"/>
              </a:ext>
            </a:extLst>
          </p:cNvPr>
          <p:cNvSpPr txBox="1"/>
          <p:nvPr/>
        </p:nvSpPr>
        <p:spPr>
          <a:xfrm>
            <a:off x="8514582" y="4647003"/>
            <a:ext cx="15994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cos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A6810F-434C-E6E8-D5B2-309DD53309A1}"/>
                  </a:ext>
                </a:extLst>
              </p:cNvPr>
              <p:cNvSpPr txBox="1"/>
              <p:nvPr/>
            </p:nvSpPr>
            <p:spPr>
              <a:xfrm>
                <a:off x="8844665" y="5085886"/>
                <a:ext cx="958804" cy="582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A6810F-434C-E6E8-D5B2-309DD5330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665" y="5085886"/>
                <a:ext cx="958804" cy="582275"/>
              </a:xfrm>
              <a:prstGeom prst="rect">
                <a:avLst/>
              </a:prstGeom>
              <a:blipFill>
                <a:blip r:embed="rId6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65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20" grpId="0"/>
      <p:bldP spid="21" grpId="0" animBg="1"/>
      <p:bldP spid="22" grpId="0" animBg="1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C6C8A57-AFB2-6B96-C64C-9D521F98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190" y="332918"/>
            <a:ext cx="5906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General Strategy for Area Between Curves: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FABDB-6D57-5781-9919-FBF1C0F3D1E0}"/>
              </a:ext>
            </a:extLst>
          </p:cNvPr>
          <p:cNvGrpSpPr/>
          <p:nvPr/>
        </p:nvGrpSpPr>
        <p:grpSpPr>
          <a:xfrm>
            <a:off x="1904452" y="942518"/>
            <a:ext cx="8077200" cy="463550"/>
            <a:chOff x="457200" y="955675"/>
            <a:chExt cx="8077200" cy="46355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6DC98582-8F7D-90B6-1947-848B2AF28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955675"/>
              <a:ext cx="381000" cy="457200"/>
              <a:chOff x="276" y="602"/>
              <a:chExt cx="240" cy="288"/>
            </a:xfrm>
          </p:grpSpPr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3B8E15A0-345C-A22A-49B2-6A42D0891D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60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1</a:t>
                </a:r>
              </a:p>
            </p:txBody>
          </p:sp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DA739BA0-932A-0555-9EBE-BC9B3A60F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616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7A759A26-093D-4564-65A8-529A75397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962025"/>
              <a:ext cx="7467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Sketch the curves.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76DB8C-9E8E-1492-B328-A3E658CE62E5}"/>
              </a:ext>
            </a:extLst>
          </p:cNvPr>
          <p:cNvGrpSpPr/>
          <p:nvPr/>
        </p:nvGrpSpPr>
        <p:grpSpPr>
          <a:xfrm>
            <a:off x="1904452" y="1618793"/>
            <a:ext cx="8077200" cy="1569660"/>
            <a:chOff x="457200" y="1631950"/>
            <a:chExt cx="8077200" cy="1569660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7F436AF6-37CE-9CE6-D31B-775EBAC26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631950"/>
              <a:ext cx="74676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Decide on vertical or horizontal rectangle connecting the boundary curves.  (Pick whichever is easier to write formulas for the length of the rectangle, and/or whichever will let you integrate fewer times.)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AC9E425B-A887-6AD0-44D3-932C4787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7081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D940CD-908F-4940-7B3D-494B0C6ECE5F}"/>
              </a:ext>
            </a:extLst>
          </p:cNvPr>
          <p:cNvGrpSpPr/>
          <p:nvPr/>
        </p:nvGrpSpPr>
        <p:grpSpPr>
          <a:xfrm>
            <a:off x="1904452" y="3263443"/>
            <a:ext cx="8077200" cy="1311275"/>
            <a:chOff x="457200" y="3124200"/>
            <a:chExt cx="8077200" cy="1311275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EE7271D3-D5DA-1606-788D-85675E5B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2004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6170672C-B069-3F27-A7EE-2DF9145FB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124200"/>
              <a:ext cx="74676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Write an expression for the area of the rectangle.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(If the width is </a:t>
              </a:r>
              <a:r>
                <a:rPr lang="en-US" altLang="en-US" sz="2800" i="1" dirty="0"/>
                <a:t>dx</a:t>
              </a:r>
              <a:r>
                <a:rPr lang="en-US" altLang="en-US" sz="2400" dirty="0"/>
                <a:t>, the length must be in terms of </a:t>
              </a:r>
              <a:r>
                <a:rPr lang="en-US" altLang="en-US" sz="2800" i="1" dirty="0"/>
                <a:t>x</a:t>
              </a:r>
              <a:r>
                <a:rPr lang="en-US" altLang="en-US" sz="2400" dirty="0"/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 If the width is </a:t>
              </a:r>
              <a:r>
                <a:rPr lang="en-US" altLang="en-US" sz="2800" i="1" dirty="0" err="1"/>
                <a:t>dy</a:t>
              </a:r>
              <a:r>
                <a:rPr lang="en-US" altLang="en-US" sz="2400" dirty="0"/>
                <a:t>, the length must be in terms of </a:t>
              </a:r>
              <a:r>
                <a:rPr lang="en-US" altLang="en-US" sz="2800" i="1" dirty="0"/>
                <a:t>y</a:t>
              </a:r>
              <a:r>
                <a:rPr lang="en-US" altLang="en-US" sz="2400" dirty="0"/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4CC189-61DA-8DE7-57F9-7259F4FFB955}"/>
              </a:ext>
            </a:extLst>
          </p:cNvPr>
          <p:cNvGrpSpPr/>
          <p:nvPr/>
        </p:nvGrpSpPr>
        <p:grpSpPr>
          <a:xfrm>
            <a:off x="1904452" y="4771568"/>
            <a:ext cx="8077200" cy="946150"/>
            <a:chOff x="457200" y="4784725"/>
            <a:chExt cx="8077200" cy="946150"/>
          </a:xfrm>
        </p:grpSpPr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9BB07552-987D-01CB-694F-2A7DDF06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4876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4</a:t>
              </a: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FFA3D56F-E614-2115-C943-19F4C1A77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4784725"/>
              <a:ext cx="74676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Find the limits of integration.  (If using </a:t>
              </a:r>
              <a:r>
                <a:rPr lang="en-US" altLang="en-US" sz="2800" i="1" dirty="0"/>
                <a:t>dx</a:t>
              </a:r>
              <a:r>
                <a:rPr lang="en-US" altLang="en-US" sz="2400" dirty="0"/>
                <a:t>, the limits are </a:t>
              </a:r>
              <a:r>
                <a:rPr lang="en-US" altLang="en-US" sz="2400" i="1" dirty="0"/>
                <a:t>x</a:t>
              </a:r>
              <a:r>
                <a:rPr lang="en-US" altLang="en-US" sz="2400" dirty="0"/>
                <a:t> values; if using </a:t>
              </a:r>
              <a:r>
                <a:rPr lang="en-US" altLang="en-US" sz="2800" i="1" dirty="0" err="1"/>
                <a:t>dy</a:t>
              </a:r>
              <a:r>
                <a:rPr lang="en-US" altLang="en-US" sz="2400" dirty="0"/>
                <a:t>, the limits are </a:t>
              </a:r>
              <a:r>
                <a:rPr lang="en-US" altLang="en-US" sz="2400" i="1" dirty="0"/>
                <a:t>y</a:t>
              </a:r>
              <a:r>
                <a:rPr lang="en-US" altLang="en-US" sz="2400" dirty="0"/>
                <a:t> values.)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531BD9-4AC6-6E06-83CD-554AA285E786}"/>
              </a:ext>
            </a:extLst>
          </p:cNvPr>
          <p:cNvGrpSpPr/>
          <p:nvPr/>
        </p:nvGrpSpPr>
        <p:grpSpPr>
          <a:xfrm>
            <a:off x="1904452" y="5746293"/>
            <a:ext cx="8153400" cy="457200"/>
            <a:chOff x="457200" y="5759450"/>
            <a:chExt cx="8153400" cy="457200"/>
          </a:xfrm>
        </p:grpSpPr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1414424F-8D8E-325F-2894-D0D5D14C3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594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5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C973EEC7-D92A-4BD9-0D4F-8BFAD00DF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5759450"/>
              <a:ext cx="7467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Integrate to find area.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00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FA97E-518C-30A0-FA16-8EB5A04E663B}"/>
                  </a:ext>
                </a:extLst>
              </p:cNvPr>
              <p:cNvSpPr txBox="1"/>
              <p:nvPr/>
            </p:nvSpPr>
            <p:spPr>
              <a:xfrm>
                <a:off x="1679140" y="250181"/>
                <a:ext cx="1021564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LTStd-Roman"/>
                  </a:rPr>
                  <a:t>Find the area enclosed by the line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b="0" i="0" u="none" strike="noStrike" baseline="0" dirty="0">
                    <a:latin typeface="TimesLTStd-Roman"/>
                  </a:rPr>
                  <a:t> and the parabola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200" b="0" i="0" u="none" strike="noStrike" baseline="0" dirty="0">
                    <a:latin typeface="TimesLTStd-Roman"/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FA97E-518C-30A0-FA16-8EB5A04E6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40" y="250181"/>
                <a:ext cx="10215642" cy="430887"/>
              </a:xfrm>
              <a:prstGeom prst="rect">
                <a:avLst/>
              </a:prstGeom>
              <a:blipFill>
                <a:blip r:embed="rId2"/>
                <a:stretch>
                  <a:fillRect l="-776" t="-11268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238F09-0EAB-7579-0BF6-5F79A717505F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7367E97-2ACF-5131-A393-65B412F1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97148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69C01-0E1D-DFFF-EB79-DA56A23BE524}"/>
              </a:ext>
            </a:extLst>
          </p:cNvPr>
          <p:cNvSpPr txBox="1"/>
          <p:nvPr/>
        </p:nvSpPr>
        <p:spPr>
          <a:xfrm>
            <a:off x="248733" y="1462861"/>
            <a:ext cx="7525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By solving the two equations simultaneously we find the points of intersection are</a:t>
            </a:r>
            <a:endParaRPr lang="en-US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0BCDA7-90F8-46AC-09F7-08743257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84" y="1066330"/>
            <a:ext cx="3370698" cy="3199306"/>
          </a:xfrm>
          <a:prstGeom prst="rect">
            <a:avLst/>
          </a:prstGeom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BBF3619F-B3DD-EE8B-894B-9B078C9F7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83667"/>
              </p:ext>
            </p:extLst>
          </p:nvPr>
        </p:nvGraphicFramePr>
        <p:xfrm>
          <a:off x="556437" y="2289745"/>
          <a:ext cx="10160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37" y="2289745"/>
                        <a:ext cx="10160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FFE0605B-E2C1-656F-6449-D29E48D1E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9031"/>
              </p:ext>
            </p:extLst>
          </p:nvPr>
        </p:nvGraphicFramePr>
        <p:xfrm>
          <a:off x="395068" y="2702381"/>
          <a:ext cx="1346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BBF3619F-B3DD-EE8B-894B-9B078C9F7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68" y="2702381"/>
                        <a:ext cx="13462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36">
            <a:extLst>
              <a:ext uri="{FF2B5EF4-FFF2-40B4-BE49-F238E27FC236}">
                <a16:creationId xmlns:a16="http://schemas.microsoft.com/office/drawing/2014/main" id="{143B4DB8-11F6-34D1-19FF-BC7181E1558A}"/>
              </a:ext>
            </a:extLst>
          </p:cNvPr>
          <p:cNvSpPr>
            <a:spLocks/>
          </p:cNvSpPr>
          <p:nvPr/>
        </p:nvSpPr>
        <p:spPr bwMode="auto">
          <a:xfrm>
            <a:off x="180410" y="2298694"/>
            <a:ext cx="304800" cy="872103"/>
          </a:xfrm>
          <a:prstGeom prst="leftBrace">
            <a:avLst>
              <a:gd name="adj1" fmla="val 4166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0E3B01DF-A7FA-F28E-255F-FEFA00905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94126"/>
              </p:ext>
            </p:extLst>
          </p:nvPr>
        </p:nvGraphicFramePr>
        <p:xfrm>
          <a:off x="332810" y="3264929"/>
          <a:ext cx="18891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FFE0605B-E2C1-656F-6449-D29E48D1E0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10" y="3264929"/>
                        <a:ext cx="18891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A7D02B88-F7A0-A718-47B0-3B6463C97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22332"/>
              </p:ext>
            </p:extLst>
          </p:nvPr>
        </p:nvGraphicFramePr>
        <p:xfrm>
          <a:off x="395068" y="3735008"/>
          <a:ext cx="17240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0E3B01DF-A7FA-F28E-255F-FEFA00905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68" y="3735008"/>
                        <a:ext cx="17240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2151F022-ECD6-576F-78FB-3993A7BB9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33131"/>
              </p:ext>
            </p:extLst>
          </p:nvPr>
        </p:nvGraphicFramePr>
        <p:xfrm>
          <a:off x="296126" y="4183690"/>
          <a:ext cx="20081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203040" progId="Equation.DSMT4">
                  <p:embed/>
                </p:oleObj>
              </mc:Choice>
              <mc:Fallback>
                <p:oleObj name="Equation" r:id="rId12" imgW="1079280" imgH="20304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A7D02B88-F7A0-A718-47B0-3B6463C97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4183690"/>
                        <a:ext cx="20081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84DA85BA-82EF-7092-6E74-05B0365D1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969235"/>
              </p:ext>
            </p:extLst>
          </p:nvPr>
        </p:nvGraphicFramePr>
        <p:xfrm>
          <a:off x="485775" y="4575175"/>
          <a:ext cx="19145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2151F022-ECD6-576F-78FB-3993A7BB9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575175"/>
                        <a:ext cx="19145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FD7EE390-08D7-6987-EEC9-D4D86ADC4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46343"/>
              </p:ext>
            </p:extLst>
          </p:nvPr>
        </p:nvGraphicFramePr>
        <p:xfrm>
          <a:off x="284220" y="5008473"/>
          <a:ext cx="1016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203040" progId="Equation.DSMT4">
                  <p:embed/>
                </p:oleObj>
              </mc:Choice>
              <mc:Fallback>
                <p:oleObj name="Equation" r:id="rId16" imgW="545760" imgH="20304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BBF3619F-B3DD-EE8B-894B-9B078C9F7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20" y="5008473"/>
                        <a:ext cx="10160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62B8DD1C-67A5-F5BA-B7A2-B004A57A1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09716"/>
              </p:ext>
            </p:extLst>
          </p:nvPr>
        </p:nvGraphicFramePr>
        <p:xfrm>
          <a:off x="380081" y="5428974"/>
          <a:ext cx="1866901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177480" progId="Equation.DSMT4">
                  <p:embed/>
                </p:oleObj>
              </mc:Choice>
              <mc:Fallback>
                <p:oleObj name="Equation" r:id="rId18" imgW="1002960" imgH="17748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FD7EE390-08D7-6987-EEC9-D4D86ADC4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81" y="5428974"/>
                        <a:ext cx="1866901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B13075ED-2042-C120-60D8-9DC80344C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6153"/>
              </p:ext>
            </p:extLst>
          </p:nvPr>
        </p:nvGraphicFramePr>
        <p:xfrm>
          <a:off x="284220" y="5813263"/>
          <a:ext cx="29067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62040" imgH="431640" progId="Equation.DSMT4">
                  <p:embed/>
                </p:oleObj>
              </mc:Choice>
              <mc:Fallback>
                <p:oleObj name="Equation" r:id="rId20" imgW="1562040" imgH="43164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62B8DD1C-67A5-F5BA-B7A2-B004A57A1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20" y="5813263"/>
                        <a:ext cx="29067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>
            <a:extLst>
              <a:ext uri="{FF2B5EF4-FFF2-40B4-BE49-F238E27FC236}">
                <a16:creationId xmlns:a16="http://schemas.microsoft.com/office/drawing/2014/main" id="{F58CF4D4-6867-829F-9C97-168AD7535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15301"/>
              </p:ext>
            </p:extLst>
          </p:nvPr>
        </p:nvGraphicFramePr>
        <p:xfrm>
          <a:off x="10862017" y="1216782"/>
          <a:ext cx="54709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203040" progId="Equation.DSMT4">
                  <p:embed/>
                </p:oleObj>
              </mc:Choice>
              <mc:Fallback>
                <p:oleObj name="Equation" r:id="rId22" imgW="355320" imgH="203040" progId="Equation.DSMT4">
                  <p:embed/>
                  <p:pic>
                    <p:nvPicPr>
                      <p:cNvPr id="24" name="Object 9">
                        <a:extLst>
                          <a:ext uri="{FF2B5EF4-FFF2-40B4-BE49-F238E27FC236}">
                            <a16:creationId xmlns:a16="http://schemas.microsoft.com/office/drawing/2014/main" id="{B13075ED-2042-C120-60D8-9DC80344C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2017" y="1216782"/>
                        <a:ext cx="54709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>
            <a:extLst>
              <a:ext uri="{FF2B5EF4-FFF2-40B4-BE49-F238E27FC236}">
                <a16:creationId xmlns:a16="http://schemas.microsoft.com/office/drawing/2014/main" id="{DD8748BF-0FA6-77DD-FC90-7C79AEF33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004455"/>
              </p:ext>
            </p:extLst>
          </p:nvPr>
        </p:nvGraphicFramePr>
        <p:xfrm>
          <a:off x="8615020" y="3321284"/>
          <a:ext cx="7794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203040" progId="Equation.DSMT4">
                  <p:embed/>
                </p:oleObj>
              </mc:Choice>
              <mc:Fallback>
                <p:oleObj name="Equation" r:id="rId24" imgW="507960" imgH="203040" progId="Equation.DSMT4">
                  <p:embed/>
                  <p:pic>
                    <p:nvPicPr>
                      <p:cNvPr id="29" name="Object 9">
                        <a:extLst>
                          <a:ext uri="{FF2B5EF4-FFF2-40B4-BE49-F238E27FC236}">
                            <a16:creationId xmlns:a16="http://schemas.microsoft.com/office/drawing/2014/main" id="{F58CF4D4-6867-829F-9C97-168AD7535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020" y="3321284"/>
                        <a:ext cx="7794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53E6FDA-2D64-643A-9693-7A38FA620011}"/>
              </a:ext>
            </a:extLst>
          </p:cNvPr>
          <p:cNvSpPr txBox="1"/>
          <p:nvPr/>
        </p:nvSpPr>
        <p:spPr>
          <a:xfrm>
            <a:off x="3485156" y="2583208"/>
            <a:ext cx="35585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We solve the equations for </a:t>
            </a:r>
            <a:r>
              <a:rPr lang="en-US" sz="2200" b="0" i="1" u="none" strike="noStrike" baseline="0" dirty="0">
                <a:latin typeface="TimesLTStd-Italic"/>
              </a:rPr>
              <a:t>x</a:t>
            </a:r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315B21-6E04-3ECB-3C6D-70C234609DF2}"/>
              </a:ext>
            </a:extLst>
          </p:cNvPr>
          <p:cNvSpPr txBox="1"/>
          <p:nvPr/>
        </p:nvSpPr>
        <p:spPr>
          <a:xfrm>
            <a:off x="3390165" y="2101758"/>
            <a:ext cx="3965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Vertical or horizontal rectangles?</a:t>
            </a:r>
            <a:endParaRPr lang="en-US" sz="2200" dirty="0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9F80636F-C096-6B56-444B-4456C6073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236" y="2200024"/>
            <a:ext cx="1247409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317DCE8-F8F4-4664-8C49-3587F3013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28668"/>
              </p:ext>
            </p:extLst>
          </p:nvPr>
        </p:nvGraphicFramePr>
        <p:xfrm>
          <a:off x="9633076" y="2306320"/>
          <a:ext cx="207294" cy="24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579" imgH="164957" progId="Equation.DSMT4">
                  <p:embed/>
                </p:oleObj>
              </mc:Choice>
              <mc:Fallback>
                <p:oleObj name="Equation" r:id="rId26" imgW="139579" imgH="164957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8CE0636-07DC-19F6-2E3D-63C31B06D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076" y="2306320"/>
                        <a:ext cx="207294" cy="245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A3FE87-0B21-DA79-DC40-0A3AFF6A2C85}"/>
              </a:ext>
            </a:extLst>
          </p:cNvPr>
          <p:cNvCxnSpPr/>
          <p:nvPr/>
        </p:nvCxnSpPr>
        <p:spPr>
          <a:xfrm>
            <a:off x="3256006" y="2137504"/>
            <a:ext cx="0" cy="4522766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2D80D7C6-0453-FC73-0F2E-174278A46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03507"/>
              </p:ext>
            </p:extLst>
          </p:nvPr>
        </p:nvGraphicFramePr>
        <p:xfrm>
          <a:off x="3574525" y="3153739"/>
          <a:ext cx="1016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45760" imgH="203040" progId="Equation.DSMT4">
                  <p:embed/>
                </p:oleObj>
              </mc:Choice>
              <mc:Fallback>
                <p:oleObj name="Equation" r:id="rId28" imgW="545760" imgH="20304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FD7EE390-08D7-6987-EEC9-D4D86ADC4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525" y="3153739"/>
                        <a:ext cx="10160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538755DC-7F5B-F1E0-19AB-E621BB598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586149"/>
              </p:ext>
            </p:extLst>
          </p:nvPr>
        </p:nvGraphicFramePr>
        <p:xfrm>
          <a:off x="3487738" y="3551238"/>
          <a:ext cx="14414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74360" imgH="203040" progId="Equation.DSMT4">
                  <p:embed/>
                </p:oleObj>
              </mc:Choice>
              <mc:Fallback>
                <p:oleObj name="Equation" r:id="rId29" imgW="774360" imgH="203040" progId="Equation.DSMT4">
                  <p:embed/>
                  <p:pic>
                    <p:nvPicPr>
                      <p:cNvPr id="39" name="Object 9">
                        <a:extLst>
                          <a:ext uri="{FF2B5EF4-FFF2-40B4-BE49-F238E27FC236}">
                            <a16:creationId xmlns:a16="http://schemas.microsoft.com/office/drawing/2014/main" id="{2D80D7C6-0453-FC73-0F2E-174278A46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3551238"/>
                        <a:ext cx="14414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">
            <a:extLst>
              <a:ext uri="{FF2B5EF4-FFF2-40B4-BE49-F238E27FC236}">
                <a16:creationId xmlns:a16="http://schemas.microsoft.com/office/drawing/2014/main" id="{81FFE5F9-8124-FC8F-CF59-1788B33B2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236008"/>
              </p:ext>
            </p:extLst>
          </p:nvPr>
        </p:nvGraphicFramePr>
        <p:xfrm>
          <a:off x="5340264" y="3014095"/>
          <a:ext cx="2386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82680" imgH="419040" progId="Equation.DSMT4">
                  <p:embed/>
                </p:oleObj>
              </mc:Choice>
              <mc:Fallback>
                <p:oleObj name="Equation" r:id="rId31" imgW="1282680" imgH="41904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FD7EE390-08D7-6987-EEC9-D4D86ADC4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264" y="3014095"/>
                        <a:ext cx="238601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>
            <a:extLst>
              <a:ext uri="{FF2B5EF4-FFF2-40B4-BE49-F238E27FC236}">
                <a16:creationId xmlns:a16="http://schemas.microsoft.com/office/drawing/2014/main" id="{C68998B5-6269-3828-8A90-B7BF6E394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700812"/>
              </p:ext>
            </p:extLst>
          </p:nvPr>
        </p:nvGraphicFramePr>
        <p:xfrm>
          <a:off x="5930815" y="3779257"/>
          <a:ext cx="1795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65160" imgH="393480" progId="Equation.DSMT4">
                  <p:embed/>
                </p:oleObj>
              </mc:Choice>
              <mc:Fallback>
                <p:oleObj name="Equation" r:id="rId33" imgW="965160" imgH="393480" progId="Equation.DSMT4">
                  <p:embed/>
                  <p:pic>
                    <p:nvPicPr>
                      <p:cNvPr id="42" name="Object 9">
                        <a:extLst>
                          <a:ext uri="{FF2B5EF4-FFF2-40B4-BE49-F238E27FC236}">
                            <a16:creationId xmlns:a16="http://schemas.microsoft.com/office/drawing/2014/main" id="{81FFE5F9-8124-FC8F-CF59-1788B33B2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815" y="3779257"/>
                        <a:ext cx="17954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>
            <a:extLst>
              <a:ext uri="{FF2B5EF4-FFF2-40B4-BE49-F238E27FC236}">
                <a16:creationId xmlns:a16="http://schemas.microsoft.com/office/drawing/2014/main" id="{6074AC8A-F590-55B5-F65F-DBC820901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6551"/>
              </p:ext>
            </p:extLst>
          </p:nvPr>
        </p:nvGraphicFramePr>
        <p:xfrm>
          <a:off x="10630609" y="2393038"/>
          <a:ext cx="1191281" cy="31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74360" imgH="203040" progId="Equation.DSMT4">
                  <p:embed/>
                </p:oleObj>
              </mc:Choice>
              <mc:Fallback>
                <p:oleObj name="Equation" r:id="rId35" imgW="774360" imgH="203040" progId="Equation.DSMT4">
                  <p:embed/>
                  <p:pic>
                    <p:nvPicPr>
                      <p:cNvPr id="40" name="Object 9">
                        <a:extLst>
                          <a:ext uri="{FF2B5EF4-FFF2-40B4-BE49-F238E27FC236}">
                            <a16:creationId xmlns:a16="http://schemas.microsoft.com/office/drawing/2014/main" id="{538755DC-7F5B-F1E0-19AB-E621BB598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0609" y="2393038"/>
                        <a:ext cx="1191281" cy="310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85C09D6C-C789-5132-371E-52AE5AF9B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63566"/>
              </p:ext>
            </p:extLst>
          </p:nvPr>
        </p:nvGraphicFramePr>
        <p:xfrm>
          <a:off x="8105593" y="1686232"/>
          <a:ext cx="1483853" cy="6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65160" imgH="393480" progId="Equation.DSMT4">
                  <p:embed/>
                </p:oleObj>
              </mc:Choice>
              <mc:Fallback>
                <p:oleObj name="Equation" r:id="rId36" imgW="965160" imgH="393480" progId="Equation.DSMT4">
                  <p:embed/>
                  <p:pic>
                    <p:nvPicPr>
                      <p:cNvPr id="43" name="Object 9">
                        <a:extLst>
                          <a:ext uri="{FF2B5EF4-FFF2-40B4-BE49-F238E27FC236}">
                            <a16:creationId xmlns:a16="http://schemas.microsoft.com/office/drawing/2014/main" id="{C68998B5-6269-3828-8A90-B7BF6E394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593" y="1686232"/>
                        <a:ext cx="1483853" cy="6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8FA8FB34-C60B-A59B-A86A-F3B3D88CEEC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68249" y="4377719"/>
            <a:ext cx="2846725" cy="6109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20C567-02CA-0E12-6AAD-0689F6142FC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379908" y="4541199"/>
            <a:ext cx="3262398" cy="6046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CFAAAC-2A94-489F-076A-F4095503683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8007" y="5142749"/>
            <a:ext cx="2890813" cy="5857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D0A8550-F456-C2A3-892C-3FE79F64665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95645" y="5767587"/>
            <a:ext cx="3344274" cy="8817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BA0A0ED-CBBA-3D61-8E86-35CC5BCBF6D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67561" y="5994412"/>
            <a:ext cx="4610185" cy="35899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DD53F38-ED91-BB4F-E23E-1666523539D7}"/>
              </a:ext>
            </a:extLst>
          </p:cNvPr>
          <p:cNvSpPr txBox="1"/>
          <p:nvPr/>
        </p:nvSpPr>
        <p:spPr>
          <a:xfrm>
            <a:off x="11221348" y="5958463"/>
            <a:ext cx="8295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en-US" sz="2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B8D191B-2859-1DF5-BD42-ED6804EF59D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714050" y="5895546"/>
            <a:ext cx="1239520" cy="5567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469608C-FB89-6FFB-51C4-ED493A9C78D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965134" y="5852671"/>
            <a:ext cx="1692456" cy="5567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56DA256-01AD-6BB7-AD12-BB610710F1C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976036" y="3273215"/>
            <a:ext cx="312612" cy="2262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F71D58A-5A96-2C8E-F4C8-180F52D73E7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498750" y="1431995"/>
            <a:ext cx="312612" cy="226224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B46843-459C-944D-6759-3C6CE3D9B6AC}"/>
              </a:ext>
            </a:extLst>
          </p:cNvPr>
          <p:cNvCxnSpPr/>
          <p:nvPr/>
        </p:nvCxnSpPr>
        <p:spPr>
          <a:xfrm>
            <a:off x="11461194" y="2714656"/>
            <a:ext cx="0" cy="160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A5845D-50C5-35C5-52F5-507052589F8D}"/>
              </a:ext>
            </a:extLst>
          </p:cNvPr>
          <p:cNvCxnSpPr/>
          <p:nvPr/>
        </p:nvCxnSpPr>
        <p:spPr>
          <a:xfrm>
            <a:off x="8971304" y="2714656"/>
            <a:ext cx="0" cy="160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9">
            <a:extLst>
              <a:ext uri="{FF2B5EF4-FFF2-40B4-BE49-F238E27FC236}">
                <a16:creationId xmlns:a16="http://schemas.microsoft.com/office/drawing/2014/main" id="{DC2021B2-10D2-1FE5-1EB4-26AEEADD5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03894"/>
              </p:ext>
            </p:extLst>
          </p:nvPr>
        </p:nvGraphicFramePr>
        <p:xfrm>
          <a:off x="11381097" y="2881229"/>
          <a:ext cx="160194" cy="24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14120" imgH="177480" progId="Equation.DSMT4">
                  <p:embed/>
                </p:oleObj>
              </mc:Choice>
              <mc:Fallback>
                <p:oleObj name="Equation" r:id="rId43" imgW="114120" imgH="177480" progId="Equation.DSMT4">
                  <p:embed/>
                  <p:pic>
                    <p:nvPicPr>
                      <p:cNvPr id="29" name="Object 9">
                        <a:extLst>
                          <a:ext uri="{FF2B5EF4-FFF2-40B4-BE49-F238E27FC236}">
                            <a16:creationId xmlns:a16="http://schemas.microsoft.com/office/drawing/2014/main" id="{F58CF4D4-6867-829F-9C97-168AD7535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1097" y="2881229"/>
                        <a:ext cx="160194" cy="245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9">
            <a:extLst>
              <a:ext uri="{FF2B5EF4-FFF2-40B4-BE49-F238E27FC236}">
                <a16:creationId xmlns:a16="http://schemas.microsoft.com/office/drawing/2014/main" id="{A1A6CF9A-BF38-0E7A-86B1-747BA5A08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18904"/>
              </p:ext>
            </p:extLst>
          </p:nvPr>
        </p:nvGraphicFramePr>
        <p:xfrm>
          <a:off x="9389668" y="2852738"/>
          <a:ext cx="26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90440" imgH="164880" progId="Equation.DSMT4">
                  <p:embed/>
                </p:oleObj>
              </mc:Choice>
              <mc:Fallback>
                <p:oleObj name="Equation" r:id="rId45" imgW="190440" imgH="164880" progId="Equation.DSMT4">
                  <p:embed/>
                  <p:pic>
                    <p:nvPicPr>
                      <p:cNvPr id="65" name="Object 9">
                        <a:extLst>
                          <a:ext uri="{FF2B5EF4-FFF2-40B4-BE49-F238E27FC236}">
                            <a16:creationId xmlns:a16="http://schemas.microsoft.com/office/drawing/2014/main" id="{DC2021B2-10D2-1FE5-1EB4-26AEEADD5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9668" y="2852738"/>
                        <a:ext cx="266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7167B19D-7FB9-174D-7FB3-47DEA6928CF8}"/>
              </a:ext>
            </a:extLst>
          </p:cNvPr>
          <p:cNvGrpSpPr/>
          <p:nvPr/>
        </p:nvGrpSpPr>
        <p:grpSpPr>
          <a:xfrm>
            <a:off x="9127241" y="5129349"/>
            <a:ext cx="2316365" cy="560528"/>
            <a:chOff x="7048678" y="6292365"/>
            <a:chExt cx="2316365" cy="56052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9DBBCD6-F367-637F-CF8B-96787515E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7311874" y="6292365"/>
              <a:ext cx="2053169" cy="560528"/>
            </a:xfrm>
            <a:prstGeom prst="rect">
              <a:avLst/>
            </a:prstGeom>
          </p:spPr>
        </p:pic>
        <p:graphicFrame>
          <p:nvGraphicFramePr>
            <p:cNvPr id="69" name="Object 9">
              <a:extLst>
                <a:ext uri="{FF2B5EF4-FFF2-40B4-BE49-F238E27FC236}">
                  <a16:creationId xmlns:a16="http://schemas.microsoft.com/office/drawing/2014/main" id="{2947B60E-BCEB-BE94-671F-E8279A2028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2250231"/>
                </p:ext>
              </p:extLst>
            </p:nvPr>
          </p:nvGraphicFramePr>
          <p:xfrm>
            <a:off x="7048678" y="6364156"/>
            <a:ext cx="25844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8" imgW="152280" imgH="164880" progId="Equation.DSMT4">
                    <p:embed/>
                  </p:oleObj>
                </mc:Choice>
                <mc:Fallback>
                  <p:oleObj name="Equation" r:id="rId48" imgW="152280" imgH="164880" progId="Equation.DSMT4">
                    <p:embed/>
                    <p:pic>
                      <p:nvPicPr>
                        <p:cNvPr id="41" name="Object 9">
                          <a:extLst>
                            <a:ext uri="{FF2B5EF4-FFF2-40B4-BE49-F238E27FC236}">
                              <a16:creationId xmlns:a16="http://schemas.microsoft.com/office/drawing/2014/main" id="{DD686E20-5579-77E9-3E5E-9F38A2A728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678" y="6364156"/>
                          <a:ext cx="25844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C433406-7FFF-B378-4427-A2A94FCCFF9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10800000">
            <a:off x="3626671" y="5866270"/>
            <a:ext cx="143966" cy="75802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E41D29E-6B19-B584-E9A2-79B052C34F3F}"/>
              </a:ext>
            </a:extLst>
          </p:cNvPr>
          <p:cNvCxnSpPr/>
          <p:nvPr/>
        </p:nvCxnSpPr>
        <p:spPr>
          <a:xfrm>
            <a:off x="9564753" y="2710578"/>
            <a:ext cx="0" cy="160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6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/>
      <p:bldP spid="15" grpId="0" animBg="1"/>
      <p:bldP spid="34" grpId="0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A1C46-99DA-317C-7AB8-C99FD9B44D95}"/>
              </a:ext>
            </a:extLst>
          </p:cNvPr>
          <p:cNvSpPr txBox="1"/>
          <p:nvPr/>
        </p:nvSpPr>
        <p:spPr>
          <a:xfrm>
            <a:off x="1642772" y="247708"/>
            <a:ext cx="74934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Sketch the region enclosed by the given curves and find its area.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7A504-66BA-8DAF-1D39-2DDCF815E6D0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48F1C09-2451-37B6-57EF-BEF7DCF4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110069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67DAD-AE52-1FE1-CB19-3DFD7C84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72" y="706551"/>
            <a:ext cx="4793395" cy="37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BBA0F-284D-4D3B-80F5-7861EBA6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26" y="1204488"/>
            <a:ext cx="4724809" cy="3589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8B40EB-4123-0F40-80D8-1E0CCB59C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445" y="4141102"/>
            <a:ext cx="483666" cy="556720"/>
          </a:xfrm>
          <a:prstGeom prst="rect">
            <a:avLst/>
          </a:prstGeom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0863F142-0DD3-0146-4138-E33D6B7BD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559" y="1962797"/>
            <a:ext cx="0" cy="12043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049B2CD-D25F-5150-56F1-6DDECC1BA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42502"/>
              </p:ext>
            </p:extLst>
          </p:nvPr>
        </p:nvGraphicFramePr>
        <p:xfrm>
          <a:off x="8078259" y="4099958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28F24F-301B-D836-765B-C7C2A52EC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259" y="4099958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7">
            <a:extLst>
              <a:ext uri="{FF2B5EF4-FFF2-40B4-BE49-F238E27FC236}">
                <a16:creationId xmlns:a16="http://schemas.microsoft.com/office/drawing/2014/main" id="{FC9CDAEE-2498-AD50-AC26-EEBF09E3E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819" y="2273132"/>
            <a:ext cx="0" cy="7478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A0A4AAB-701E-BCCE-087E-2AC006445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58013"/>
              </p:ext>
            </p:extLst>
          </p:nvPr>
        </p:nvGraphicFramePr>
        <p:xfrm>
          <a:off x="9959384" y="4095017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049B2CD-D25F-5150-56F1-6DDECC1BA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9384" y="4095017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E65746F-0E67-5249-7E06-CB87F6E58C67}"/>
              </a:ext>
            </a:extLst>
          </p:cNvPr>
          <p:cNvSpPr txBox="1"/>
          <p:nvPr/>
        </p:nvSpPr>
        <p:spPr>
          <a:xfrm>
            <a:off x="248733" y="1541011"/>
            <a:ext cx="58472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By solving the two equations simultaneously we find the point of intersection is</a:t>
            </a:r>
            <a:endParaRPr lang="en-US" sz="2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CDBF25-E7F3-68F5-E5D9-63E014B49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26" y="2343006"/>
            <a:ext cx="1828958" cy="3657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3BE48-B10B-C842-DB13-AACADDCEE0F3}"/>
              </a:ext>
            </a:extLst>
          </p:cNvPr>
          <p:cNvGrpSpPr/>
          <p:nvPr/>
        </p:nvGrpSpPr>
        <p:grpSpPr>
          <a:xfrm>
            <a:off x="271479" y="2699262"/>
            <a:ext cx="2514817" cy="441998"/>
            <a:chOff x="365165" y="2701863"/>
            <a:chExt cx="2514817" cy="44199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3FFE07-1258-3405-1137-B97716311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165" y="2797121"/>
              <a:ext cx="1044030" cy="2514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D7AD7C-547D-FA13-1ED1-420FD572E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9195" y="2701863"/>
              <a:ext cx="1470787" cy="441998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861037E-E264-CDB2-9884-50EDD1AF5E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733" y="3100464"/>
            <a:ext cx="3109229" cy="480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CED61C-BFB2-1F58-9BDB-31494F0453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571" y="3603195"/>
            <a:ext cx="2758679" cy="4343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293F74-0084-299D-3EE4-91F36A99AF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548" y="4017966"/>
            <a:ext cx="2994920" cy="4877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A8F66C-76C5-66E7-12CB-9A2770CB6C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126" y="4502876"/>
            <a:ext cx="3238781" cy="5105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84A8D8-72AA-7963-EC5E-62BA502A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420" y="4515459"/>
            <a:ext cx="2270411" cy="4877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757FAA-3CF3-89CA-75AF-0E117D041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571" y="5067506"/>
            <a:ext cx="6858594" cy="5791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983BD6-886F-0842-5723-D4FEE7B37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03" y="5113230"/>
            <a:ext cx="3268162" cy="4877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659200-1C5C-F3B5-4EA1-3952A8141C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345" y="5600908"/>
            <a:ext cx="6287045" cy="6401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EAE6A0-1C88-F900-2293-AD55D853A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352" y="5646632"/>
            <a:ext cx="3268162" cy="640134"/>
          </a:xfrm>
          <a:prstGeom prst="rect">
            <a:avLst/>
          </a:prstGeom>
        </p:spPr>
      </p:pic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9AF68466-7FD9-1130-1051-313AFE3A2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4772"/>
              </p:ext>
            </p:extLst>
          </p:nvPr>
        </p:nvGraphicFramePr>
        <p:xfrm>
          <a:off x="7824910" y="2237257"/>
          <a:ext cx="3063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FD7EE390-08D7-6987-EEC9-D4D86ADC4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910" y="2237257"/>
                        <a:ext cx="3063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EB6619C3-B5BB-9F34-9189-8C964965D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92551"/>
              </p:ext>
            </p:extLst>
          </p:nvPr>
        </p:nvGraphicFramePr>
        <p:xfrm>
          <a:off x="9357945" y="2098675"/>
          <a:ext cx="3524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228600" progId="Equation.DSMT4">
                  <p:embed/>
                </p:oleObj>
              </mc:Choice>
              <mc:Fallback>
                <p:oleObj name="Equation" r:id="rId18" imgW="190440" imgH="228600" progId="Equation.DSMT4">
                  <p:embed/>
                  <p:pic>
                    <p:nvPicPr>
                      <p:cNvPr id="39" name="Object 9">
                        <a:extLst>
                          <a:ext uri="{FF2B5EF4-FFF2-40B4-BE49-F238E27FC236}">
                            <a16:creationId xmlns:a16="http://schemas.microsoft.com/office/drawing/2014/main" id="{9AF68466-7FD9-1130-1051-313AFE3A2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7945" y="2098675"/>
                        <a:ext cx="3524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>
            <a:extLst>
              <a:ext uri="{FF2B5EF4-FFF2-40B4-BE49-F238E27FC236}">
                <a16:creationId xmlns:a16="http://schemas.microsoft.com/office/drawing/2014/main" id="{D2F94E08-BDD9-52F0-AF31-9D4DEBE16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619750"/>
              </p:ext>
            </p:extLst>
          </p:nvPr>
        </p:nvGraphicFramePr>
        <p:xfrm>
          <a:off x="8511848" y="4667852"/>
          <a:ext cx="1319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1000" imgH="228600" progId="Equation.DSMT4">
                  <p:embed/>
                </p:oleObj>
              </mc:Choice>
              <mc:Fallback>
                <p:oleObj name="Equation" r:id="rId20" imgW="711000" imgH="228600" progId="Equation.DSMT4">
                  <p:embed/>
                  <p:pic>
                    <p:nvPicPr>
                      <p:cNvPr id="39" name="Object 9">
                        <a:extLst>
                          <a:ext uri="{FF2B5EF4-FFF2-40B4-BE49-F238E27FC236}">
                            <a16:creationId xmlns:a16="http://schemas.microsoft.com/office/drawing/2014/main" id="{9AF68466-7FD9-1130-1051-313AFE3A2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1848" y="4667852"/>
                        <a:ext cx="1319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9">
            <a:extLst>
              <a:ext uri="{FF2B5EF4-FFF2-40B4-BE49-F238E27FC236}">
                <a16:creationId xmlns:a16="http://schemas.microsoft.com/office/drawing/2014/main" id="{182A5120-2CBA-CE00-4FD7-C3CD3570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992" y="5141647"/>
            <a:ext cx="40934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Horizontal or vertical rectangles?</a:t>
            </a:r>
          </a:p>
        </p:txBody>
      </p:sp>
    </p:spTree>
    <p:extLst>
      <p:ext uri="{BB962C8B-B14F-4D97-AF65-F5344CB8AC3E}">
        <p14:creationId xmlns:p14="http://schemas.microsoft.com/office/powerpoint/2010/main" val="266154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2" grpId="0" animBg="1"/>
      <p:bldP spid="14" grpId="0" animBg="1"/>
      <p:bldP spid="16" grpId="0"/>
      <p:bldP spid="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A1C46-99DA-317C-7AB8-C99FD9B44D95}"/>
              </a:ext>
            </a:extLst>
          </p:cNvPr>
          <p:cNvSpPr txBox="1"/>
          <p:nvPr/>
        </p:nvSpPr>
        <p:spPr>
          <a:xfrm>
            <a:off x="1642772" y="247708"/>
            <a:ext cx="74934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Sketch the region enclosed by the given curves and find its area.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7A504-66BA-8DAF-1D39-2DDCF815E6D0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48F1C09-2451-37B6-57EF-BEF7DCF4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110069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67DAD-AE52-1FE1-CB19-3DFD7C84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72" y="706551"/>
            <a:ext cx="4793395" cy="37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BBA0F-284D-4D3B-80F5-7861EBA6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26" y="1204488"/>
            <a:ext cx="4724809" cy="3589331"/>
          </a:xfrm>
          <a:prstGeom prst="rect">
            <a:avLst/>
          </a:prstGeom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0863F142-0DD3-0146-4138-E33D6B7BD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559" y="1962797"/>
            <a:ext cx="0" cy="12043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049B2CD-D25F-5150-56F1-6DDECC1BA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259" y="4099958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049B2CD-D25F-5150-56F1-6DDECC1BA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259" y="4099958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7">
            <a:extLst>
              <a:ext uri="{FF2B5EF4-FFF2-40B4-BE49-F238E27FC236}">
                <a16:creationId xmlns:a16="http://schemas.microsoft.com/office/drawing/2014/main" id="{FC9CDAEE-2498-AD50-AC26-EEBF09E3E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819" y="2273132"/>
            <a:ext cx="0" cy="7478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A0A4AAB-701E-BCCE-087E-2AC006445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9384" y="4095017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A0A4AAB-701E-BCCE-087E-2AC006445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9384" y="4095017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81659200-1C5C-F3B5-4EA1-3952A8141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82" y="1674044"/>
            <a:ext cx="6287045" cy="640135"/>
          </a:xfrm>
          <a:prstGeom prst="rect">
            <a:avLst/>
          </a:prstGeom>
        </p:spPr>
      </p:pic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9AF68466-7FD9-1130-1051-313AFE3A2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4910" y="2237257"/>
          <a:ext cx="3063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39" name="Object 9">
                        <a:extLst>
                          <a:ext uri="{FF2B5EF4-FFF2-40B4-BE49-F238E27FC236}">
                            <a16:creationId xmlns:a16="http://schemas.microsoft.com/office/drawing/2014/main" id="{9AF68466-7FD9-1130-1051-313AFE3A2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910" y="2237257"/>
                        <a:ext cx="3063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EB6619C3-B5BB-9F34-9189-8C964965D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7945" y="2098675"/>
          <a:ext cx="3524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40" name="Object 9">
                        <a:extLst>
                          <a:ext uri="{FF2B5EF4-FFF2-40B4-BE49-F238E27FC236}">
                            <a16:creationId xmlns:a16="http://schemas.microsoft.com/office/drawing/2014/main" id="{EB6619C3-B5BB-9F34-9189-8C964965D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7945" y="2098675"/>
                        <a:ext cx="3524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>
            <a:extLst>
              <a:ext uri="{FF2B5EF4-FFF2-40B4-BE49-F238E27FC236}">
                <a16:creationId xmlns:a16="http://schemas.microsoft.com/office/drawing/2014/main" id="{D2F94E08-BDD9-52F0-AF31-9D4DEBE169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11848" y="4667852"/>
          <a:ext cx="1319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41" name="Object 9">
                        <a:extLst>
                          <a:ext uri="{FF2B5EF4-FFF2-40B4-BE49-F238E27FC236}">
                            <a16:creationId xmlns:a16="http://schemas.microsoft.com/office/drawing/2014/main" id="{D2F94E08-BDD9-52F0-AF31-9D4DEBE169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1848" y="4667852"/>
                        <a:ext cx="1319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C24BBF0-A772-2D38-B1B5-3274083F5E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511" y="2393044"/>
            <a:ext cx="6462320" cy="107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AE6A0-1C88-F900-2293-AD55D853AD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8867" y="2451919"/>
            <a:ext cx="2598887" cy="514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B12FBF-3185-1282-46FB-14CFA1FB0F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416" y="2987239"/>
            <a:ext cx="2914054" cy="514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04E6AD-E84D-982A-C2B6-E5C21DC9B2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0240" y="2930300"/>
            <a:ext cx="2829853" cy="514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F5BC28-A4F5-53C5-5AD5-9A096AB742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914" y="3675495"/>
            <a:ext cx="6149873" cy="4953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C599FD-8314-FBDF-B300-AB507CD1DD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9355" y="3663018"/>
            <a:ext cx="3225432" cy="514160"/>
          </a:xfrm>
          <a:prstGeom prst="rect">
            <a:avLst/>
          </a:prstGeom>
        </p:spPr>
      </p:pic>
      <p:graphicFrame>
        <p:nvGraphicFramePr>
          <p:cNvPr id="33" name="Object 42">
            <a:extLst>
              <a:ext uri="{FF2B5EF4-FFF2-40B4-BE49-F238E27FC236}">
                <a16:creationId xmlns:a16="http://schemas.microsoft.com/office/drawing/2014/main" id="{3412687B-7159-C1F3-B7EC-7322EFFA9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960438"/>
              </p:ext>
            </p:extLst>
          </p:nvPr>
        </p:nvGraphicFramePr>
        <p:xfrm>
          <a:off x="576174" y="4410677"/>
          <a:ext cx="11636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393480" progId="Equation.DSMT4">
                  <p:embed/>
                </p:oleObj>
              </mc:Choice>
              <mc:Fallback>
                <p:oleObj name="Equation" r:id="rId16" imgW="672840" imgH="393480" progId="Equation.DSMT4">
                  <p:embed/>
                  <p:pic>
                    <p:nvPicPr>
                      <p:cNvPr id="36" name="Object 42">
                        <a:extLst>
                          <a:ext uri="{FF2B5EF4-FFF2-40B4-BE49-F238E27FC236}">
                            <a16:creationId xmlns:a16="http://schemas.microsoft.com/office/drawing/2014/main" id="{85037150-B735-EC1B-F354-4937CF4E2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74" y="4410677"/>
                        <a:ext cx="116363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0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6DAD3-EDD8-3502-D73E-E3A22867A239}"/>
              </a:ext>
            </a:extLst>
          </p:cNvPr>
          <p:cNvSpPr txBox="1"/>
          <p:nvPr/>
        </p:nvSpPr>
        <p:spPr>
          <a:xfrm>
            <a:off x="1649046" y="232078"/>
            <a:ext cx="8604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Sketch the region enclosed by the given curves and find its area.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6C259-D273-2857-DF0B-12143F351635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C77EECC-3BD3-1A3F-B689-D6BCBBC3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33" y="141331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4D642-BAFD-DE70-6650-044EB1163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1" y="662507"/>
            <a:ext cx="2956816" cy="876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FE0347-B81F-134B-2710-2EB64E42B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4" y="900531"/>
            <a:ext cx="406512" cy="400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B6FCC-B4F2-C4C9-4603-ACA0AFE31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91" y="2121589"/>
            <a:ext cx="3105150" cy="234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B07B32-4E61-197E-01BE-2B0B350E7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283" y="2121589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0F17B-6281-58A7-30B8-B493B65B9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083" y="2121589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112E0D-32EC-1D97-36B0-55E4A8A0B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083" y="2121589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07ACBE-80A8-C098-D26F-3EC3809B7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575" y="2121589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2AF298-F09A-0381-3DA2-9197710E1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083" y="2121589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BAFF02-300A-8E34-D879-A083E5EFF6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5268" y="2121589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3490D3-EFEB-D739-9F26-BE3FAE4B6D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4907" y="2121589"/>
            <a:ext cx="3105150" cy="23431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8A1D85-CE02-D303-DC5C-D4A57A00A81C}"/>
              </a:ext>
            </a:extLst>
          </p:cNvPr>
          <p:cNvSpPr txBox="1"/>
          <p:nvPr/>
        </p:nvSpPr>
        <p:spPr>
          <a:xfrm>
            <a:off x="212339" y="4629872"/>
            <a:ext cx="60087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By solving the two equations simultaneously with CAS we get</a:t>
            </a:r>
            <a:endParaRPr lang="en-US" sz="2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52FA23-2BF5-EE2A-E31B-40583CDF90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560" y="2121589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4428F2-FF80-28A3-EC7C-5E44F1007E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3083" y="2121589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67742E-C22F-E21C-79DD-D6593D922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3083" y="2124007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E309AA0-C55B-B8D0-48A4-F5261A646B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6884" y="2116100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8EAC47-C52C-9E0E-D0C9-1302A8D8DC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4699" y="2118426"/>
            <a:ext cx="3105150" cy="2343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F59856-F5C0-3CBC-AC5B-63C498C121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8759" y="2123236"/>
            <a:ext cx="3105150" cy="2343150"/>
          </a:xfrm>
          <a:prstGeom prst="rect">
            <a:avLst/>
          </a:prstGeom>
        </p:spPr>
      </p:pic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541EEF30-88FF-801D-4772-2C97D9A43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72098"/>
              </p:ext>
            </p:extLst>
          </p:nvPr>
        </p:nvGraphicFramePr>
        <p:xfrm>
          <a:off x="214151" y="5414147"/>
          <a:ext cx="16779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177480" progId="Equation.DSMT4">
                  <p:embed/>
                </p:oleObj>
              </mc:Choice>
              <mc:Fallback>
                <p:oleObj name="Equation" r:id="rId18" imgW="901440" imgH="177480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84DA85BA-82EF-7092-6E74-05B0365D1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1" y="5414147"/>
                        <a:ext cx="1677987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96FFB4B7-CAB9-28C3-BDF2-211499AC7A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976" y="2122440"/>
            <a:ext cx="3105150" cy="2343150"/>
          </a:xfrm>
          <a:prstGeom prst="rect">
            <a:avLst/>
          </a:prstGeom>
        </p:spPr>
      </p:pic>
      <p:sp>
        <p:nvSpPr>
          <p:cNvPr id="43" name="Text Box 29">
            <a:extLst>
              <a:ext uri="{FF2B5EF4-FFF2-40B4-BE49-F238E27FC236}">
                <a16:creationId xmlns:a16="http://schemas.microsoft.com/office/drawing/2014/main" id="{26E3A85F-4B84-445B-AFCC-2E8A0A43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75" y="5808077"/>
            <a:ext cx="40934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We will use vertical rectangles.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BEA324-EC36-CFCB-84E1-E3C8F1B5B123}"/>
              </a:ext>
            </a:extLst>
          </p:cNvPr>
          <p:cNvCxnSpPr/>
          <p:nvPr/>
        </p:nvCxnSpPr>
        <p:spPr>
          <a:xfrm>
            <a:off x="6230517" y="1691757"/>
            <a:ext cx="0" cy="4975041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DA996AB0-7335-DDB6-43E3-B3C6B1618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129182"/>
              </p:ext>
            </p:extLst>
          </p:nvPr>
        </p:nvGraphicFramePr>
        <p:xfrm>
          <a:off x="6537096" y="1691757"/>
          <a:ext cx="4567015" cy="50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71800" imgH="330120" progId="Equation.DSMT4">
                  <p:embed/>
                </p:oleObj>
              </mc:Choice>
              <mc:Fallback>
                <p:oleObj name="Equation" r:id="rId20" imgW="2971800" imgH="33012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73FBECB9-00FE-53C3-2860-FDC54A029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096" y="1691757"/>
                        <a:ext cx="4567015" cy="50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D661C42A-ACC9-5B11-A962-07143A1484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52200" y="3718635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8541B46-9ED3-90CE-5257-1084B81408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51989" y="3721544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7AE1844-1AA8-B092-D706-100F6D64E4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53218" y="3718635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0E8515-4678-D2AF-C0EC-CD8B74D300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52315" y="3728138"/>
            <a:ext cx="3105150" cy="2343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24B7F0-C45A-7105-517C-01B9FB2D11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51989" y="3719465"/>
            <a:ext cx="3105150" cy="2343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11B38B-269E-4C1F-2413-31FFE77383A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54275" y="3729439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FD4E598-5CD6-B81A-D3CF-681B74B4328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51989" y="3723312"/>
            <a:ext cx="3105150" cy="2343150"/>
          </a:xfrm>
          <a:prstGeom prst="rect">
            <a:avLst/>
          </a:prstGeom>
        </p:spPr>
      </p:pic>
      <p:graphicFrame>
        <p:nvGraphicFramePr>
          <p:cNvPr id="60" name="Object 9">
            <a:extLst>
              <a:ext uri="{FF2B5EF4-FFF2-40B4-BE49-F238E27FC236}">
                <a16:creationId xmlns:a16="http://schemas.microsoft.com/office/drawing/2014/main" id="{8A6416D0-CF4A-EEF9-0D23-B69B11BAB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487"/>
              </p:ext>
            </p:extLst>
          </p:nvPr>
        </p:nvGraphicFramePr>
        <p:xfrm>
          <a:off x="6830647" y="2310691"/>
          <a:ext cx="25955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88760" imgH="330120" progId="Equation.DSMT4">
                  <p:embed/>
                </p:oleObj>
              </mc:Choice>
              <mc:Fallback>
                <p:oleObj name="Equation" r:id="rId28" imgW="1688760" imgH="330120" progId="Equation.DSMT4">
                  <p:embed/>
                  <p:pic>
                    <p:nvPicPr>
                      <p:cNvPr id="45" name="Object 9">
                        <a:extLst>
                          <a:ext uri="{FF2B5EF4-FFF2-40B4-BE49-F238E27FC236}">
                            <a16:creationId xmlns:a16="http://schemas.microsoft.com/office/drawing/2014/main" id="{DA996AB0-7335-DDB6-43E3-B3C6B1618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647" y="2310691"/>
                        <a:ext cx="259556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2">
            <a:extLst>
              <a:ext uri="{FF2B5EF4-FFF2-40B4-BE49-F238E27FC236}">
                <a16:creationId xmlns:a16="http://schemas.microsoft.com/office/drawing/2014/main" id="{1E94F43C-EFC7-1916-347F-AA02AE643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32179"/>
              </p:ext>
            </p:extLst>
          </p:nvPr>
        </p:nvGraphicFramePr>
        <p:xfrm>
          <a:off x="7070576" y="2920036"/>
          <a:ext cx="105785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72840" imgH="393480" progId="Equation.DSMT4">
                  <p:embed/>
                </p:oleObj>
              </mc:Choice>
              <mc:Fallback>
                <p:oleObj name="Equation" r:id="rId30" imgW="672840" imgH="393480" progId="Equation.DSMT4">
                  <p:embed/>
                  <p:pic>
                    <p:nvPicPr>
                      <p:cNvPr id="33" name="Object 42">
                        <a:extLst>
                          <a:ext uri="{FF2B5EF4-FFF2-40B4-BE49-F238E27FC236}">
                            <a16:creationId xmlns:a16="http://schemas.microsoft.com/office/drawing/2014/main" id="{3412687B-7159-C1F3-B7EC-7322EFFA9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576" y="2920036"/>
                        <a:ext cx="105785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9">
            <a:extLst>
              <a:ext uri="{FF2B5EF4-FFF2-40B4-BE49-F238E27FC236}">
                <a16:creationId xmlns:a16="http://schemas.microsoft.com/office/drawing/2014/main" id="{E13ABC2B-E1C9-FEE5-BB35-3A63C1A7B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88679"/>
              </p:ext>
            </p:extLst>
          </p:nvPr>
        </p:nvGraphicFramePr>
        <p:xfrm>
          <a:off x="3948517" y="2781975"/>
          <a:ext cx="479470" cy="19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2720" imgH="139680" progId="Equation.DSMT4">
                  <p:embed/>
                </p:oleObj>
              </mc:Choice>
              <mc:Fallback>
                <p:oleObj name="Equation" r:id="rId32" imgW="342720" imgH="139680" progId="Equation.DSMT4">
                  <p:embed/>
                  <p:pic>
                    <p:nvPicPr>
                      <p:cNvPr id="40" name="Object 9">
                        <a:extLst>
                          <a:ext uri="{FF2B5EF4-FFF2-40B4-BE49-F238E27FC236}">
                            <a16:creationId xmlns:a16="http://schemas.microsoft.com/office/drawing/2014/main" id="{541EEF30-88FF-801D-4772-2C97D9A43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517" y="2781975"/>
                        <a:ext cx="479470" cy="19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79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6" grpId="1" animBg="1"/>
      <p:bldP spid="27" grpId="0"/>
      <p:bldP spid="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DC8B6-008A-0831-D07C-571E80B9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631536"/>
            <a:ext cx="9390417" cy="90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CC99-E9C8-1060-FB3A-BD673B6A2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0" y="199342"/>
            <a:ext cx="6292341" cy="389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1FBDB-5FF3-8CEF-FBB8-02BF2D720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834" y="1697301"/>
            <a:ext cx="4801016" cy="3680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D7ADB-04E8-2463-B979-39EB929BC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869" y="1763330"/>
            <a:ext cx="5509737" cy="3779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3ED9E-75A0-BC29-368F-BD4A890E8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283" y="5528227"/>
            <a:ext cx="3040643" cy="3048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E86B9-153E-4BA9-33C5-2F7D28E71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6588" y="1529692"/>
            <a:ext cx="5654530" cy="3917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67D628-2A48-A578-C82F-DBC813D4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213" y="5445442"/>
            <a:ext cx="4465707" cy="44961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12469A4-E27A-6E36-A2B0-80EB4201858E}"/>
              </a:ext>
            </a:extLst>
          </p:cNvPr>
          <p:cNvGrpSpPr/>
          <p:nvPr/>
        </p:nvGrpSpPr>
        <p:grpSpPr>
          <a:xfrm>
            <a:off x="3042477" y="5861953"/>
            <a:ext cx="5586671" cy="796705"/>
            <a:chOff x="1937306" y="5861953"/>
            <a:chExt cx="5586671" cy="7967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30E2AC-FFF2-3E76-78B3-A7D76F4CD012}"/>
                </a:ext>
              </a:extLst>
            </p:cNvPr>
            <p:cNvGrpSpPr/>
            <p:nvPr/>
          </p:nvGrpSpPr>
          <p:grpSpPr>
            <a:xfrm>
              <a:off x="4143729" y="5861953"/>
              <a:ext cx="3380248" cy="796705"/>
              <a:chOff x="3818176" y="5914569"/>
              <a:chExt cx="3380248" cy="79670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EA55786-D16F-9393-A9A3-A0A6264A7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7871" y="5914569"/>
                <a:ext cx="3020553" cy="79670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24B97A8-B5EC-B7AE-A776-5E0B0FBCF382}"/>
                      </a:ext>
                    </a:extLst>
                  </p:cNvPr>
                  <p:cNvSpPr txBox="1"/>
                  <p:nvPr/>
                </p:nvSpPr>
                <p:spPr>
                  <a:xfrm>
                    <a:off x="3818176" y="6117332"/>
                    <a:ext cx="505459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24B97A8-B5EC-B7AE-A776-5E0B0FBCF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176" y="6117332"/>
                    <a:ext cx="50545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048" r="-7229" b="-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105DA6-AAA8-7AA6-74CE-BB2BF5B1C3A5}"/>
                </a:ext>
              </a:extLst>
            </p:cNvPr>
            <p:cNvSpPr txBox="1"/>
            <p:nvPr/>
          </p:nvSpPr>
          <p:spPr>
            <a:xfrm>
              <a:off x="1937306" y="6011020"/>
              <a:ext cx="25244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The Riemann sum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67715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we have the</a:t>
            </a:r>
          </a:p>
          <a:p>
            <a:r>
              <a:rPr lang="en-US"/>
              <a:t>following</a:t>
            </a:r>
          </a:p>
          <a:p>
            <a:r>
              <a:rPr lang="en-US"/>
              <a:t>formula for area.</a:t>
            </a:r>
          </a:p>
          <a:p>
            <a:r>
              <a:rPr lang="en-US" b="1"/>
              <a:t>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AB4F1-D026-218A-6454-0E1C9E2D8608}"/>
                  </a:ext>
                </a:extLst>
              </p:cNvPr>
              <p:cNvSpPr txBox="1"/>
              <p:nvPr/>
            </p:nvSpPr>
            <p:spPr>
              <a:xfrm>
                <a:off x="181970" y="563574"/>
                <a:ext cx="1167233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LTStd-Roman"/>
                  </a:rPr>
                  <a:t>This approximation appears to become better and better as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→∞. </m:t>
                    </m:r>
                  </m:oMath>
                </a14:m>
                <a:r>
                  <a:rPr lang="en-US" sz="2200" b="0" i="0" u="none" strike="noStrike" baseline="0" dirty="0">
                    <a:latin typeface="TimesLTStd-Roman"/>
                  </a:rPr>
                  <a:t>Therefore, we define the </a:t>
                </a:r>
                <a:r>
                  <a:rPr lang="en-US" sz="2200" b="1" i="0" u="none" strike="noStrike" baseline="0" dirty="0">
                    <a:latin typeface="TimesLTStd-Bold"/>
                  </a:rPr>
                  <a:t>area </a:t>
                </a:r>
                <a:r>
                  <a:rPr lang="en-US" sz="2200" b="0" i="1" u="none" strike="noStrike" baseline="0" dirty="0">
                    <a:latin typeface="TimesLTStd-Italic"/>
                  </a:rPr>
                  <a:t>A </a:t>
                </a:r>
                <a:r>
                  <a:rPr lang="en-US" sz="2200" b="0" i="0" u="none" strike="noStrike" baseline="0" dirty="0">
                    <a:latin typeface="TimesLTStd-Roman"/>
                  </a:rPr>
                  <a:t>of the region </a:t>
                </a:r>
                <a:r>
                  <a:rPr lang="en-US" sz="2200" b="0" i="1" u="none" strike="noStrike" baseline="0" dirty="0">
                    <a:latin typeface="TimesLTStd-Italic"/>
                  </a:rPr>
                  <a:t>S </a:t>
                </a:r>
                <a:r>
                  <a:rPr lang="en-US" sz="2200" b="0" i="0" u="none" strike="noStrike" baseline="0" dirty="0">
                    <a:latin typeface="TimesLTStd-Roman"/>
                  </a:rPr>
                  <a:t>as the limiting value of the sum of the areas of these approximating rectangles.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AAB4F1-D026-218A-6454-0E1C9E2D8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0" y="563574"/>
                <a:ext cx="11672338" cy="769441"/>
              </a:xfrm>
              <a:prstGeom prst="rect">
                <a:avLst/>
              </a:prstGeom>
              <a:blipFill>
                <a:blip r:embed="rId2"/>
                <a:stretch>
                  <a:fillRect l="-679" t="-4724" r="-418" b="-1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C57217C-FF1A-2E47-D095-222DF3D8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032" y="1518769"/>
            <a:ext cx="4188214" cy="1070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5EDB1-79E5-A93B-A6C3-729AE6905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109" y="3635321"/>
            <a:ext cx="8531017" cy="1666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CD7EE5-CB9B-EA3C-EEC9-260F61F5C4B0}"/>
              </a:ext>
            </a:extLst>
          </p:cNvPr>
          <p:cNvSpPr txBox="1"/>
          <p:nvPr/>
        </p:nvSpPr>
        <p:spPr>
          <a:xfrm>
            <a:off x="181970" y="2896937"/>
            <a:ext cx="101817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Therefore, we have the following formula for area.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6738D1-326C-857D-F9E0-600E7AB4A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0" y="199342"/>
            <a:ext cx="6292341" cy="3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6164C-608A-6FFA-3B99-3FABE23B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24" y="781617"/>
            <a:ext cx="6242929" cy="38994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ED2996-8348-3306-3A03-ABD0532233F9}"/>
              </a:ext>
            </a:extLst>
          </p:cNvPr>
          <p:cNvGrpSpPr/>
          <p:nvPr/>
        </p:nvGrpSpPr>
        <p:grpSpPr>
          <a:xfrm>
            <a:off x="6092595" y="1765719"/>
            <a:ext cx="287258" cy="1877791"/>
            <a:chOff x="4654520" y="795850"/>
            <a:chExt cx="287258" cy="17070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05CC65-C1F2-9A1F-43D0-026EF6755D83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795850"/>
              <a:ext cx="0" cy="11986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E8AB99-31E6-2881-051C-7313ADE1D378}"/>
                </a:ext>
              </a:extLst>
            </p:cNvPr>
            <p:cNvCxnSpPr/>
            <p:nvPr/>
          </p:nvCxnSpPr>
          <p:spPr>
            <a:xfrm>
              <a:off x="4800600" y="20574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7BB08D-7158-42A3-49B0-3F7F5EB3EA2C}"/>
                </a:ext>
              </a:extLst>
            </p:cNvPr>
            <p:cNvSpPr txBox="1"/>
            <p:nvPr/>
          </p:nvSpPr>
          <p:spPr>
            <a:xfrm>
              <a:off x="4654520" y="21336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16301A-6559-8F85-01FE-455579F0104F}"/>
              </a:ext>
            </a:extLst>
          </p:cNvPr>
          <p:cNvCxnSpPr>
            <a:cxnSpLocks/>
          </p:cNvCxnSpPr>
          <p:nvPr/>
        </p:nvCxnSpPr>
        <p:spPr>
          <a:xfrm>
            <a:off x="9579967" y="1738913"/>
            <a:ext cx="0" cy="11986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751610-28F0-F911-F96B-1430935D0981}"/>
              </a:ext>
            </a:extLst>
          </p:cNvPr>
          <p:cNvSpPr txBox="1"/>
          <p:nvPr/>
        </p:nvSpPr>
        <p:spPr>
          <a:xfrm>
            <a:off x="9378630" y="29192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02D147-A528-0D38-BD0E-5E0F72D6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255" y="2223880"/>
            <a:ext cx="1041039" cy="257268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34E9971D-3DF2-4D01-1A1C-E625C4546054}"/>
              </a:ext>
            </a:extLst>
          </p:cNvPr>
          <p:cNvSpPr/>
          <p:nvPr/>
        </p:nvSpPr>
        <p:spPr>
          <a:xfrm>
            <a:off x="9683431" y="1720628"/>
            <a:ext cx="266698" cy="1198626"/>
          </a:xfrm>
          <a:prstGeom prst="rightBrace">
            <a:avLst>
              <a:gd name="adj1" fmla="val 44579"/>
              <a:gd name="adj2" fmla="val 5265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E0E9D573-9D4D-3AEE-E9F8-EA8F36F75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80735"/>
              </p:ext>
            </p:extLst>
          </p:nvPr>
        </p:nvGraphicFramePr>
        <p:xfrm>
          <a:off x="8014705" y="3882379"/>
          <a:ext cx="35099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203040" progId="Equation.DSMT4">
                  <p:embed/>
                </p:oleObj>
              </mc:Choice>
              <mc:Fallback>
                <p:oleObj name="Equation" r:id="rId4" imgW="2184120" imgH="203040" progId="Equation.DSMT4">
                  <p:embed/>
                  <p:pic>
                    <p:nvPicPr>
                      <p:cNvPr id="17" name="Object 18">
                        <a:extLst>
                          <a:ext uri="{FF2B5EF4-FFF2-40B4-BE49-F238E27FC236}">
                            <a16:creationId xmlns:a16="http://schemas.microsoft.com/office/drawing/2014/main" id="{71A7EEF3-770B-4648-8068-4C7158689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705" y="3882379"/>
                        <a:ext cx="35099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3440A9C8-F98D-E408-0C2B-E1F88D56B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27706"/>
              </p:ext>
            </p:extLst>
          </p:nvPr>
        </p:nvGraphicFramePr>
        <p:xfrm>
          <a:off x="8834010" y="4197133"/>
          <a:ext cx="2039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253800" progId="Equation.DSMT4">
                  <p:embed/>
                </p:oleObj>
              </mc:Choice>
              <mc:Fallback>
                <p:oleObj name="Equation" r:id="rId6" imgW="1269720" imgH="253800" progId="Equation.DSMT4">
                  <p:embed/>
                  <p:pic>
                    <p:nvPicPr>
                      <p:cNvPr id="18" name="Object 18">
                        <a:extLst>
                          <a:ext uri="{FF2B5EF4-FFF2-40B4-BE49-F238E27FC236}">
                            <a16:creationId xmlns:a16="http://schemas.microsoft.com/office/drawing/2014/main" id="{27EC5970-F5A0-43BB-8240-1DB335CAE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4010" y="4197133"/>
                        <a:ext cx="20399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C61F5D6-3D9C-1AA5-0CAD-CD8C57333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15525"/>
              </p:ext>
            </p:extLst>
          </p:nvPr>
        </p:nvGraphicFramePr>
        <p:xfrm>
          <a:off x="3436355" y="4741018"/>
          <a:ext cx="45085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06560" imgH="330120" progId="Equation.DSMT4">
                  <p:embed/>
                </p:oleObj>
              </mc:Choice>
              <mc:Fallback>
                <p:oleObj name="Equation" r:id="rId8" imgW="2806560" imgH="3301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F0F8AB4-08EE-4E6F-AA4D-950BAE59A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355" y="4741018"/>
                        <a:ext cx="45085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8308EC4-CD27-873C-DC17-46B2B83252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0" y="199342"/>
            <a:ext cx="6292341" cy="389335"/>
          </a:xfrm>
          <a:prstGeom prst="rect">
            <a:avLst/>
          </a:prstGeom>
        </p:spPr>
      </p:pic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73FBECB9-00FE-53C3-2860-FDC54A029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11171"/>
              </p:ext>
            </p:extLst>
          </p:nvPr>
        </p:nvGraphicFramePr>
        <p:xfrm>
          <a:off x="3488295" y="5392773"/>
          <a:ext cx="4567015" cy="50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71800" imgH="330120" progId="Equation.DSMT4">
                  <p:embed/>
                </p:oleObj>
              </mc:Choice>
              <mc:Fallback>
                <p:oleObj name="Equation" r:id="rId11" imgW="2971800" imgH="33012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295" y="5392773"/>
                        <a:ext cx="4567015" cy="50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B134260-6162-CF2C-1CCB-D472A462BD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2119" y="1584251"/>
            <a:ext cx="977327" cy="3474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3F199C-FE84-1CD0-95C6-14D27A8AA62C}"/>
              </a:ext>
            </a:extLst>
          </p:cNvPr>
          <p:cNvSpPr txBox="1"/>
          <p:nvPr/>
        </p:nvSpPr>
        <p:spPr>
          <a:xfrm>
            <a:off x="4239023" y="1561468"/>
            <a:ext cx="9984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Curve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FEF173-8A4B-E326-E8C4-94BE6E952D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0484" y="3882379"/>
            <a:ext cx="977327" cy="2644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614D64-CBCF-99C7-2648-9003E29D7D22}"/>
              </a:ext>
            </a:extLst>
          </p:cNvPr>
          <p:cNvSpPr txBox="1"/>
          <p:nvPr/>
        </p:nvSpPr>
        <p:spPr>
          <a:xfrm>
            <a:off x="4315345" y="3854023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Curve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AEF1CF-D231-5114-8178-F32D7C5F9029}"/>
              </a:ext>
            </a:extLst>
          </p:cNvPr>
          <p:cNvGrpSpPr/>
          <p:nvPr/>
        </p:nvGrpSpPr>
        <p:grpSpPr>
          <a:xfrm>
            <a:off x="3474227" y="6038088"/>
            <a:ext cx="2158269" cy="494476"/>
            <a:chOff x="3461226" y="6052044"/>
            <a:chExt cx="2158269" cy="4944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6B26FF-A3D0-6510-62A7-FFC05F01C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69507" y="6052044"/>
              <a:ext cx="1649988" cy="494476"/>
            </a:xfrm>
            <a:prstGeom prst="rect">
              <a:avLst/>
            </a:prstGeom>
          </p:spPr>
        </p:pic>
        <p:graphicFrame>
          <p:nvGraphicFramePr>
            <p:cNvPr id="22" name="Object 9">
              <a:extLst>
                <a:ext uri="{FF2B5EF4-FFF2-40B4-BE49-F238E27FC236}">
                  <a16:creationId xmlns:a16="http://schemas.microsoft.com/office/drawing/2014/main" id="{6567071F-ECEB-7C76-050D-658BE3356F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1875392"/>
                </p:ext>
              </p:extLst>
            </p:nvPr>
          </p:nvGraphicFramePr>
          <p:xfrm>
            <a:off x="3461226" y="6106041"/>
            <a:ext cx="585787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80880" imgH="177480" progId="Equation.DSMT4">
                    <p:embed/>
                  </p:oleObj>
                </mc:Choice>
                <mc:Fallback>
                  <p:oleObj name="Equation" r:id="rId15" imgW="380880" imgH="177480" progId="Equation.DSMT4">
                    <p:embed/>
                    <p:pic>
                      <p:nvPicPr>
                        <p:cNvPr id="17" name="Object 9">
                          <a:extLst>
                            <a:ext uri="{FF2B5EF4-FFF2-40B4-BE49-F238E27FC236}">
                              <a16:creationId xmlns:a16="http://schemas.microsoft.com/office/drawing/2014/main" id="{73FBECB9-00FE-53C3-2860-FDC54A029E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226" y="6106041"/>
                          <a:ext cx="585787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E0F7B-5374-3335-9796-CCBDDB7E911D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FB271F-BBB9-9515-F6C8-9415AA93F30F}"/>
              </a:ext>
            </a:extLst>
          </p:cNvPr>
          <p:cNvSpPr txBox="1"/>
          <p:nvPr/>
        </p:nvSpPr>
        <p:spPr>
          <a:xfrm>
            <a:off x="1677721" y="232318"/>
            <a:ext cx="70876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area of the region bounded between the two curves.</a:t>
            </a:r>
            <a:endParaRPr lang="en-US" sz="2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88E4FD9-3779-62C7-98B4-B35B495B7247}"/>
              </a:ext>
            </a:extLst>
          </p:cNvPr>
          <p:cNvGrpSpPr/>
          <p:nvPr/>
        </p:nvGrpSpPr>
        <p:grpSpPr>
          <a:xfrm>
            <a:off x="690125" y="930554"/>
            <a:ext cx="3848754" cy="3686175"/>
            <a:chOff x="690125" y="930554"/>
            <a:chExt cx="3848754" cy="3686175"/>
          </a:xfrm>
        </p:grpSpPr>
        <p:pic>
          <p:nvPicPr>
            <p:cNvPr id="42" name="Picture 41" descr="A graph of a function&#10;&#10;Description automatically generated">
              <a:extLst>
                <a:ext uri="{FF2B5EF4-FFF2-40B4-BE49-F238E27FC236}">
                  <a16:creationId xmlns:a16="http://schemas.microsoft.com/office/drawing/2014/main" id="{6302D433-276F-6581-7137-573B6765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25" y="930554"/>
              <a:ext cx="3686175" cy="3686175"/>
            </a:xfrm>
            <a:prstGeom prst="rect">
              <a:avLst/>
            </a:prstGeom>
          </p:spPr>
        </p:pic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0B24350D-E3D6-472E-E111-22EFB3C143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217701"/>
                </p:ext>
              </p:extLst>
            </p:nvPr>
          </p:nvGraphicFramePr>
          <p:xfrm>
            <a:off x="3066834" y="1267440"/>
            <a:ext cx="1472045" cy="406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25500" imgH="228600" progId="Equation.DSMT4">
                    <p:embed/>
                  </p:oleObj>
                </mc:Choice>
                <mc:Fallback>
                  <p:oleObj name="Equation" r:id="rId3" imgW="825500" imgH="228600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834" y="1267440"/>
                          <a:ext cx="1472045" cy="406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19D5ED59-B68D-AF9A-B073-37AF83B3D3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1211054"/>
                </p:ext>
              </p:extLst>
            </p:nvPr>
          </p:nvGraphicFramePr>
          <p:xfrm>
            <a:off x="2433848" y="3941461"/>
            <a:ext cx="115598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47419" imgH="203112" progId="Equation.DSMT4">
                    <p:embed/>
                  </p:oleObj>
                </mc:Choice>
                <mc:Fallback>
                  <p:oleObj name="Equation" r:id="rId5" imgW="647419" imgH="203112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848" y="3941461"/>
                          <a:ext cx="1155989" cy="362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Line 7">
            <a:extLst>
              <a:ext uri="{FF2B5EF4-FFF2-40B4-BE49-F238E27FC236}">
                <a16:creationId xmlns:a16="http://schemas.microsoft.com/office/drawing/2014/main" id="{8BAC0316-454D-7387-B6FA-F4938EE3A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0844" y="1713106"/>
            <a:ext cx="0" cy="16030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" name="Object 1">
            <a:extLst>
              <a:ext uri="{FF2B5EF4-FFF2-40B4-BE49-F238E27FC236}">
                <a16:creationId xmlns:a16="http://schemas.microsoft.com/office/drawing/2014/main" id="{8403363F-2506-D8B0-DB60-585A8BD35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55691"/>
              </p:ext>
            </p:extLst>
          </p:nvPr>
        </p:nvGraphicFramePr>
        <p:xfrm>
          <a:off x="2663965" y="2773641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965" y="2773641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4">
            <a:extLst>
              <a:ext uri="{FF2B5EF4-FFF2-40B4-BE49-F238E27FC236}">
                <a16:creationId xmlns:a16="http://schemas.microsoft.com/office/drawing/2014/main" id="{C412CD3B-A749-E556-52D3-2996DF292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59838"/>
              </p:ext>
            </p:extLst>
          </p:nvPr>
        </p:nvGraphicFramePr>
        <p:xfrm>
          <a:off x="6448285" y="1104119"/>
          <a:ext cx="623455" cy="36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51" imgH="203112" progId="Equation.DSMT4">
                  <p:embed/>
                </p:oleObj>
              </mc:Choice>
              <mc:Fallback>
                <p:oleObj name="Equation" r:id="rId9" imgW="342751" imgH="203112" progId="Equation.DSMT4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285" y="1104119"/>
                        <a:ext cx="623455" cy="36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5">
            <a:extLst>
              <a:ext uri="{FF2B5EF4-FFF2-40B4-BE49-F238E27FC236}">
                <a16:creationId xmlns:a16="http://schemas.microsoft.com/office/drawing/2014/main" id="{C76C26B8-093B-B7A9-F3A4-4F724252C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99245"/>
              </p:ext>
            </p:extLst>
          </p:nvPr>
        </p:nvGraphicFramePr>
        <p:xfrm>
          <a:off x="6448285" y="3216312"/>
          <a:ext cx="600364" cy="36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057" imgH="203112" progId="Equation.DSMT4">
                  <p:embed/>
                </p:oleObj>
              </mc:Choice>
              <mc:Fallback>
                <p:oleObj name="Equation" r:id="rId11" imgW="330057" imgH="203112" progId="Equation.DSMT4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285" y="3216312"/>
                        <a:ext cx="600364" cy="36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22">
            <a:extLst>
              <a:ext uri="{FF2B5EF4-FFF2-40B4-BE49-F238E27FC236}">
                <a16:creationId xmlns:a16="http://schemas.microsoft.com/office/drawing/2014/main" id="{C280D926-C2A5-A418-E54F-69AD7299A4FF}"/>
              </a:ext>
            </a:extLst>
          </p:cNvPr>
          <p:cNvGrpSpPr>
            <a:grpSpLocks/>
          </p:cNvGrpSpPr>
          <p:nvPr/>
        </p:nvGrpSpPr>
        <p:grpSpPr bwMode="auto">
          <a:xfrm>
            <a:off x="8261898" y="1295400"/>
            <a:ext cx="1416050" cy="2133600"/>
            <a:chOff x="4560" y="480"/>
            <a:chExt cx="892" cy="1344"/>
          </a:xfrm>
        </p:grpSpPr>
        <p:sp useBgFill="1">
          <p:nvSpPr>
            <p:cNvPr id="62" name="Line 18">
              <a:extLst>
                <a:ext uri="{FF2B5EF4-FFF2-40B4-BE49-F238E27FC236}">
                  <a16:creationId xmlns:a16="http://schemas.microsoft.com/office/drawing/2014/main" id="{28C522FA-277D-267F-20DC-C416CD502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480"/>
              <a:ext cx="0" cy="1344"/>
            </a:xfrm>
            <a:prstGeom prst="line">
              <a:avLst/>
            </a:prstGeom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3" name="Object 16">
              <a:extLst>
                <a:ext uri="{FF2B5EF4-FFF2-40B4-BE49-F238E27FC236}">
                  <a16:creationId xmlns:a16="http://schemas.microsoft.com/office/drawing/2014/main" id="{4CD8C917-8FF7-8664-8BC5-DA8B8DD755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07010"/>
                </p:ext>
              </p:extLst>
            </p:nvPr>
          </p:nvGraphicFramePr>
          <p:xfrm>
            <a:off x="4608" y="1041"/>
            <a:ext cx="84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48975" imgH="203112" progId="Equation.DSMT4">
                    <p:embed/>
                  </p:oleObj>
                </mc:Choice>
                <mc:Fallback>
                  <p:oleObj name="Equation" r:id="rId13" imgW="748975" imgH="203112" progId="Equation.DSMT4">
                    <p:embed/>
                    <p:pic>
                      <p:nvPicPr>
                        <p:cNvPr id="13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041"/>
                          <a:ext cx="844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Group 23">
            <a:extLst>
              <a:ext uri="{FF2B5EF4-FFF2-40B4-BE49-F238E27FC236}">
                <a16:creationId xmlns:a16="http://schemas.microsoft.com/office/drawing/2014/main" id="{00189597-BA4D-F0B5-0283-25648D66C3EA}"/>
              </a:ext>
            </a:extLst>
          </p:cNvPr>
          <p:cNvGrpSpPr>
            <a:grpSpLocks/>
          </p:cNvGrpSpPr>
          <p:nvPr/>
        </p:nvGrpSpPr>
        <p:grpSpPr bwMode="auto">
          <a:xfrm>
            <a:off x="6534698" y="2565400"/>
            <a:ext cx="1352550" cy="355600"/>
            <a:chOff x="3472" y="1280"/>
            <a:chExt cx="852" cy="224"/>
          </a:xfrm>
        </p:grpSpPr>
        <p:graphicFrame>
          <p:nvGraphicFramePr>
            <p:cNvPr id="65" name="Object 19">
              <a:extLst>
                <a:ext uri="{FF2B5EF4-FFF2-40B4-BE49-F238E27FC236}">
                  <a16:creationId xmlns:a16="http://schemas.microsoft.com/office/drawing/2014/main" id="{2BA7963D-8579-B44C-0C55-6B32AEF103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2" y="1280"/>
            <a:ext cx="24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335" imgH="177646" progId="Equation.DSMT4">
                    <p:embed/>
                  </p:oleObj>
                </mc:Choice>
                <mc:Fallback>
                  <p:oleObj name="Equation" r:id="rId15" imgW="190335" imgH="177646" progId="Equation.DSMT4">
                    <p:embed/>
                    <p:pic>
                      <p:nvPicPr>
                        <p:cNvPr id="1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2" y="1280"/>
                          <a:ext cx="240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Line 20">
              <a:extLst>
                <a:ext uri="{FF2B5EF4-FFF2-40B4-BE49-F238E27FC236}">
                  <a16:creationId xmlns:a16="http://schemas.microsoft.com/office/drawing/2014/main" id="{406D5C01-CAE1-70D1-85F1-876A3FFCB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139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EDC4BC60-C3F1-515F-6FF0-71A3BE02D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139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Line 13">
            <a:extLst>
              <a:ext uri="{FF2B5EF4-FFF2-40B4-BE49-F238E27FC236}">
                <a16:creationId xmlns:a16="http://schemas.microsoft.com/office/drawing/2014/main" id="{3897D358-3CE5-2A42-91F8-1B26E50E5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2586" y="1267440"/>
            <a:ext cx="0" cy="213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 Box 31">
            <a:extLst>
              <a:ext uri="{FF2B5EF4-FFF2-40B4-BE49-F238E27FC236}">
                <a16:creationId xmlns:a16="http://schemas.microsoft.com/office/drawing/2014/main" id="{C1E96B14-FD96-CED2-7474-B9F8D233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382" y="3771167"/>
            <a:ext cx="6461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Since this strip is a long thin rectangle, the area is:</a:t>
            </a:r>
          </a:p>
        </p:txBody>
      </p:sp>
      <p:graphicFrame>
        <p:nvGraphicFramePr>
          <p:cNvPr id="70" name="Object 32">
            <a:extLst>
              <a:ext uri="{FF2B5EF4-FFF2-40B4-BE49-F238E27FC236}">
                <a16:creationId xmlns:a16="http://schemas.microsoft.com/office/drawing/2014/main" id="{DBB6FF7E-8EFB-0169-BF2A-937ED78EF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28743"/>
              </p:ext>
            </p:extLst>
          </p:nvPr>
        </p:nvGraphicFramePr>
        <p:xfrm>
          <a:off x="6275388" y="4384675"/>
          <a:ext cx="47656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36760" imgH="253800" progId="Equation.DSMT4">
                  <p:embed/>
                </p:oleObj>
              </mc:Choice>
              <mc:Fallback>
                <p:oleObj name="Equation" r:id="rId17" imgW="2336760" imgH="253800" progId="Equation.DSMT4">
                  <p:embed/>
                  <p:pic>
                    <p:nvPicPr>
                      <p:cNvPr id="2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384675"/>
                        <a:ext cx="47656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33">
            <a:extLst>
              <a:ext uri="{FF2B5EF4-FFF2-40B4-BE49-F238E27FC236}">
                <a16:creationId xmlns:a16="http://schemas.microsoft.com/office/drawing/2014/main" id="{636CDCA4-F647-92B3-5215-18E1B480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57" y="5695193"/>
            <a:ext cx="4554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we add all the rectangles, we get:</a:t>
            </a:r>
          </a:p>
        </p:txBody>
      </p:sp>
      <p:graphicFrame>
        <p:nvGraphicFramePr>
          <p:cNvPr id="72" name="Object 34">
            <a:extLst>
              <a:ext uri="{FF2B5EF4-FFF2-40B4-BE49-F238E27FC236}">
                <a16:creationId xmlns:a16="http://schemas.microsoft.com/office/drawing/2014/main" id="{5C66020C-A077-F325-5960-29A428F6D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53052"/>
              </p:ext>
            </p:extLst>
          </p:nvPr>
        </p:nvGraphicFramePr>
        <p:xfrm>
          <a:off x="4586953" y="5581430"/>
          <a:ext cx="24717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79500" imgH="330200" progId="Equation.DSMT4">
                  <p:embed/>
                </p:oleObj>
              </mc:Choice>
              <mc:Fallback>
                <p:oleObj name="Equation" r:id="rId19" imgW="1079500" imgH="330200" progId="Equation.DSMT4">
                  <p:embed/>
                  <p:pic>
                    <p:nvPicPr>
                      <p:cNvPr id="2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953" y="5581430"/>
                        <a:ext cx="24717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2">
            <a:extLst>
              <a:ext uri="{FF2B5EF4-FFF2-40B4-BE49-F238E27FC236}">
                <a16:creationId xmlns:a16="http://schemas.microsoft.com/office/drawing/2014/main" id="{16247FF8-74D6-3E48-9300-5B8F5AB97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76756"/>
              </p:ext>
            </p:extLst>
          </p:nvPr>
        </p:nvGraphicFramePr>
        <p:xfrm>
          <a:off x="6275388" y="4973638"/>
          <a:ext cx="44799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97080" imgH="279360" progId="Equation.DSMT4">
                  <p:embed/>
                </p:oleObj>
              </mc:Choice>
              <mc:Fallback>
                <p:oleObj name="Equation" r:id="rId21" imgW="2197080" imgH="279360" progId="Equation.DSMT4">
                  <p:embed/>
                  <p:pic>
                    <p:nvPicPr>
                      <p:cNvPr id="70" name="Object 32">
                        <a:extLst>
                          <a:ext uri="{FF2B5EF4-FFF2-40B4-BE49-F238E27FC236}">
                            <a16:creationId xmlns:a16="http://schemas.microsoft.com/office/drawing/2014/main" id="{DBB6FF7E-8EFB-0169-BF2A-937ED78EF8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4973638"/>
                        <a:ext cx="44799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4">
            <a:extLst>
              <a:ext uri="{FF2B5EF4-FFF2-40B4-BE49-F238E27FC236}">
                <a16:creationId xmlns:a16="http://schemas.microsoft.com/office/drawing/2014/main" id="{AFC7E53C-608B-945E-65B0-6245702AA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03552"/>
              </p:ext>
            </p:extLst>
          </p:nvPr>
        </p:nvGraphicFramePr>
        <p:xfrm>
          <a:off x="702490" y="1861029"/>
          <a:ext cx="699286" cy="35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203040" progId="Equation.DSMT4">
                  <p:embed/>
                </p:oleObj>
              </mc:Choice>
              <mc:Fallback>
                <p:oleObj name="Equation" r:id="rId23" imgW="406080" imgH="203040" progId="Equation.DSMT4">
                  <p:embed/>
                  <p:pic>
                    <p:nvPicPr>
                      <p:cNvPr id="72" name="Object 34">
                        <a:extLst>
                          <a:ext uri="{FF2B5EF4-FFF2-40B4-BE49-F238E27FC236}">
                            <a16:creationId xmlns:a16="http://schemas.microsoft.com/office/drawing/2014/main" id="{5C66020C-A077-F325-5960-29A428F6D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90" y="1861029"/>
                        <a:ext cx="699286" cy="350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4">
            <a:extLst>
              <a:ext uri="{FF2B5EF4-FFF2-40B4-BE49-F238E27FC236}">
                <a16:creationId xmlns:a16="http://schemas.microsoft.com/office/drawing/2014/main" id="{DF4CE047-222F-816B-2097-E6BA5381F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475296"/>
              </p:ext>
            </p:extLst>
          </p:nvPr>
        </p:nvGraphicFramePr>
        <p:xfrm>
          <a:off x="3994150" y="4011613"/>
          <a:ext cx="7651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240" imgH="203040" progId="Equation.DSMT4">
                  <p:embed/>
                </p:oleObj>
              </mc:Choice>
              <mc:Fallback>
                <p:oleObj name="Equation" r:id="rId25" imgW="444240" imgH="203040" progId="Equation.DSMT4">
                  <p:embed/>
                  <p:pic>
                    <p:nvPicPr>
                      <p:cNvPr id="74" name="Object 34">
                        <a:extLst>
                          <a:ext uri="{FF2B5EF4-FFF2-40B4-BE49-F238E27FC236}">
                            <a16:creationId xmlns:a16="http://schemas.microsoft.com/office/drawing/2014/main" id="{AFC7E53C-608B-945E-65B0-6245702AA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4011613"/>
                        <a:ext cx="7651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/>
      <p:bldP spid="47" grpId="0" animBg="1"/>
      <p:bldP spid="68" grpId="0" animBg="1"/>
      <p:bldP spid="69" grpId="0" autoUpdateAnimBg="0"/>
      <p:bldP spid="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557E6-65C6-38E5-0C3F-CE4B63C8561D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C21FA-ABE2-9EC6-DC16-49794BD5E52E}"/>
              </a:ext>
            </a:extLst>
          </p:cNvPr>
          <p:cNvSpPr txBox="1"/>
          <p:nvPr/>
        </p:nvSpPr>
        <p:spPr>
          <a:xfrm>
            <a:off x="1677721" y="232318"/>
            <a:ext cx="70876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area of the region bounded between the two curves.</a:t>
            </a: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E8630-69CB-516C-9457-1504B625CD10}"/>
              </a:ext>
            </a:extLst>
          </p:cNvPr>
          <p:cNvGrpSpPr/>
          <p:nvPr/>
        </p:nvGrpSpPr>
        <p:grpSpPr>
          <a:xfrm>
            <a:off x="690125" y="930554"/>
            <a:ext cx="3848754" cy="3686175"/>
            <a:chOff x="690125" y="930554"/>
            <a:chExt cx="3848754" cy="3686175"/>
          </a:xfrm>
        </p:grpSpPr>
        <p:pic>
          <p:nvPicPr>
            <p:cNvPr id="6" name="Picture 5" descr="A graph of a function&#10;&#10;Description automatically generated">
              <a:extLst>
                <a:ext uri="{FF2B5EF4-FFF2-40B4-BE49-F238E27FC236}">
                  <a16:creationId xmlns:a16="http://schemas.microsoft.com/office/drawing/2014/main" id="{E57E982E-CDD9-9026-1496-ADBFFCAF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25" y="930554"/>
              <a:ext cx="3686175" cy="3686175"/>
            </a:xfrm>
            <a:prstGeom prst="rect">
              <a:avLst/>
            </a:prstGeom>
          </p:spPr>
        </p:pic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C3690964-CDE2-DA99-B874-3A04167A0C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35184"/>
                </p:ext>
              </p:extLst>
            </p:nvPr>
          </p:nvGraphicFramePr>
          <p:xfrm>
            <a:off x="3066834" y="1267440"/>
            <a:ext cx="1472045" cy="406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25500" imgH="228600" progId="Equation.DSMT4">
                    <p:embed/>
                  </p:oleObj>
                </mc:Choice>
                <mc:Fallback>
                  <p:oleObj name="Equation" r:id="rId3" imgW="825500" imgH="228600" progId="Equation.DSMT4">
                    <p:embed/>
                    <p:pic>
                      <p:nvPicPr>
                        <p:cNvPr id="45" name="Object 44">
                          <a:extLst>
                            <a:ext uri="{FF2B5EF4-FFF2-40B4-BE49-F238E27FC236}">
                              <a16:creationId xmlns:a16="http://schemas.microsoft.com/office/drawing/2014/main" id="{0B24350D-E3D6-472E-E111-22EFB3C143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834" y="1267440"/>
                          <a:ext cx="1472045" cy="406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6D7ECD26-A171-036E-C94B-721ED1C23E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479959"/>
                </p:ext>
              </p:extLst>
            </p:nvPr>
          </p:nvGraphicFramePr>
          <p:xfrm>
            <a:off x="2433848" y="3941461"/>
            <a:ext cx="115598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47419" imgH="203112" progId="Equation.DSMT4">
                    <p:embed/>
                  </p:oleObj>
                </mc:Choice>
                <mc:Fallback>
                  <p:oleObj name="Equation" r:id="rId5" imgW="647419" imgH="203112" progId="Equation.DSMT4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19D5ED59-B68D-AF9A-B073-37AF83B3D3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848" y="3941461"/>
                          <a:ext cx="1155989" cy="362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Line 7">
            <a:extLst>
              <a:ext uri="{FF2B5EF4-FFF2-40B4-BE49-F238E27FC236}">
                <a16:creationId xmlns:a16="http://schemas.microsoft.com/office/drawing/2014/main" id="{CABC7973-545A-16FB-12B2-12F5036F3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0844" y="1713106"/>
            <a:ext cx="0" cy="16030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6CBDC22E-D292-FF48-C6E9-31F2FCF12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585073"/>
              </p:ext>
            </p:extLst>
          </p:nvPr>
        </p:nvGraphicFramePr>
        <p:xfrm>
          <a:off x="2663965" y="2773641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48" name="Object 1">
                        <a:extLst>
                          <a:ext uri="{FF2B5EF4-FFF2-40B4-BE49-F238E27FC236}">
                            <a16:creationId xmlns:a16="http://schemas.microsoft.com/office/drawing/2014/main" id="{8403363F-2506-D8B0-DB60-585A8BD35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965" y="2773641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>
            <a:extLst>
              <a:ext uri="{FF2B5EF4-FFF2-40B4-BE49-F238E27FC236}">
                <a16:creationId xmlns:a16="http://schemas.microsoft.com/office/drawing/2014/main" id="{376E4482-A0CE-4F68-7EEB-A3CB8D88F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18073"/>
              </p:ext>
            </p:extLst>
          </p:nvPr>
        </p:nvGraphicFramePr>
        <p:xfrm>
          <a:off x="5571324" y="1212850"/>
          <a:ext cx="2681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440" imgH="330120" progId="Equation.DSMT4">
                  <p:embed/>
                </p:oleObj>
              </mc:Choice>
              <mc:Fallback>
                <p:oleObj name="Equation" r:id="rId9" imgW="1333440" imgH="330120" progId="Equation.DSMT4">
                  <p:embed/>
                  <p:pic>
                    <p:nvPicPr>
                      <p:cNvPr id="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24" y="1212850"/>
                        <a:ext cx="2681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4">
            <a:extLst>
              <a:ext uri="{FF2B5EF4-FFF2-40B4-BE49-F238E27FC236}">
                <a16:creationId xmlns:a16="http://schemas.microsoft.com/office/drawing/2014/main" id="{C72B9ADB-4F29-5926-E8A8-58C787D2F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33229"/>
              </p:ext>
            </p:extLst>
          </p:nvPr>
        </p:nvGraphicFramePr>
        <p:xfrm>
          <a:off x="8188327" y="1116807"/>
          <a:ext cx="23876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482400" progId="Equation.DSMT4">
                  <p:embed/>
                </p:oleObj>
              </mc:Choice>
              <mc:Fallback>
                <p:oleObj name="Equation" r:id="rId11" imgW="1333440" imgH="482400" progId="Equation.DSMT4">
                  <p:embed/>
                  <p:pic>
                    <p:nvPicPr>
                      <p:cNvPr id="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7" y="1116807"/>
                        <a:ext cx="23876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>
            <a:extLst>
              <a:ext uri="{FF2B5EF4-FFF2-40B4-BE49-F238E27FC236}">
                <a16:creationId xmlns:a16="http://schemas.microsoft.com/office/drawing/2014/main" id="{9D579C71-530F-60AA-0797-2EDD1DEFB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209843"/>
              </p:ext>
            </p:extLst>
          </p:nvPr>
        </p:nvGraphicFramePr>
        <p:xfrm>
          <a:off x="8272396" y="2168298"/>
          <a:ext cx="2971511" cy="7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27200" imgH="431800" progId="Equation.DSMT4">
                  <p:embed/>
                </p:oleObj>
              </mc:Choice>
              <mc:Fallback>
                <p:oleObj name="Equation" r:id="rId13" imgW="1727200" imgH="431800" progId="Equation.DSMT4">
                  <p:embed/>
                  <p:pic>
                    <p:nvPicPr>
                      <p:cNvPr id="1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396" y="2168298"/>
                        <a:ext cx="2971511" cy="741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>
            <a:extLst>
              <a:ext uri="{FF2B5EF4-FFF2-40B4-BE49-F238E27FC236}">
                <a16:creationId xmlns:a16="http://schemas.microsoft.com/office/drawing/2014/main" id="{5016E330-59DA-3E5C-B81C-F7AA54729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53904"/>
              </p:ext>
            </p:extLst>
          </p:nvPr>
        </p:nvGraphicFramePr>
        <p:xfrm>
          <a:off x="8214452" y="3155513"/>
          <a:ext cx="1939636" cy="67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29810" imgH="393529" progId="Equation.DSMT4">
                  <p:embed/>
                </p:oleObj>
              </mc:Choice>
              <mc:Fallback>
                <p:oleObj name="Equation" r:id="rId15" imgW="1129810" imgH="393529" progId="Equation.DSMT4">
                  <p:embed/>
                  <p:pic>
                    <p:nvPicPr>
                      <p:cNvPr id="1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452" y="3155513"/>
                        <a:ext cx="1939636" cy="674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7">
            <a:extLst>
              <a:ext uri="{FF2B5EF4-FFF2-40B4-BE49-F238E27FC236}">
                <a16:creationId xmlns:a16="http://schemas.microsoft.com/office/drawing/2014/main" id="{55B25321-5552-D908-2FEF-FA9F08857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42345"/>
              </p:ext>
            </p:extLst>
          </p:nvPr>
        </p:nvGraphicFramePr>
        <p:xfrm>
          <a:off x="8259402" y="4071809"/>
          <a:ext cx="2324966" cy="71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82700" imgH="393700" progId="Equation.DSMT4">
                  <p:embed/>
                </p:oleObj>
              </mc:Choice>
              <mc:Fallback>
                <p:oleObj name="Equation" r:id="rId17" imgW="1282700" imgH="393700" progId="Equation.DSMT4">
                  <p:embed/>
                  <p:pic>
                    <p:nvPicPr>
                      <p:cNvPr id="1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402" y="4071809"/>
                        <a:ext cx="2324966" cy="71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8">
            <a:extLst>
              <a:ext uri="{FF2B5EF4-FFF2-40B4-BE49-F238E27FC236}">
                <a16:creationId xmlns:a16="http://schemas.microsoft.com/office/drawing/2014/main" id="{2ECEDC48-A89A-CA97-E89B-1BC2604A6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9459"/>
              </p:ext>
            </p:extLst>
          </p:nvPr>
        </p:nvGraphicFramePr>
        <p:xfrm>
          <a:off x="8147781" y="4909119"/>
          <a:ext cx="606223" cy="6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51" imgH="393529" progId="Equation.DSMT4">
                  <p:embed/>
                </p:oleObj>
              </mc:Choice>
              <mc:Fallback>
                <p:oleObj name="Equation" r:id="rId19" imgW="342751" imgH="393529" progId="Equation.DSMT4">
                  <p:embed/>
                  <p:pic>
                    <p:nvPicPr>
                      <p:cNvPr id="1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7781" y="4909119"/>
                        <a:ext cx="606223" cy="69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9">
            <a:extLst>
              <a:ext uri="{FF2B5EF4-FFF2-40B4-BE49-F238E27FC236}">
                <a16:creationId xmlns:a16="http://schemas.microsoft.com/office/drawing/2014/main" id="{44AD8BB8-A19D-270C-AA59-B5C2D58E6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47003"/>
              </p:ext>
            </p:extLst>
          </p:nvPr>
        </p:nvGraphicFramePr>
        <p:xfrm>
          <a:off x="8203711" y="5820878"/>
          <a:ext cx="1193511" cy="69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72808" imgH="393529" progId="Equation.DSMT4">
                  <p:embed/>
                </p:oleObj>
              </mc:Choice>
              <mc:Fallback>
                <p:oleObj name="Equation" r:id="rId21" imgW="672808" imgH="393529" progId="Equation.DSMT4">
                  <p:embed/>
                  <p:pic>
                    <p:nvPicPr>
                      <p:cNvPr id="1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711" y="5820878"/>
                        <a:ext cx="1193511" cy="696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">
            <a:extLst>
              <a:ext uri="{FF2B5EF4-FFF2-40B4-BE49-F238E27FC236}">
                <a16:creationId xmlns:a16="http://schemas.microsoft.com/office/drawing/2014/main" id="{FA8B6CF7-7926-C653-7B80-2E1E6CCD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838" y="73798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B01BB1-0AFE-2FBF-5E35-D9EB34E4E089}"/>
              </a:ext>
            </a:extLst>
          </p:cNvPr>
          <p:cNvSpPr/>
          <p:nvPr/>
        </p:nvSpPr>
        <p:spPr>
          <a:xfrm>
            <a:off x="8674526" y="5967025"/>
            <a:ext cx="697351" cy="36014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34">
            <a:extLst>
              <a:ext uri="{FF2B5EF4-FFF2-40B4-BE49-F238E27FC236}">
                <a16:creationId xmlns:a16="http://schemas.microsoft.com/office/drawing/2014/main" id="{12CCC6AC-EC3D-ECB5-887D-32902AA35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25390"/>
              </p:ext>
            </p:extLst>
          </p:nvPr>
        </p:nvGraphicFramePr>
        <p:xfrm>
          <a:off x="702490" y="1861029"/>
          <a:ext cx="699286" cy="35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203040" progId="Equation.DSMT4">
                  <p:embed/>
                </p:oleObj>
              </mc:Choice>
              <mc:Fallback>
                <p:oleObj name="Equation" r:id="rId23" imgW="406080" imgH="203040" progId="Equation.DSMT4">
                  <p:embed/>
                  <p:pic>
                    <p:nvPicPr>
                      <p:cNvPr id="74" name="Object 34">
                        <a:extLst>
                          <a:ext uri="{FF2B5EF4-FFF2-40B4-BE49-F238E27FC236}">
                            <a16:creationId xmlns:a16="http://schemas.microsoft.com/office/drawing/2014/main" id="{AFC7E53C-608B-945E-65B0-6245702AA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90" y="1861029"/>
                        <a:ext cx="699286" cy="350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>
            <a:extLst>
              <a:ext uri="{FF2B5EF4-FFF2-40B4-BE49-F238E27FC236}">
                <a16:creationId xmlns:a16="http://schemas.microsoft.com/office/drawing/2014/main" id="{4D9FBAD1-6E64-2E3E-6664-FC08D2082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42976"/>
              </p:ext>
            </p:extLst>
          </p:nvPr>
        </p:nvGraphicFramePr>
        <p:xfrm>
          <a:off x="3994150" y="4011613"/>
          <a:ext cx="7651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240" imgH="203040" progId="Equation.DSMT4">
                  <p:embed/>
                </p:oleObj>
              </mc:Choice>
              <mc:Fallback>
                <p:oleObj name="Equation" r:id="rId25" imgW="444240" imgH="203040" progId="Equation.DSMT4">
                  <p:embed/>
                  <p:pic>
                    <p:nvPicPr>
                      <p:cNvPr id="75" name="Object 34">
                        <a:extLst>
                          <a:ext uri="{FF2B5EF4-FFF2-40B4-BE49-F238E27FC236}">
                            <a16:creationId xmlns:a16="http://schemas.microsoft.com/office/drawing/2014/main" id="{DF4CE047-222F-816B-2097-E6BA5381F5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4011613"/>
                        <a:ext cx="7651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5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81C4EFEA-B10C-2853-40E4-8370AE8BE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821532"/>
            <a:ext cx="4043362" cy="404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22224-9E44-1C31-E80F-26E10BA2E6C5}"/>
              </a:ext>
            </a:extLst>
          </p:cNvPr>
          <p:cNvSpPr txBox="1"/>
          <p:nvPr/>
        </p:nvSpPr>
        <p:spPr>
          <a:xfrm>
            <a:off x="181970" y="24134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95D094FE-84FD-2075-D0BA-B13617F3D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88076"/>
              </p:ext>
            </p:extLst>
          </p:nvPr>
        </p:nvGraphicFramePr>
        <p:xfrm>
          <a:off x="1607511" y="264954"/>
          <a:ext cx="7433787" cy="44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87720" imgH="241200" progId="Equation.DSMT4">
                  <p:embed/>
                </p:oleObj>
              </mc:Choice>
              <mc:Fallback>
                <p:oleObj name="Equation" r:id="rId3" imgW="3987720" imgH="24120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53087C35-75B6-DC86-1B42-7DBF64CD7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511" y="264954"/>
                        <a:ext cx="7433787" cy="44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EB63F0E1-142B-ABC6-7201-C72B0BA18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821533"/>
            <a:ext cx="4043362" cy="4043362"/>
          </a:xfrm>
          <a:prstGeom prst="rect">
            <a:avLst/>
          </a:prstGeom>
        </p:spPr>
      </p:pic>
      <p:pic>
        <p:nvPicPr>
          <p:cNvPr id="18" name="Picture 17" descr="A graph of a function&#10;&#10;Description automatically generated">
            <a:extLst>
              <a:ext uri="{FF2B5EF4-FFF2-40B4-BE49-F238E27FC236}">
                <a16:creationId xmlns:a16="http://schemas.microsoft.com/office/drawing/2014/main" id="{DA4C50E2-FAF2-7159-662B-49CF338E9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2" y="820145"/>
            <a:ext cx="4043361" cy="4043361"/>
          </a:xfrm>
          <a:prstGeom prst="rect">
            <a:avLst/>
          </a:prstGeom>
        </p:spPr>
      </p:pic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3570BB2D-7A5A-0B0E-197A-3D323563E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61003"/>
              </p:ext>
            </p:extLst>
          </p:nvPr>
        </p:nvGraphicFramePr>
        <p:xfrm>
          <a:off x="2355421" y="1729904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241195" progId="Equation.DSMT4">
                  <p:embed/>
                </p:oleObj>
              </mc:Choice>
              <mc:Fallback>
                <p:oleObj name="Equation" r:id="rId7" imgW="482391" imgH="241195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3570BB2D-7A5A-0B0E-197A-3D323563E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421" y="1729904"/>
                        <a:ext cx="76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571D3EA9-3F77-19B4-9280-A1A587CAF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3863"/>
              </p:ext>
            </p:extLst>
          </p:nvPr>
        </p:nvGraphicFramePr>
        <p:xfrm>
          <a:off x="2285571" y="3762300"/>
          <a:ext cx="901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252" imgH="203112" progId="Equation.DSMT4">
                  <p:embed/>
                </p:oleObj>
              </mc:Choice>
              <mc:Fallback>
                <p:oleObj name="Equation" r:id="rId9" imgW="571252" imgH="203112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571D3EA9-3F77-19B4-9280-A1A587CAF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571" y="3762300"/>
                        <a:ext cx="9017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C9C1FD60-6CDA-915F-2130-0200ADF27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26588"/>
              </p:ext>
            </p:extLst>
          </p:nvPr>
        </p:nvGraphicFramePr>
        <p:xfrm>
          <a:off x="3592879" y="2775668"/>
          <a:ext cx="561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C9C1FD60-6CDA-915F-2130-0200ADF27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879" y="2775668"/>
                        <a:ext cx="5619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8">
            <a:extLst>
              <a:ext uri="{FF2B5EF4-FFF2-40B4-BE49-F238E27FC236}">
                <a16:creationId xmlns:a16="http://schemas.microsoft.com/office/drawing/2014/main" id="{B5C46B27-B9D7-4237-AF69-B4169B621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2236" y="2448627"/>
            <a:ext cx="0" cy="7072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6FF03B78-E68B-DDA9-03A5-3607AD749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042" y="2104203"/>
            <a:ext cx="0" cy="7389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12FB34-3E2E-3E08-6AB5-CA17E058531C}"/>
              </a:ext>
            </a:extLst>
          </p:cNvPr>
          <p:cNvGrpSpPr>
            <a:grpSpLocks/>
          </p:cNvGrpSpPr>
          <p:nvPr/>
        </p:nvGrpSpPr>
        <p:grpSpPr bwMode="auto">
          <a:xfrm>
            <a:off x="1554536" y="2762579"/>
            <a:ext cx="912813" cy="293688"/>
            <a:chOff x="789" y="1090"/>
            <a:chExt cx="575" cy="185"/>
          </a:xfrm>
        </p:grpSpPr>
        <p:graphicFrame>
          <p:nvGraphicFramePr>
            <p:cNvPr id="25" name="Object 11">
              <a:extLst>
                <a:ext uri="{FF2B5EF4-FFF2-40B4-BE49-F238E27FC236}">
                  <a16:creationId xmlns:a16="http://schemas.microsoft.com/office/drawing/2014/main" id="{65244405-BA4E-C324-495E-F6FFC450D8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514801"/>
                </p:ext>
              </p:extLst>
            </p:nvPr>
          </p:nvGraphicFramePr>
          <p:xfrm>
            <a:off x="789" y="1090"/>
            <a:ext cx="198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90335" imgH="177646" progId="Equation.DSMT4">
                    <p:embed/>
                  </p:oleObj>
                </mc:Choice>
                <mc:Fallback>
                  <p:oleObj name="Equation" r:id="rId13" imgW="190335" imgH="177646" progId="Equation.DSMT4">
                    <p:embed/>
                    <p:pic>
                      <p:nvPicPr>
                        <p:cNvPr id="6" name="Object 11">
                          <a:extLst>
                            <a:ext uri="{FF2B5EF4-FFF2-40B4-BE49-F238E27FC236}">
                              <a16:creationId xmlns:a16="http://schemas.microsoft.com/office/drawing/2014/main" id="{A7B21ACF-D7A6-FB38-ECBC-1E20722299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" y="1090"/>
                          <a:ext cx="198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B702E4B0-0E1A-661D-CCDB-468ED2029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" y="119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DA25AF21-78B5-FF1E-496C-C0C481355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19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B02EC353-7917-14F1-1A03-96312EAD21BA}"/>
              </a:ext>
            </a:extLst>
          </p:cNvPr>
          <p:cNvGrpSpPr>
            <a:grpSpLocks/>
          </p:cNvGrpSpPr>
          <p:nvPr/>
        </p:nvGrpSpPr>
        <p:grpSpPr bwMode="auto">
          <a:xfrm>
            <a:off x="2546724" y="2329195"/>
            <a:ext cx="912813" cy="293688"/>
            <a:chOff x="789" y="1090"/>
            <a:chExt cx="575" cy="185"/>
          </a:xfrm>
        </p:grpSpPr>
        <p:graphicFrame>
          <p:nvGraphicFramePr>
            <p:cNvPr id="29" name="Object 17">
              <a:extLst>
                <a:ext uri="{FF2B5EF4-FFF2-40B4-BE49-F238E27FC236}">
                  <a16:creationId xmlns:a16="http://schemas.microsoft.com/office/drawing/2014/main" id="{4C67B57C-2928-7301-7786-FC11A7D658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6552839"/>
                </p:ext>
              </p:extLst>
            </p:nvPr>
          </p:nvGraphicFramePr>
          <p:xfrm>
            <a:off x="789" y="1090"/>
            <a:ext cx="198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90335" imgH="177646" progId="Equation.DSMT4">
                    <p:embed/>
                  </p:oleObj>
                </mc:Choice>
                <mc:Fallback>
                  <p:oleObj name="Equation" r:id="rId15" imgW="190335" imgH="177646" progId="Equation.DSMT4">
                    <p:embed/>
                    <p:pic>
                      <p:nvPicPr>
                        <p:cNvPr id="10" name="Object 17">
                          <a:extLst>
                            <a:ext uri="{FF2B5EF4-FFF2-40B4-BE49-F238E27FC236}">
                              <a16:creationId xmlns:a16="http://schemas.microsoft.com/office/drawing/2014/main" id="{D4B218C7-17F5-59CF-C428-852DEE558A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" y="1090"/>
                          <a:ext cx="198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51983BAA-BC4E-6256-1B8F-63E7317A5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" y="119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0D5F6EDF-DA7B-A13E-4833-887A1C2A7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193"/>
              <a:ext cx="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28F24F-301B-D836-765B-C7C2A52EC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18371"/>
              </p:ext>
            </p:extLst>
          </p:nvPr>
        </p:nvGraphicFramePr>
        <p:xfrm>
          <a:off x="2076030" y="3242000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835" imgH="139518" progId="Equation.DSMT4">
                  <p:embed/>
                </p:oleObj>
              </mc:Choice>
              <mc:Fallback>
                <p:oleObj name="Equation" r:id="rId16" imgW="126835" imgH="13951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063C2DB-E508-A729-8450-87D6979D3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030" y="3242000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FB14E5D-5BBE-7965-660E-1D86E3967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62919"/>
              </p:ext>
            </p:extLst>
          </p:nvPr>
        </p:nvGraphicFramePr>
        <p:xfrm>
          <a:off x="3121398" y="3256288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835" imgH="139518" progId="Equation.DSMT4">
                  <p:embed/>
                </p:oleObj>
              </mc:Choice>
              <mc:Fallback>
                <p:oleObj name="Equation" r:id="rId18" imgW="126835" imgH="13951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CCB1FF0-68EA-58A2-BB4D-80C7B23AAF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398" y="3256288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9">
            <a:extLst>
              <a:ext uri="{FF2B5EF4-FFF2-40B4-BE49-F238E27FC236}">
                <a16:creationId xmlns:a16="http://schemas.microsoft.com/office/drawing/2014/main" id="{EEA1DDBC-6B63-FC7B-774A-09D1186F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142" y="85943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30451ECE-20C9-57BB-7D61-D6394F0B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142" y="1405241"/>
            <a:ext cx="5724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We must integrate in two separate regions:</a:t>
            </a:r>
          </a:p>
        </p:txBody>
      </p:sp>
      <p:graphicFrame>
        <p:nvGraphicFramePr>
          <p:cNvPr id="50" name="Object 20">
            <a:extLst>
              <a:ext uri="{FF2B5EF4-FFF2-40B4-BE49-F238E27FC236}">
                <a16:creationId xmlns:a16="http://schemas.microsoft.com/office/drawing/2014/main" id="{B48814E9-18FE-53FE-CFDA-9B1AC65F7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52222"/>
              </p:ext>
            </p:extLst>
          </p:nvPr>
        </p:nvGraphicFramePr>
        <p:xfrm>
          <a:off x="5768975" y="1965325"/>
          <a:ext cx="4041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45960" imgH="330120" progId="Equation.DSMT4">
                  <p:embed/>
                </p:oleObj>
              </mc:Choice>
              <mc:Fallback>
                <p:oleObj name="Equation" r:id="rId19" imgW="2145960" imgH="330120" progId="Equation.DSMT4">
                  <p:embed/>
                  <p:pic>
                    <p:nvPicPr>
                      <p:cNvPr id="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1965325"/>
                        <a:ext cx="40417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93FBF21C-AE58-D230-46F0-607847927F7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11751" y="2012601"/>
            <a:ext cx="2574836" cy="556720"/>
          </a:xfrm>
          <a:prstGeom prst="rect">
            <a:avLst/>
          </a:prstGeom>
        </p:spPr>
      </p:pic>
      <p:graphicFrame>
        <p:nvGraphicFramePr>
          <p:cNvPr id="52" name="Object 20">
            <a:extLst>
              <a:ext uri="{FF2B5EF4-FFF2-40B4-BE49-F238E27FC236}">
                <a16:creationId xmlns:a16="http://schemas.microsoft.com/office/drawing/2014/main" id="{DD629D9A-C6A3-B89C-2A89-BCEF6B885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95281"/>
              </p:ext>
            </p:extLst>
          </p:nvPr>
        </p:nvGraphicFramePr>
        <p:xfrm>
          <a:off x="6000750" y="2641131"/>
          <a:ext cx="3635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30320" imgH="330120" progId="Equation.DSMT4">
                  <p:embed/>
                </p:oleObj>
              </mc:Choice>
              <mc:Fallback>
                <p:oleObj name="Equation" r:id="rId22" imgW="1930320" imgH="330120" progId="Equation.DSMT4">
                  <p:embed/>
                  <p:pic>
                    <p:nvPicPr>
                      <p:cNvPr id="50" name="Object 20">
                        <a:extLst>
                          <a:ext uri="{FF2B5EF4-FFF2-40B4-BE49-F238E27FC236}">
                            <a16:creationId xmlns:a16="http://schemas.microsoft.com/office/drawing/2014/main" id="{B48814E9-18FE-53FE-CFDA-9B1AC65F7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641131"/>
                        <a:ext cx="36353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>
            <a:extLst>
              <a:ext uri="{FF2B5EF4-FFF2-40B4-BE49-F238E27FC236}">
                <a16:creationId xmlns:a16="http://schemas.microsoft.com/office/drawing/2014/main" id="{50D518A7-BEAA-0EC7-BA47-B9A112DEB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13145"/>
              </p:ext>
            </p:extLst>
          </p:nvPr>
        </p:nvGraphicFramePr>
        <p:xfrm>
          <a:off x="5274150" y="4208456"/>
          <a:ext cx="66500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530520" imgH="431640" progId="Equation.DSMT4">
                  <p:embed/>
                </p:oleObj>
              </mc:Choice>
              <mc:Fallback>
                <p:oleObj name="Equation" r:id="rId24" imgW="3530520" imgH="431640" progId="Equation.DSMT4">
                  <p:embed/>
                  <p:pic>
                    <p:nvPicPr>
                      <p:cNvPr id="52" name="Object 20">
                        <a:extLst>
                          <a:ext uri="{FF2B5EF4-FFF2-40B4-BE49-F238E27FC236}">
                            <a16:creationId xmlns:a16="http://schemas.microsoft.com/office/drawing/2014/main" id="{DD629D9A-C6A3-B89C-2A89-BCEF6B885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150" y="4208456"/>
                        <a:ext cx="66500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>
            <a:extLst>
              <a:ext uri="{FF2B5EF4-FFF2-40B4-BE49-F238E27FC236}">
                <a16:creationId xmlns:a16="http://schemas.microsoft.com/office/drawing/2014/main" id="{4C2F899B-D57D-39C3-9EC3-02ECEB5DD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30366"/>
              </p:ext>
            </p:extLst>
          </p:nvPr>
        </p:nvGraphicFramePr>
        <p:xfrm>
          <a:off x="6000750" y="3274887"/>
          <a:ext cx="38750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57400" imgH="482400" progId="Equation.DSMT4">
                  <p:embed/>
                </p:oleObj>
              </mc:Choice>
              <mc:Fallback>
                <p:oleObj name="Equation" r:id="rId26" imgW="2057400" imgH="482400" progId="Equation.DSMT4">
                  <p:embed/>
                  <p:pic>
                    <p:nvPicPr>
                      <p:cNvPr id="53" name="Object 20">
                        <a:extLst>
                          <a:ext uri="{FF2B5EF4-FFF2-40B4-BE49-F238E27FC236}">
                            <a16:creationId xmlns:a16="http://schemas.microsoft.com/office/drawing/2014/main" id="{50D518A7-BEAA-0EC7-BA47-B9A112DEB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274887"/>
                        <a:ext cx="387508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4">
            <a:extLst>
              <a:ext uri="{FF2B5EF4-FFF2-40B4-BE49-F238E27FC236}">
                <a16:creationId xmlns:a16="http://schemas.microsoft.com/office/drawing/2014/main" id="{291D3562-285C-5920-7DDE-8AB955F64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737359"/>
              </p:ext>
            </p:extLst>
          </p:nvPr>
        </p:nvGraphicFramePr>
        <p:xfrm>
          <a:off x="3848100" y="1462088"/>
          <a:ext cx="6111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320" imgH="203040" progId="Equation.DSMT4">
                  <p:embed/>
                </p:oleObj>
              </mc:Choice>
              <mc:Fallback>
                <p:oleObj name="Equation" r:id="rId28" imgW="355320" imgH="203040" progId="Equation.DSMT4">
                  <p:embed/>
                  <p:pic>
                    <p:nvPicPr>
                      <p:cNvPr id="75" name="Object 34">
                        <a:extLst>
                          <a:ext uri="{FF2B5EF4-FFF2-40B4-BE49-F238E27FC236}">
                            <a16:creationId xmlns:a16="http://schemas.microsoft.com/office/drawing/2014/main" id="{DF4CE047-222F-816B-2097-E6BA5381F5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1462088"/>
                        <a:ext cx="6111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0">
            <a:extLst>
              <a:ext uri="{FF2B5EF4-FFF2-40B4-BE49-F238E27FC236}">
                <a16:creationId xmlns:a16="http://schemas.microsoft.com/office/drawing/2014/main" id="{3DA4DF68-EF7F-15FE-1A9F-2DC5B035A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16147"/>
              </p:ext>
            </p:extLst>
          </p:nvPr>
        </p:nvGraphicFramePr>
        <p:xfrm>
          <a:off x="5259873" y="5072488"/>
          <a:ext cx="3781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06280" imgH="431640" progId="Equation.DSMT4">
                  <p:embed/>
                </p:oleObj>
              </mc:Choice>
              <mc:Fallback>
                <p:oleObj name="Equation" r:id="rId30" imgW="2006280" imgH="431640" progId="Equation.DSMT4">
                  <p:embed/>
                  <p:pic>
                    <p:nvPicPr>
                      <p:cNvPr id="53" name="Object 20">
                        <a:extLst>
                          <a:ext uri="{FF2B5EF4-FFF2-40B4-BE49-F238E27FC236}">
                            <a16:creationId xmlns:a16="http://schemas.microsoft.com/office/drawing/2014/main" id="{50D518A7-BEAA-0EC7-BA47-B9A112DEB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873" y="5072488"/>
                        <a:ext cx="37814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0">
            <a:extLst>
              <a:ext uri="{FF2B5EF4-FFF2-40B4-BE49-F238E27FC236}">
                <a16:creationId xmlns:a16="http://schemas.microsoft.com/office/drawing/2014/main" id="{413E9434-4E7C-9143-DC50-46245F173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77669"/>
              </p:ext>
            </p:extLst>
          </p:nvPr>
        </p:nvGraphicFramePr>
        <p:xfrm>
          <a:off x="6249993" y="5900725"/>
          <a:ext cx="13874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36560" imgH="393480" progId="Equation.DSMT4">
                  <p:embed/>
                </p:oleObj>
              </mc:Choice>
              <mc:Fallback>
                <p:oleObj name="Equation" r:id="rId32" imgW="736560" imgH="393480" progId="Equation.DSMT4">
                  <p:embed/>
                  <p:pic>
                    <p:nvPicPr>
                      <p:cNvPr id="57" name="Object 20">
                        <a:extLst>
                          <a:ext uri="{FF2B5EF4-FFF2-40B4-BE49-F238E27FC236}">
                            <a16:creationId xmlns:a16="http://schemas.microsoft.com/office/drawing/2014/main" id="{3DA4DF68-EF7F-15FE-1A9F-2DC5B035A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93" y="5900725"/>
                        <a:ext cx="13874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0">
            <a:extLst>
              <a:ext uri="{FF2B5EF4-FFF2-40B4-BE49-F238E27FC236}">
                <a16:creationId xmlns:a16="http://schemas.microsoft.com/office/drawing/2014/main" id="{2F349066-46BF-FED0-6D74-9F055B8DE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75922"/>
              </p:ext>
            </p:extLst>
          </p:nvPr>
        </p:nvGraphicFramePr>
        <p:xfrm>
          <a:off x="5266682" y="5916662"/>
          <a:ext cx="10064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33160" imgH="393480" progId="Equation.DSMT4">
                  <p:embed/>
                </p:oleObj>
              </mc:Choice>
              <mc:Fallback>
                <p:oleObj name="Equation" r:id="rId34" imgW="533160" imgH="393480" progId="Equation.DSMT4">
                  <p:embed/>
                  <p:pic>
                    <p:nvPicPr>
                      <p:cNvPr id="57" name="Object 20">
                        <a:extLst>
                          <a:ext uri="{FF2B5EF4-FFF2-40B4-BE49-F238E27FC236}">
                            <a16:creationId xmlns:a16="http://schemas.microsoft.com/office/drawing/2014/main" id="{3DA4DF68-EF7F-15FE-1A9F-2DC5B035A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682" y="5916662"/>
                        <a:ext cx="10064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7">
            <a:extLst>
              <a:ext uri="{FF2B5EF4-FFF2-40B4-BE49-F238E27FC236}">
                <a16:creationId xmlns:a16="http://schemas.microsoft.com/office/drawing/2014/main" id="{E84BD2CC-F62F-6842-2495-DD078A3A1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7" y="6023396"/>
            <a:ext cx="3482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Is there an easier way?</a:t>
            </a:r>
          </a:p>
        </p:txBody>
      </p:sp>
    </p:spTree>
    <p:extLst>
      <p:ext uri="{BB962C8B-B14F-4D97-AF65-F5344CB8AC3E}">
        <p14:creationId xmlns:p14="http://schemas.microsoft.com/office/powerpoint/2010/main" val="86004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34" grpId="0" animBg="1"/>
      <p:bldP spid="4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47ADE-745E-32CF-C4FE-30BA7420A672}"/>
              </a:ext>
            </a:extLst>
          </p:cNvPr>
          <p:cNvSpPr txBox="1"/>
          <p:nvPr/>
        </p:nvSpPr>
        <p:spPr>
          <a:xfrm>
            <a:off x="181970" y="24134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F42EC0F1-A124-4D95-F3CD-5CC6835B7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22374"/>
              </p:ext>
            </p:extLst>
          </p:nvPr>
        </p:nvGraphicFramePr>
        <p:xfrm>
          <a:off x="1607511" y="264954"/>
          <a:ext cx="7433787" cy="44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241200" progId="Equation.DSMT4">
                  <p:embed/>
                </p:oleObj>
              </mc:Choice>
              <mc:Fallback>
                <p:oleObj name="Equation" r:id="rId2" imgW="3987720" imgH="2412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95D094FE-84FD-2075-D0BA-B13617F3D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511" y="264954"/>
                        <a:ext cx="7433787" cy="44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AAE17F1-279F-BC29-ECA7-9ADAD93723DA}"/>
              </a:ext>
            </a:extLst>
          </p:cNvPr>
          <p:cNvGrpSpPr/>
          <p:nvPr/>
        </p:nvGrpSpPr>
        <p:grpSpPr>
          <a:xfrm>
            <a:off x="790722" y="820145"/>
            <a:ext cx="4043361" cy="4043361"/>
            <a:chOff x="790722" y="820145"/>
            <a:chExt cx="4043361" cy="4043361"/>
          </a:xfrm>
        </p:grpSpPr>
        <p:pic>
          <p:nvPicPr>
            <p:cNvPr id="5" name="Picture 4" descr="A graph of a function&#10;&#10;Description automatically generated">
              <a:extLst>
                <a:ext uri="{FF2B5EF4-FFF2-40B4-BE49-F238E27FC236}">
                  <a16:creationId xmlns:a16="http://schemas.microsoft.com/office/drawing/2014/main" id="{86C2ADE3-0BE8-0718-8EAE-CE5DAF99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22" y="820145"/>
              <a:ext cx="4043361" cy="4043361"/>
            </a:xfrm>
            <a:prstGeom prst="rect">
              <a:avLst/>
            </a:prstGeom>
          </p:spPr>
        </p:pic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1032BA9F-F485-F98A-157F-EE2B441914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44674"/>
                </p:ext>
              </p:extLst>
            </p:nvPr>
          </p:nvGraphicFramePr>
          <p:xfrm>
            <a:off x="2355421" y="1729904"/>
            <a:ext cx="762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241195" progId="Equation.DSMT4">
                    <p:embed/>
                  </p:oleObj>
                </mc:Choice>
                <mc:Fallback>
                  <p:oleObj name="Equation" r:id="rId5" imgW="482391" imgH="241195" progId="Equation.DSMT4">
                    <p:embed/>
                    <p:pic>
                      <p:nvPicPr>
                        <p:cNvPr id="19" name="Object 5">
                          <a:extLst>
                            <a:ext uri="{FF2B5EF4-FFF2-40B4-BE49-F238E27FC236}">
                              <a16:creationId xmlns:a16="http://schemas.microsoft.com/office/drawing/2014/main" id="{3570BB2D-7A5A-0B0E-197A-3D323563E7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421" y="1729904"/>
                          <a:ext cx="762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129AA5E6-3E3D-E3E2-60F9-63C88B17F2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4835"/>
                </p:ext>
              </p:extLst>
            </p:nvPr>
          </p:nvGraphicFramePr>
          <p:xfrm>
            <a:off x="2285571" y="3762300"/>
            <a:ext cx="9017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71252" imgH="203112" progId="Equation.DSMT4">
                    <p:embed/>
                  </p:oleObj>
                </mc:Choice>
                <mc:Fallback>
                  <p:oleObj name="Equation" r:id="rId7" imgW="571252" imgH="203112" progId="Equation.DSMT4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id="{571D3EA9-3F77-19B4-9280-A1A587CAFD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571" y="3762300"/>
                          <a:ext cx="901700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>
              <a:extLst>
                <a:ext uri="{FF2B5EF4-FFF2-40B4-BE49-F238E27FC236}">
                  <a16:creationId xmlns:a16="http://schemas.microsoft.com/office/drawing/2014/main" id="{6189896C-ED20-96EE-7F0B-CE93B51416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141780"/>
                </p:ext>
              </p:extLst>
            </p:nvPr>
          </p:nvGraphicFramePr>
          <p:xfrm>
            <a:off x="3592879" y="2775668"/>
            <a:ext cx="5619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55320" imgH="203040" progId="Equation.DSMT4">
                    <p:embed/>
                  </p:oleObj>
                </mc:Choice>
                <mc:Fallback>
                  <p:oleObj name="Equation" r:id="rId9" imgW="355320" imgH="203040" progId="Equation.DSMT4">
                    <p:embed/>
                    <p:pic>
                      <p:nvPicPr>
                        <p:cNvPr id="21" name="Object 6">
                          <a:extLst>
                            <a:ext uri="{FF2B5EF4-FFF2-40B4-BE49-F238E27FC236}">
                              <a16:creationId xmlns:a16="http://schemas.microsoft.com/office/drawing/2014/main" id="{C9C1FD60-6CDA-915F-2130-0200ADF271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879" y="2775668"/>
                          <a:ext cx="56197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94F11D0D-265E-1B74-78B2-8024CC6DEC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79749"/>
                </p:ext>
              </p:extLst>
            </p:nvPr>
          </p:nvGraphicFramePr>
          <p:xfrm>
            <a:off x="2076030" y="3242000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8E28F24F-301B-D836-765B-C7C2A52EC7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6030" y="3242000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703EA0E1-CE5B-BC0A-8C80-27645A5537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9155354"/>
                </p:ext>
              </p:extLst>
            </p:nvPr>
          </p:nvGraphicFramePr>
          <p:xfrm>
            <a:off x="3121398" y="3256288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8FB14E5D-5BBE-7965-660E-1D86E39675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398" y="3256288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4">
              <a:extLst>
                <a:ext uri="{FF2B5EF4-FFF2-40B4-BE49-F238E27FC236}">
                  <a16:creationId xmlns:a16="http://schemas.microsoft.com/office/drawing/2014/main" id="{DFB8D7DA-3689-5753-50F6-8629645DD3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328972"/>
                </p:ext>
              </p:extLst>
            </p:nvPr>
          </p:nvGraphicFramePr>
          <p:xfrm>
            <a:off x="3848100" y="1462088"/>
            <a:ext cx="61118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55320" imgH="203040" progId="Equation.DSMT4">
                    <p:embed/>
                  </p:oleObj>
                </mc:Choice>
                <mc:Fallback>
                  <p:oleObj name="Equation" r:id="rId14" imgW="355320" imgH="203040" progId="Equation.DSMT4">
                    <p:embed/>
                    <p:pic>
                      <p:nvPicPr>
                        <p:cNvPr id="56" name="Object 34">
                          <a:extLst>
                            <a:ext uri="{FF2B5EF4-FFF2-40B4-BE49-F238E27FC236}">
                              <a16:creationId xmlns:a16="http://schemas.microsoft.com/office/drawing/2014/main" id="{291D3562-285C-5920-7DDE-8AB955F64A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1462088"/>
                          <a:ext cx="61118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Line 28">
            <a:extLst>
              <a:ext uri="{FF2B5EF4-FFF2-40B4-BE49-F238E27FC236}">
                <a16:creationId xmlns:a16="http://schemas.microsoft.com/office/drawing/2014/main" id="{25B91615-6E00-1CE4-B6BE-03981C11B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3008" y="2504750"/>
            <a:ext cx="166030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47">
            <a:extLst>
              <a:ext uri="{FF2B5EF4-FFF2-40B4-BE49-F238E27FC236}">
                <a16:creationId xmlns:a16="http://schemas.microsoft.com/office/drawing/2014/main" id="{B333191F-CE68-B096-474F-451E03C34F8E}"/>
              </a:ext>
            </a:extLst>
          </p:cNvPr>
          <p:cNvGrpSpPr>
            <a:grpSpLocks/>
          </p:cNvGrpSpPr>
          <p:nvPr/>
        </p:nvGrpSpPr>
        <p:grpSpPr bwMode="auto">
          <a:xfrm>
            <a:off x="2641396" y="2243339"/>
            <a:ext cx="336550" cy="828675"/>
            <a:chOff x="1271" y="2366"/>
            <a:chExt cx="212" cy="522"/>
          </a:xfrm>
        </p:grpSpPr>
        <p:graphicFrame>
          <p:nvGraphicFramePr>
            <p:cNvPr id="15" name="Object 37">
              <a:extLst>
                <a:ext uri="{FF2B5EF4-FFF2-40B4-BE49-F238E27FC236}">
                  <a16:creationId xmlns:a16="http://schemas.microsoft.com/office/drawing/2014/main" id="{B3BC8048-581D-C4FF-B20F-EA632ADF35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201694"/>
                </p:ext>
              </p:extLst>
            </p:nvPr>
          </p:nvGraphicFramePr>
          <p:xfrm>
            <a:off x="1271" y="2676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24" imgH="203024" progId="Equation.DSMT4">
                    <p:embed/>
                  </p:oleObj>
                </mc:Choice>
                <mc:Fallback>
                  <p:oleObj name="Equation" r:id="rId16" imgW="203024" imgH="203024" progId="Equation.DSMT4">
                    <p:embed/>
                    <p:pic>
                      <p:nvPicPr>
                        <p:cNvPr id="2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" y="2676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40">
              <a:extLst>
                <a:ext uri="{FF2B5EF4-FFF2-40B4-BE49-F238E27FC236}">
                  <a16:creationId xmlns:a16="http://schemas.microsoft.com/office/drawing/2014/main" id="{0DE948BC-E433-3F92-9BE8-7256EBAE4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4C543459-1C1E-CAC9-0F15-7A03BAB96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366"/>
              <a:ext cx="0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057F276-5992-835D-84D5-1C8543A749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511" y="2300491"/>
            <a:ext cx="480102" cy="297206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8CE0636-07DC-19F6-2E3D-63C31B06D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99894"/>
              </p:ext>
            </p:extLst>
          </p:nvPr>
        </p:nvGraphicFramePr>
        <p:xfrm>
          <a:off x="852847" y="2360020"/>
          <a:ext cx="2508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579" imgH="164957" progId="Equation.DSMT4">
                  <p:embed/>
                </p:oleObj>
              </mc:Choice>
              <mc:Fallback>
                <p:oleObj name="Equation" r:id="rId19" imgW="139579" imgH="164957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8CE0636-07DC-19F6-2E3D-63C31B06D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47" y="2360020"/>
                        <a:ext cx="25082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9">
            <a:extLst>
              <a:ext uri="{FF2B5EF4-FFF2-40B4-BE49-F238E27FC236}">
                <a16:creationId xmlns:a16="http://schemas.microsoft.com/office/drawing/2014/main" id="{4761DA5B-C62A-8046-1DEF-4297BAF68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956" y="761163"/>
            <a:ext cx="64071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We can find the same area using a horizontal rectangle.</a:t>
            </a:r>
          </a:p>
        </p:txBody>
      </p:sp>
      <p:graphicFrame>
        <p:nvGraphicFramePr>
          <p:cNvPr id="24" name="Object 43">
            <a:extLst>
              <a:ext uri="{FF2B5EF4-FFF2-40B4-BE49-F238E27FC236}">
                <a16:creationId xmlns:a16="http://schemas.microsoft.com/office/drawing/2014/main" id="{6E3D3E95-9A71-E9A9-3D17-237A61025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64418"/>
              </p:ext>
            </p:extLst>
          </p:nvPr>
        </p:nvGraphicFramePr>
        <p:xfrm>
          <a:off x="838001" y="5122115"/>
          <a:ext cx="881653" cy="44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82391" imgH="241195" progId="Equation.DSMT4">
                  <p:embed/>
                </p:oleObj>
              </mc:Choice>
              <mc:Fallback>
                <p:oleObj name="Equation" r:id="rId21" imgW="482391" imgH="241195" progId="Equation.DSMT4">
                  <p:embed/>
                  <p:pic>
                    <p:nvPicPr>
                      <p:cNvPr id="3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1" y="5122115"/>
                        <a:ext cx="881653" cy="44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4">
            <a:extLst>
              <a:ext uri="{FF2B5EF4-FFF2-40B4-BE49-F238E27FC236}">
                <a16:creationId xmlns:a16="http://schemas.microsoft.com/office/drawing/2014/main" id="{7B48F484-7DDC-05CB-0FFC-DE79EC84D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07745"/>
              </p:ext>
            </p:extLst>
          </p:nvPr>
        </p:nvGraphicFramePr>
        <p:xfrm>
          <a:off x="866880" y="5645522"/>
          <a:ext cx="7635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19040" imgH="228600" progId="Equation.DSMT4">
                  <p:embed/>
                </p:oleObj>
              </mc:Choice>
              <mc:Fallback>
                <p:oleObj name="Equation" r:id="rId23" imgW="419040" imgH="228600" progId="Equation.DSMT4">
                  <p:embed/>
                  <p:pic>
                    <p:nvPicPr>
                      <p:cNvPr id="33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80" y="5645522"/>
                        <a:ext cx="7635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5">
            <a:extLst>
              <a:ext uri="{FF2B5EF4-FFF2-40B4-BE49-F238E27FC236}">
                <a16:creationId xmlns:a16="http://schemas.microsoft.com/office/drawing/2014/main" id="{F33F517D-4DD6-0D4E-84BF-7E38D80C4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07745"/>
              </p:ext>
            </p:extLst>
          </p:nvPr>
        </p:nvGraphicFramePr>
        <p:xfrm>
          <a:off x="3218858" y="5137640"/>
          <a:ext cx="1044339" cy="37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252" imgH="203112" progId="Equation.DSMT4">
                  <p:embed/>
                </p:oleObj>
              </mc:Choice>
              <mc:Fallback>
                <p:oleObj name="Equation" r:id="rId25" imgW="571252" imgH="203112" progId="Equation.DSMT4">
                  <p:embed/>
                  <p:pic>
                    <p:nvPicPr>
                      <p:cNvPr id="3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858" y="5137640"/>
                        <a:ext cx="1044339" cy="371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6">
            <a:extLst>
              <a:ext uri="{FF2B5EF4-FFF2-40B4-BE49-F238E27FC236}">
                <a16:creationId xmlns:a16="http://schemas.microsoft.com/office/drawing/2014/main" id="{D15C4D53-19F7-BB88-AB81-5120762C3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58436"/>
              </p:ext>
            </p:extLst>
          </p:nvPr>
        </p:nvGraphicFramePr>
        <p:xfrm>
          <a:off x="3208338" y="5640388"/>
          <a:ext cx="10683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83920" imgH="203040" progId="Equation.DSMT4">
                  <p:embed/>
                </p:oleObj>
              </mc:Choice>
              <mc:Fallback>
                <p:oleObj name="Equation" r:id="rId27" imgW="583920" imgH="203040" progId="Equation.DSMT4">
                  <p:embed/>
                  <p:pic>
                    <p:nvPicPr>
                      <p:cNvPr id="35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640388"/>
                        <a:ext cx="10683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2">
            <a:extLst>
              <a:ext uri="{FF2B5EF4-FFF2-40B4-BE49-F238E27FC236}">
                <a16:creationId xmlns:a16="http://schemas.microsoft.com/office/drawing/2014/main" id="{624564AC-AC33-BB2F-FD01-8A66FE470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559" y="1171052"/>
            <a:ext cx="65590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Since the width of the rectangle is </a:t>
            </a:r>
            <a:r>
              <a:rPr lang="en-US" altLang="en-US" sz="2200" i="1" dirty="0" err="1"/>
              <a:t>dy</a:t>
            </a:r>
            <a:r>
              <a:rPr lang="en-US" altLang="en-US" sz="2200" dirty="0"/>
              <a:t>, we find the length of the rectangle by solving for </a:t>
            </a:r>
            <a:r>
              <a:rPr lang="en-US" altLang="en-US" sz="2200" i="1" dirty="0"/>
              <a:t>x</a:t>
            </a:r>
            <a:r>
              <a:rPr lang="en-US" altLang="en-US" sz="2200" dirty="0"/>
              <a:t> in terms of </a:t>
            </a:r>
            <a:r>
              <a:rPr lang="en-US" altLang="en-US" sz="2200" i="1" dirty="0"/>
              <a:t>y</a:t>
            </a:r>
            <a:r>
              <a:rPr lang="en-US" altLang="en-US" sz="2200" dirty="0"/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9EDAE38-C675-2AF6-92FE-0C52B2BC9AF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95466" y="1972705"/>
            <a:ext cx="3622853" cy="30441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38DDAA-69F0-5058-E1C9-FEB4A0734C2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9754" y="4968256"/>
            <a:ext cx="2846725" cy="610913"/>
          </a:xfrm>
          <a:prstGeom prst="rect">
            <a:avLst/>
          </a:prstGeom>
        </p:spPr>
      </p:pic>
      <p:graphicFrame>
        <p:nvGraphicFramePr>
          <p:cNvPr id="48" name="Object 9">
            <a:extLst>
              <a:ext uri="{FF2B5EF4-FFF2-40B4-BE49-F238E27FC236}">
                <a16:creationId xmlns:a16="http://schemas.microsoft.com/office/drawing/2014/main" id="{464C15F6-F626-CE01-BD6B-ECF441E1D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258048"/>
              </p:ext>
            </p:extLst>
          </p:nvPr>
        </p:nvGraphicFramePr>
        <p:xfrm>
          <a:off x="6700838" y="5606190"/>
          <a:ext cx="4411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869920" imgH="330120" progId="Equation.DSMT4">
                  <p:embed/>
                </p:oleObj>
              </mc:Choice>
              <mc:Fallback>
                <p:oleObj name="Equation" r:id="rId31" imgW="2869920" imgH="33012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73FBECB9-00FE-53C3-2860-FDC54A029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606190"/>
                        <a:ext cx="44116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4">
            <a:extLst>
              <a:ext uri="{FF2B5EF4-FFF2-40B4-BE49-F238E27FC236}">
                <a16:creationId xmlns:a16="http://schemas.microsoft.com/office/drawing/2014/main" id="{5F5F571D-A070-6949-4FFE-FB3A0BDD3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38562"/>
              </p:ext>
            </p:extLst>
          </p:nvPr>
        </p:nvGraphicFramePr>
        <p:xfrm>
          <a:off x="479609" y="6108700"/>
          <a:ext cx="1155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34680" imgH="228600" progId="Equation.DSMT4">
                  <p:embed/>
                </p:oleObj>
              </mc:Choice>
              <mc:Fallback>
                <p:oleObj name="Equation" r:id="rId33" imgW="634680" imgH="228600" progId="Equation.DSMT4">
                  <p:embed/>
                  <p:pic>
                    <p:nvPicPr>
                      <p:cNvPr id="25" name="Object 44">
                        <a:extLst>
                          <a:ext uri="{FF2B5EF4-FFF2-40B4-BE49-F238E27FC236}">
                            <a16:creationId xmlns:a16="http://schemas.microsoft.com/office/drawing/2014/main" id="{7B48F484-7DDC-05CB-0FFC-DE79EC84D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09" y="6108700"/>
                        <a:ext cx="11557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6">
            <a:extLst>
              <a:ext uri="{FF2B5EF4-FFF2-40B4-BE49-F238E27FC236}">
                <a16:creationId xmlns:a16="http://schemas.microsoft.com/office/drawing/2014/main" id="{1A12B1C2-9B6C-0E68-CB9D-E835ABC2B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40768"/>
              </p:ext>
            </p:extLst>
          </p:nvPr>
        </p:nvGraphicFramePr>
        <p:xfrm>
          <a:off x="2800989" y="6089650"/>
          <a:ext cx="14636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99920" imgH="203040" progId="Equation.DSMT4">
                  <p:embed/>
                </p:oleObj>
              </mc:Choice>
              <mc:Fallback>
                <p:oleObj name="Equation" r:id="rId35" imgW="799920" imgH="203040" progId="Equation.DSMT4">
                  <p:embed/>
                  <p:pic>
                    <p:nvPicPr>
                      <p:cNvPr id="27" name="Object 46">
                        <a:extLst>
                          <a:ext uri="{FF2B5EF4-FFF2-40B4-BE49-F238E27FC236}">
                            <a16:creationId xmlns:a16="http://schemas.microsoft.com/office/drawing/2014/main" id="{D15C4D53-19F7-BB88-AB81-5120762C3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989" y="6089650"/>
                        <a:ext cx="14636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66D9A69D-2F16-F851-9CF9-8A830389D9DF}"/>
              </a:ext>
            </a:extLst>
          </p:cNvPr>
          <p:cNvGrpSpPr/>
          <p:nvPr/>
        </p:nvGrpSpPr>
        <p:grpSpPr>
          <a:xfrm>
            <a:off x="6768956" y="6154227"/>
            <a:ext cx="2596087" cy="560528"/>
            <a:chOff x="6768956" y="6292365"/>
            <a:chExt cx="2596087" cy="56052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0B4733B-A56F-8286-F554-C44E95980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7311874" y="6292365"/>
              <a:ext cx="2053169" cy="560528"/>
            </a:xfrm>
            <a:prstGeom prst="rect">
              <a:avLst/>
            </a:prstGeom>
          </p:spPr>
        </p:pic>
        <p:graphicFrame>
          <p:nvGraphicFramePr>
            <p:cNvPr id="55" name="Object 9">
              <a:extLst>
                <a:ext uri="{FF2B5EF4-FFF2-40B4-BE49-F238E27FC236}">
                  <a16:creationId xmlns:a16="http://schemas.microsoft.com/office/drawing/2014/main" id="{630ADFD8-674D-42C2-7B9C-093B174C0F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7958"/>
                </p:ext>
              </p:extLst>
            </p:nvPr>
          </p:nvGraphicFramePr>
          <p:xfrm>
            <a:off x="6768956" y="6398641"/>
            <a:ext cx="585787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380880" imgH="177480" progId="Equation.DSMT4">
                    <p:embed/>
                  </p:oleObj>
                </mc:Choice>
                <mc:Fallback>
                  <p:oleObj name="Equation" r:id="rId38" imgW="380880" imgH="177480" progId="Equation.DSMT4">
                    <p:embed/>
                    <p:pic>
                      <p:nvPicPr>
                        <p:cNvPr id="48" name="Object 9">
                          <a:extLst>
                            <a:ext uri="{FF2B5EF4-FFF2-40B4-BE49-F238E27FC236}">
                              <a16:creationId xmlns:a16="http://schemas.microsoft.com/office/drawing/2014/main" id="{464C15F6-F626-CE01-BD6B-ECF441E1D7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8956" y="6398641"/>
                          <a:ext cx="585787" cy="27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utoUpdateAnimBg="0"/>
      <p:bldP spid="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47ADE-745E-32CF-C4FE-30BA7420A672}"/>
              </a:ext>
            </a:extLst>
          </p:cNvPr>
          <p:cNvSpPr txBox="1"/>
          <p:nvPr/>
        </p:nvSpPr>
        <p:spPr>
          <a:xfrm>
            <a:off x="181970" y="241349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F42EC0F1-A124-4D95-F3CD-5CC6835B7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7511" y="264954"/>
          <a:ext cx="7433787" cy="44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241200" progId="Equation.DSMT4">
                  <p:embed/>
                </p:oleObj>
              </mc:Choice>
              <mc:Fallback>
                <p:oleObj name="Equation" r:id="rId2" imgW="3987720" imgH="24120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F42EC0F1-A124-4D95-F3CD-5CC6835B7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511" y="264954"/>
                        <a:ext cx="7433787" cy="44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AAE17F1-279F-BC29-ECA7-9ADAD93723DA}"/>
              </a:ext>
            </a:extLst>
          </p:cNvPr>
          <p:cNvGrpSpPr/>
          <p:nvPr/>
        </p:nvGrpSpPr>
        <p:grpSpPr>
          <a:xfrm>
            <a:off x="790722" y="820145"/>
            <a:ext cx="4043361" cy="4043361"/>
            <a:chOff x="790722" y="820145"/>
            <a:chExt cx="4043361" cy="4043361"/>
          </a:xfrm>
        </p:grpSpPr>
        <p:pic>
          <p:nvPicPr>
            <p:cNvPr id="5" name="Picture 4" descr="A graph of a function&#10;&#10;Description automatically generated">
              <a:extLst>
                <a:ext uri="{FF2B5EF4-FFF2-40B4-BE49-F238E27FC236}">
                  <a16:creationId xmlns:a16="http://schemas.microsoft.com/office/drawing/2014/main" id="{86C2ADE3-0BE8-0718-8EAE-CE5DAF99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22" y="820145"/>
              <a:ext cx="4043361" cy="4043361"/>
            </a:xfrm>
            <a:prstGeom prst="rect">
              <a:avLst/>
            </a:prstGeom>
          </p:spPr>
        </p:pic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1032BA9F-F485-F98A-157F-EE2B441914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5421" y="1729904"/>
            <a:ext cx="762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241195" progId="Equation.DSMT4">
                    <p:embed/>
                  </p:oleObj>
                </mc:Choice>
                <mc:Fallback>
                  <p:oleObj name="Equation" r:id="rId5" imgW="482391" imgH="241195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1032BA9F-F485-F98A-157F-EE2B441914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421" y="1729904"/>
                          <a:ext cx="762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129AA5E6-3E3D-E3E2-60F9-63C88B17F2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5571" y="3762300"/>
            <a:ext cx="9017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71252" imgH="203112" progId="Equation.DSMT4">
                    <p:embed/>
                  </p:oleObj>
                </mc:Choice>
                <mc:Fallback>
                  <p:oleObj name="Equation" r:id="rId7" imgW="571252" imgH="203112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129AA5E6-3E3D-E3E2-60F9-63C88B17F2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571" y="3762300"/>
                          <a:ext cx="901700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>
              <a:extLst>
                <a:ext uri="{FF2B5EF4-FFF2-40B4-BE49-F238E27FC236}">
                  <a16:creationId xmlns:a16="http://schemas.microsoft.com/office/drawing/2014/main" id="{6189896C-ED20-96EE-7F0B-CE93B51416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2879" y="2775668"/>
            <a:ext cx="5619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55320" imgH="203040" progId="Equation.DSMT4">
                    <p:embed/>
                  </p:oleObj>
                </mc:Choice>
                <mc:Fallback>
                  <p:oleObj name="Equation" r:id="rId9" imgW="355320" imgH="203040" progId="Equation.DSMT4">
                    <p:embed/>
                    <p:pic>
                      <p:nvPicPr>
                        <p:cNvPr id="8" name="Object 6">
                          <a:extLst>
                            <a:ext uri="{FF2B5EF4-FFF2-40B4-BE49-F238E27FC236}">
                              <a16:creationId xmlns:a16="http://schemas.microsoft.com/office/drawing/2014/main" id="{6189896C-ED20-96EE-7F0B-CE93B51416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879" y="2775668"/>
                          <a:ext cx="56197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94F11D0D-265E-1B74-78B2-8024CC6DEC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76030" y="3242000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94F11D0D-265E-1B74-78B2-8024CC6DEC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6030" y="3242000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703EA0E1-CE5B-BC0A-8C80-27645A5537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1398" y="3256288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703EA0E1-CE5B-BC0A-8C80-27645A5537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398" y="3256288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4">
              <a:extLst>
                <a:ext uri="{FF2B5EF4-FFF2-40B4-BE49-F238E27FC236}">
                  <a16:creationId xmlns:a16="http://schemas.microsoft.com/office/drawing/2014/main" id="{DFB8D7DA-3689-5753-50F6-8629645DD3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8100" y="1462088"/>
            <a:ext cx="61118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55320" imgH="203040" progId="Equation.DSMT4">
                    <p:embed/>
                  </p:oleObj>
                </mc:Choice>
                <mc:Fallback>
                  <p:oleObj name="Equation" r:id="rId14" imgW="355320" imgH="203040" progId="Equation.DSMT4">
                    <p:embed/>
                    <p:pic>
                      <p:nvPicPr>
                        <p:cNvPr id="11" name="Object 34">
                          <a:extLst>
                            <a:ext uri="{FF2B5EF4-FFF2-40B4-BE49-F238E27FC236}">
                              <a16:creationId xmlns:a16="http://schemas.microsoft.com/office/drawing/2014/main" id="{DFB8D7DA-3689-5753-50F6-8629645DD3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1462088"/>
                          <a:ext cx="61118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Line 28">
            <a:extLst>
              <a:ext uri="{FF2B5EF4-FFF2-40B4-BE49-F238E27FC236}">
                <a16:creationId xmlns:a16="http://schemas.microsoft.com/office/drawing/2014/main" id="{25B91615-6E00-1CE4-B6BE-03981C11B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3008" y="2525913"/>
            <a:ext cx="166030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47">
            <a:extLst>
              <a:ext uri="{FF2B5EF4-FFF2-40B4-BE49-F238E27FC236}">
                <a16:creationId xmlns:a16="http://schemas.microsoft.com/office/drawing/2014/main" id="{B333191F-CE68-B096-474F-451E03C34F8E}"/>
              </a:ext>
            </a:extLst>
          </p:cNvPr>
          <p:cNvGrpSpPr>
            <a:grpSpLocks/>
          </p:cNvGrpSpPr>
          <p:nvPr/>
        </p:nvGrpSpPr>
        <p:grpSpPr bwMode="auto">
          <a:xfrm>
            <a:off x="2641396" y="2243339"/>
            <a:ext cx="336550" cy="828675"/>
            <a:chOff x="1271" y="2366"/>
            <a:chExt cx="212" cy="522"/>
          </a:xfrm>
        </p:grpSpPr>
        <p:graphicFrame>
          <p:nvGraphicFramePr>
            <p:cNvPr id="15" name="Object 37">
              <a:extLst>
                <a:ext uri="{FF2B5EF4-FFF2-40B4-BE49-F238E27FC236}">
                  <a16:creationId xmlns:a16="http://schemas.microsoft.com/office/drawing/2014/main" id="{B3BC8048-581D-C4FF-B20F-EA632ADF35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71" y="2676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24" imgH="203024" progId="Equation.DSMT4">
                    <p:embed/>
                  </p:oleObj>
                </mc:Choice>
                <mc:Fallback>
                  <p:oleObj name="Equation" r:id="rId16" imgW="203024" imgH="203024" progId="Equation.DSMT4">
                    <p:embed/>
                    <p:pic>
                      <p:nvPicPr>
                        <p:cNvPr id="15" name="Object 37">
                          <a:extLst>
                            <a:ext uri="{FF2B5EF4-FFF2-40B4-BE49-F238E27FC236}">
                              <a16:creationId xmlns:a16="http://schemas.microsoft.com/office/drawing/2014/main" id="{B3BC8048-581D-C4FF-B20F-EA632ADF35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" y="2676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40">
              <a:extLst>
                <a:ext uri="{FF2B5EF4-FFF2-40B4-BE49-F238E27FC236}">
                  <a16:creationId xmlns:a16="http://schemas.microsoft.com/office/drawing/2014/main" id="{0DE948BC-E433-3F92-9BE8-7256EBAE4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4C543459-1C1E-CAC9-0F15-7A03BAB96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366"/>
              <a:ext cx="0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057F276-5992-835D-84D5-1C8543A749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511" y="2300491"/>
            <a:ext cx="480102" cy="297206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8CE0636-07DC-19F6-2E3D-63C31B06D0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847" y="2381183"/>
          <a:ext cx="2508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579" imgH="164957" progId="Equation.DSMT4">
                  <p:embed/>
                </p:oleObj>
              </mc:Choice>
              <mc:Fallback>
                <p:oleObj name="Equation" r:id="rId19" imgW="139579" imgH="164957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8CE0636-07DC-19F6-2E3D-63C31B06D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47" y="2381183"/>
                        <a:ext cx="25082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5">
            <a:extLst>
              <a:ext uri="{FF2B5EF4-FFF2-40B4-BE49-F238E27FC236}">
                <a16:creationId xmlns:a16="http://schemas.microsoft.com/office/drawing/2014/main" id="{297A74EB-B43B-7225-1351-49D9B5DD2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86480"/>
              </p:ext>
            </p:extLst>
          </p:nvPr>
        </p:nvGraphicFramePr>
        <p:xfrm>
          <a:off x="5661794" y="2014741"/>
          <a:ext cx="25923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98320" imgH="330120" progId="Equation.DSMT4">
                  <p:embed/>
                </p:oleObj>
              </mc:Choice>
              <mc:Fallback>
                <p:oleObj name="Equation" r:id="rId21" imgW="1498320" imgH="330120" progId="Equation.DSMT4">
                  <p:embed/>
                  <p:pic>
                    <p:nvPicPr>
                      <p:cNvPr id="18" name="Object 35">
                        <a:extLst>
                          <a:ext uri="{FF2B5EF4-FFF2-40B4-BE49-F238E27FC236}">
                            <a16:creationId xmlns:a16="http://schemas.microsoft.com/office/drawing/2014/main" id="{297A74EB-B43B-7225-1351-49D9B5DD2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794" y="2014741"/>
                        <a:ext cx="25923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36">
            <a:extLst>
              <a:ext uri="{FF2B5EF4-FFF2-40B4-BE49-F238E27FC236}">
                <a16:creationId xmlns:a16="http://schemas.microsoft.com/office/drawing/2014/main" id="{2CAA3639-8F2F-3EE9-8D3D-76D56F2F58C4}"/>
              </a:ext>
            </a:extLst>
          </p:cNvPr>
          <p:cNvSpPr>
            <a:spLocks/>
          </p:cNvSpPr>
          <p:nvPr/>
        </p:nvSpPr>
        <p:spPr bwMode="auto">
          <a:xfrm rot="16200000">
            <a:off x="6948799" y="2071570"/>
            <a:ext cx="304800" cy="1262669"/>
          </a:xfrm>
          <a:prstGeom prst="leftBrace">
            <a:avLst>
              <a:gd name="adj1" fmla="val 4166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9" name="Text Box 37">
            <a:extLst>
              <a:ext uri="{FF2B5EF4-FFF2-40B4-BE49-F238E27FC236}">
                <a16:creationId xmlns:a16="http://schemas.microsoft.com/office/drawing/2014/main" id="{8B918FE2-174C-0160-253F-BF0C665D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242" y="2863711"/>
            <a:ext cx="12891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length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rectangle</a:t>
            </a:r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1DF50F26-C679-D7AB-C0F9-8EAE8BBE3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1373" y="2618895"/>
            <a:ext cx="0" cy="106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9">
            <a:extLst>
              <a:ext uri="{FF2B5EF4-FFF2-40B4-BE49-F238E27FC236}">
                <a16:creationId xmlns:a16="http://schemas.microsoft.com/office/drawing/2014/main" id="{82216131-9667-4F81-BAA2-3DCA876C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273" y="3687283"/>
            <a:ext cx="17059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width of strip</a:t>
            </a: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B443C966-66F8-D0D5-021F-AFEB28D0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794" y="89792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34" name="Object 40">
            <a:extLst>
              <a:ext uri="{FF2B5EF4-FFF2-40B4-BE49-F238E27FC236}">
                <a16:creationId xmlns:a16="http://schemas.microsoft.com/office/drawing/2014/main" id="{B313BD7A-6650-8FCF-BB90-B020B8E4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54859"/>
              </p:ext>
            </p:extLst>
          </p:nvPr>
        </p:nvGraphicFramePr>
        <p:xfrm>
          <a:off x="6018407" y="4172948"/>
          <a:ext cx="2286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20480" imgH="482400" progId="Equation.DSMT4">
                  <p:embed/>
                </p:oleObj>
              </mc:Choice>
              <mc:Fallback>
                <p:oleObj name="Equation" r:id="rId23" imgW="1320480" imgH="482400" progId="Equation.DSMT4">
                  <p:embed/>
                  <p:pic>
                    <p:nvPicPr>
                      <p:cNvPr id="34" name="Object 40">
                        <a:extLst>
                          <a:ext uri="{FF2B5EF4-FFF2-40B4-BE49-F238E27FC236}">
                            <a16:creationId xmlns:a16="http://schemas.microsoft.com/office/drawing/2014/main" id="{B313BD7A-6650-8FCF-BB90-B020B8E4F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407" y="4172948"/>
                        <a:ext cx="2286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1">
            <a:extLst>
              <a:ext uri="{FF2B5EF4-FFF2-40B4-BE49-F238E27FC236}">
                <a16:creationId xmlns:a16="http://schemas.microsoft.com/office/drawing/2014/main" id="{6B263DBF-7A4A-405A-ACDE-5E3F7201E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1912"/>
              </p:ext>
            </p:extLst>
          </p:nvPr>
        </p:nvGraphicFramePr>
        <p:xfrm>
          <a:off x="6081713" y="5020652"/>
          <a:ext cx="1164086" cy="68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2808" imgH="393529" progId="Equation.DSMT4">
                  <p:embed/>
                </p:oleObj>
              </mc:Choice>
              <mc:Fallback>
                <p:oleObj name="Equation" r:id="rId25" imgW="672808" imgH="393529" progId="Equation.DSMT4">
                  <p:embed/>
                  <p:pic>
                    <p:nvPicPr>
                      <p:cNvPr id="35" name="Object 41">
                        <a:extLst>
                          <a:ext uri="{FF2B5EF4-FFF2-40B4-BE49-F238E27FC236}">
                            <a16:creationId xmlns:a16="http://schemas.microsoft.com/office/drawing/2014/main" id="{6B263DBF-7A4A-405A-ACDE-5E3F7201EF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5020652"/>
                        <a:ext cx="1164086" cy="681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2">
            <a:extLst>
              <a:ext uri="{FF2B5EF4-FFF2-40B4-BE49-F238E27FC236}">
                <a16:creationId xmlns:a16="http://schemas.microsoft.com/office/drawing/2014/main" id="{85037150-B735-EC1B-F354-4937CF4E2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31550"/>
              </p:ext>
            </p:extLst>
          </p:nvPr>
        </p:nvGraphicFramePr>
        <p:xfrm>
          <a:off x="6081713" y="5775678"/>
          <a:ext cx="1273816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36280" imgH="393529" progId="Equation.DSMT4">
                  <p:embed/>
                </p:oleObj>
              </mc:Choice>
              <mc:Fallback>
                <p:oleObj name="Equation" r:id="rId27" imgW="736280" imgH="393529" progId="Equation.DSMT4">
                  <p:embed/>
                  <p:pic>
                    <p:nvPicPr>
                      <p:cNvPr id="36" name="Object 42">
                        <a:extLst>
                          <a:ext uri="{FF2B5EF4-FFF2-40B4-BE49-F238E27FC236}">
                            <a16:creationId xmlns:a16="http://schemas.microsoft.com/office/drawing/2014/main" id="{85037150-B735-EC1B-F354-4937CF4E2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5775678"/>
                        <a:ext cx="1273816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36C181AB-7C42-729E-3F6B-B3B53F18B477}"/>
              </a:ext>
            </a:extLst>
          </p:cNvPr>
          <p:cNvSpPr/>
          <p:nvPr/>
        </p:nvSpPr>
        <p:spPr>
          <a:xfrm>
            <a:off x="6228760" y="2398131"/>
            <a:ext cx="137967" cy="18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9FC04A-8770-8E8B-96D9-3EC1EB7106F8}"/>
              </a:ext>
            </a:extLst>
          </p:cNvPr>
          <p:cNvSpPr/>
          <p:nvPr/>
        </p:nvSpPr>
        <p:spPr>
          <a:xfrm>
            <a:off x="6255675" y="2068877"/>
            <a:ext cx="125425" cy="18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F761DCE6-F769-A8AB-0746-7B9B221F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046" y="2104669"/>
            <a:ext cx="24641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What are the limits?</a:t>
            </a:r>
          </a:p>
        </p:txBody>
      </p:sp>
      <p:graphicFrame>
        <p:nvGraphicFramePr>
          <p:cNvPr id="32" name="Object 43">
            <a:extLst>
              <a:ext uri="{FF2B5EF4-FFF2-40B4-BE49-F238E27FC236}">
                <a16:creationId xmlns:a16="http://schemas.microsoft.com/office/drawing/2014/main" id="{7D525E00-1CBD-579D-80AD-8F82A2B22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3357"/>
              </p:ext>
            </p:extLst>
          </p:nvPr>
        </p:nvGraphicFramePr>
        <p:xfrm>
          <a:off x="838001" y="5122115"/>
          <a:ext cx="881653" cy="44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82391" imgH="241195" progId="Equation.DSMT4">
                  <p:embed/>
                </p:oleObj>
              </mc:Choice>
              <mc:Fallback>
                <p:oleObj name="Equation" r:id="rId29" imgW="482391" imgH="241195" progId="Equation.DSMT4">
                  <p:embed/>
                  <p:pic>
                    <p:nvPicPr>
                      <p:cNvPr id="24" name="Object 43">
                        <a:extLst>
                          <a:ext uri="{FF2B5EF4-FFF2-40B4-BE49-F238E27FC236}">
                            <a16:creationId xmlns:a16="http://schemas.microsoft.com/office/drawing/2014/main" id="{6E3D3E95-9A71-E9A9-3D17-237A61025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1" y="5122115"/>
                        <a:ext cx="881653" cy="44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4">
            <a:extLst>
              <a:ext uri="{FF2B5EF4-FFF2-40B4-BE49-F238E27FC236}">
                <a16:creationId xmlns:a16="http://schemas.microsoft.com/office/drawing/2014/main" id="{EB69952E-03F0-1847-F993-74BA9587E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5612"/>
              </p:ext>
            </p:extLst>
          </p:nvPr>
        </p:nvGraphicFramePr>
        <p:xfrm>
          <a:off x="866880" y="5645522"/>
          <a:ext cx="7635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19040" imgH="228600" progId="Equation.DSMT4">
                  <p:embed/>
                </p:oleObj>
              </mc:Choice>
              <mc:Fallback>
                <p:oleObj name="Equation" r:id="rId31" imgW="419040" imgH="228600" progId="Equation.DSMT4">
                  <p:embed/>
                  <p:pic>
                    <p:nvPicPr>
                      <p:cNvPr id="25" name="Object 44">
                        <a:extLst>
                          <a:ext uri="{FF2B5EF4-FFF2-40B4-BE49-F238E27FC236}">
                            <a16:creationId xmlns:a16="http://schemas.microsoft.com/office/drawing/2014/main" id="{7B48F484-7DDC-05CB-0FFC-DE79EC84D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80" y="5645522"/>
                        <a:ext cx="7635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5">
            <a:extLst>
              <a:ext uri="{FF2B5EF4-FFF2-40B4-BE49-F238E27FC236}">
                <a16:creationId xmlns:a16="http://schemas.microsoft.com/office/drawing/2014/main" id="{DA5D9303-C827-66D6-0C1B-1EC4E66E7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25275"/>
              </p:ext>
            </p:extLst>
          </p:nvPr>
        </p:nvGraphicFramePr>
        <p:xfrm>
          <a:off x="3218858" y="5137640"/>
          <a:ext cx="1044339" cy="37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1252" imgH="203112" progId="Equation.DSMT4">
                  <p:embed/>
                </p:oleObj>
              </mc:Choice>
              <mc:Fallback>
                <p:oleObj name="Equation" r:id="rId33" imgW="571252" imgH="203112" progId="Equation.DSMT4">
                  <p:embed/>
                  <p:pic>
                    <p:nvPicPr>
                      <p:cNvPr id="26" name="Object 45">
                        <a:extLst>
                          <a:ext uri="{FF2B5EF4-FFF2-40B4-BE49-F238E27FC236}">
                            <a16:creationId xmlns:a16="http://schemas.microsoft.com/office/drawing/2014/main" id="{F33F517D-4DD6-0D4E-84BF-7E38D80C4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858" y="5137640"/>
                        <a:ext cx="1044339" cy="371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6">
            <a:extLst>
              <a:ext uri="{FF2B5EF4-FFF2-40B4-BE49-F238E27FC236}">
                <a16:creationId xmlns:a16="http://schemas.microsoft.com/office/drawing/2014/main" id="{E3DC46F9-A179-BF50-390D-F8DE12202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77311"/>
              </p:ext>
            </p:extLst>
          </p:nvPr>
        </p:nvGraphicFramePr>
        <p:xfrm>
          <a:off x="3208338" y="5640388"/>
          <a:ext cx="10683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583920" imgH="203040" progId="Equation.DSMT4">
                  <p:embed/>
                </p:oleObj>
              </mc:Choice>
              <mc:Fallback>
                <p:oleObj name="Equation" r:id="rId35" imgW="583920" imgH="203040" progId="Equation.DSMT4">
                  <p:embed/>
                  <p:pic>
                    <p:nvPicPr>
                      <p:cNvPr id="27" name="Object 46">
                        <a:extLst>
                          <a:ext uri="{FF2B5EF4-FFF2-40B4-BE49-F238E27FC236}">
                            <a16:creationId xmlns:a16="http://schemas.microsoft.com/office/drawing/2014/main" id="{D15C4D53-19F7-BB88-AB81-5120762C3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640388"/>
                        <a:ext cx="10683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4">
            <a:extLst>
              <a:ext uri="{FF2B5EF4-FFF2-40B4-BE49-F238E27FC236}">
                <a16:creationId xmlns:a16="http://schemas.microsoft.com/office/drawing/2014/main" id="{11D17C58-BA88-CA43-F150-05D39E0FC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97567"/>
              </p:ext>
            </p:extLst>
          </p:nvPr>
        </p:nvGraphicFramePr>
        <p:xfrm>
          <a:off x="479609" y="6108700"/>
          <a:ext cx="1155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34680" imgH="228600" progId="Equation.DSMT4">
                  <p:embed/>
                </p:oleObj>
              </mc:Choice>
              <mc:Fallback>
                <p:oleObj name="Equation" r:id="rId37" imgW="634680" imgH="228600" progId="Equation.DSMT4">
                  <p:embed/>
                  <p:pic>
                    <p:nvPicPr>
                      <p:cNvPr id="49" name="Object 44">
                        <a:extLst>
                          <a:ext uri="{FF2B5EF4-FFF2-40B4-BE49-F238E27FC236}">
                            <a16:creationId xmlns:a16="http://schemas.microsoft.com/office/drawing/2014/main" id="{5F5F571D-A070-6949-4FFE-FB3A0BDD3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09" y="6108700"/>
                        <a:ext cx="11557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6">
            <a:extLst>
              <a:ext uri="{FF2B5EF4-FFF2-40B4-BE49-F238E27FC236}">
                <a16:creationId xmlns:a16="http://schemas.microsoft.com/office/drawing/2014/main" id="{B8A7B853-CCA1-413F-2142-E59B18DF2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41453"/>
              </p:ext>
            </p:extLst>
          </p:nvPr>
        </p:nvGraphicFramePr>
        <p:xfrm>
          <a:off x="2800989" y="6089650"/>
          <a:ext cx="14636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99920" imgH="203040" progId="Equation.DSMT4">
                  <p:embed/>
                </p:oleObj>
              </mc:Choice>
              <mc:Fallback>
                <p:oleObj name="Equation" r:id="rId39" imgW="799920" imgH="203040" progId="Equation.DSMT4">
                  <p:embed/>
                  <p:pic>
                    <p:nvPicPr>
                      <p:cNvPr id="50" name="Object 46">
                        <a:extLst>
                          <a:ext uri="{FF2B5EF4-FFF2-40B4-BE49-F238E27FC236}">
                            <a16:creationId xmlns:a16="http://schemas.microsoft.com/office/drawing/2014/main" id="{1A12B1C2-9B6C-0E68-CB9D-E835ABC2B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989" y="6089650"/>
                        <a:ext cx="14636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5">
            <a:extLst>
              <a:ext uri="{FF2B5EF4-FFF2-40B4-BE49-F238E27FC236}">
                <a16:creationId xmlns:a16="http://schemas.microsoft.com/office/drawing/2014/main" id="{0313D3B4-50DF-3326-EB10-103E02FA2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88205"/>
              </p:ext>
            </p:extLst>
          </p:nvPr>
        </p:nvGraphicFramePr>
        <p:xfrm>
          <a:off x="5675313" y="1430338"/>
          <a:ext cx="25701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485720" imgH="330120" progId="Equation.DSMT4">
                  <p:embed/>
                </p:oleObj>
              </mc:Choice>
              <mc:Fallback>
                <p:oleObj name="Equation" r:id="rId41" imgW="1485720" imgH="330120" progId="Equation.DSMT4">
                  <p:embed/>
                  <p:pic>
                    <p:nvPicPr>
                      <p:cNvPr id="18" name="Object 35">
                        <a:extLst>
                          <a:ext uri="{FF2B5EF4-FFF2-40B4-BE49-F238E27FC236}">
                            <a16:creationId xmlns:a16="http://schemas.microsoft.com/office/drawing/2014/main" id="{297A74EB-B43B-7225-1351-49D9B5DD2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1430338"/>
                        <a:ext cx="25701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7">
            <a:extLst>
              <a:ext uri="{FF2B5EF4-FFF2-40B4-BE49-F238E27FC236}">
                <a16:creationId xmlns:a16="http://schemas.microsoft.com/office/drawing/2014/main" id="{F13B759D-1250-1BF3-114B-273F5C219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111" y="5877867"/>
            <a:ext cx="3482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That was a lot easier!</a:t>
            </a:r>
          </a:p>
        </p:txBody>
      </p:sp>
    </p:spTree>
    <p:extLst>
      <p:ext uri="{BB962C8B-B14F-4D97-AF65-F5344CB8AC3E}">
        <p14:creationId xmlns:p14="http://schemas.microsoft.com/office/powerpoint/2010/main" val="21725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utoUpdateAnimBg="0"/>
      <p:bldP spid="30" grpId="0" animBg="1"/>
      <p:bldP spid="31" grpId="0" autoUpdateAnimBg="0"/>
      <p:bldP spid="33" grpId="0" animBg="1"/>
      <p:bldP spid="38" grpId="0" animBg="1"/>
      <p:bldP spid="39" grpId="0" animBg="1"/>
      <p:bldP spid="42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629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Cambria Math</vt:lpstr>
      <vt:lpstr>Times New Roman</vt:lpstr>
      <vt:lpstr>TimesLTStd-Bold</vt:lpstr>
      <vt:lpstr>TimesLTStd-Italic</vt:lpstr>
      <vt:lpstr>TimesLTStd-Roman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118</cp:revision>
  <dcterms:created xsi:type="dcterms:W3CDTF">2022-06-05T19:04:41Z</dcterms:created>
  <dcterms:modified xsi:type="dcterms:W3CDTF">2024-07-30T22:41:34Z</dcterms:modified>
</cp:coreProperties>
</file>