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5" r:id="rId4"/>
    <p:sldId id="276" r:id="rId5"/>
    <p:sldId id="273" r:id="rId6"/>
    <p:sldId id="267" r:id="rId7"/>
    <p:sldId id="268" r:id="rId8"/>
    <p:sldId id="269" r:id="rId9"/>
    <p:sldId id="277" r:id="rId10"/>
    <p:sldId id="278" r:id="rId11"/>
    <p:sldId id="279" r:id="rId12"/>
    <p:sldId id="283" r:id="rId13"/>
    <p:sldId id="284" r:id="rId14"/>
    <p:sldId id="264" r:id="rId15"/>
    <p:sldId id="280" r:id="rId16"/>
    <p:sldId id="281" r:id="rId17"/>
    <p:sldId id="293" r:id="rId18"/>
    <p:sldId id="285" r:id="rId19"/>
    <p:sldId id="282" r:id="rId20"/>
    <p:sldId id="286" r:id="rId21"/>
    <p:sldId id="287" r:id="rId22"/>
    <p:sldId id="288" r:id="rId23"/>
    <p:sldId id="290" r:id="rId24"/>
    <p:sldId id="291" r:id="rId25"/>
    <p:sldId id="289" r:id="rId26"/>
    <p:sldId id="292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3.png"/><Relationship Id="rId7" Type="http://schemas.openxmlformats.org/officeDocument/2006/relationships/image" Target="../media/image41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61.wmf"/><Relationship Id="rId2" Type="http://schemas.openxmlformats.org/officeDocument/2006/relationships/image" Target="../media/image54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3.wmf"/><Relationship Id="rId5" Type="http://schemas.openxmlformats.org/officeDocument/2006/relationships/image" Target="../media/image69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6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85.wmf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21" Type="http://schemas.openxmlformats.org/officeDocument/2006/relationships/image" Target="../media/image91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88.wmf"/><Relationship Id="rId2" Type="http://schemas.openxmlformats.org/officeDocument/2006/relationships/image" Target="../media/image23.png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9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7.png"/><Relationship Id="rId23" Type="http://schemas.openxmlformats.org/officeDocument/2006/relationships/image" Target="../media/image92.wmf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3.wmf"/><Relationship Id="rId14" Type="http://schemas.openxmlformats.org/officeDocument/2006/relationships/image" Target="../media/image86.png"/><Relationship Id="rId22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3.png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10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96.wmf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37.bin"/><Relationship Id="rId26" Type="http://schemas.openxmlformats.org/officeDocument/2006/relationships/image" Target="../media/image112.wmf"/><Relationship Id="rId39" Type="http://schemas.openxmlformats.org/officeDocument/2006/relationships/oleObject" Target="../embeddings/oleObject47.bin"/><Relationship Id="rId3" Type="http://schemas.openxmlformats.org/officeDocument/2006/relationships/image" Target="../media/image101.wmf"/><Relationship Id="rId21" Type="http://schemas.openxmlformats.org/officeDocument/2006/relationships/image" Target="../media/image110.wmf"/><Relationship Id="rId34" Type="http://schemas.openxmlformats.org/officeDocument/2006/relationships/image" Target="../media/image116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108.wmf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38" Type="http://schemas.openxmlformats.org/officeDocument/2006/relationships/image" Target="../media/image118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05.wmf"/><Relationship Id="rId24" Type="http://schemas.openxmlformats.org/officeDocument/2006/relationships/image" Target="../media/image23.png"/><Relationship Id="rId32" Type="http://schemas.openxmlformats.org/officeDocument/2006/relationships/image" Target="../media/image115.wmf"/><Relationship Id="rId37" Type="http://schemas.openxmlformats.org/officeDocument/2006/relationships/oleObject" Target="../embeddings/oleObject46.bin"/><Relationship Id="rId40" Type="http://schemas.openxmlformats.org/officeDocument/2006/relationships/image" Target="../media/image119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28" Type="http://schemas.openxmlformats.org/officeDocument/2006/relationships/image" Target="../media/image113.wmf"/><Relationship Id="rId36" Type="http://schemas.openxmlformats.org/officeDocument/2006/relationships/image" Target="../media/image117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109.wmf"/><Relationship Id="rId31" Type="http://schemas.openxmlformats.org/officeDocument/2006/relationships/oleObject" Target="../embeddings/oleObject4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114.wmf"/><Relationship Id="rId35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20.wmf"/><Relationship Id="rId7" Type="http://schemas.openxmlformats.org/officeDocument/2006/relationships/oleObject" Target="../embeddings/oleObject50.bin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image" Target="../media/image125.png"/><Relationship Id="rId21" Type="http://schemas.openxmlformats.org/officeDocument/2006/relationships/image" Target="../media/image117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31.png"/><Relationship Id="rId17" Type="http://schemas.openxmlformats.org/officeDocument/2006/relationships/image" Target="../media/image133.wmf"/><Relationship Id="rId25" Type="http://schemas.openxmlformats.org/officeDocument/2006/relationships/image" Target="../media/image135.wmf"/><Relationship Id="rId2" Type="http://schemas.openxmlformats.org/officeDocument/2006/relationships/image" Target="../media/image124.png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13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30.wmf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127.png"/><Relationship Id="rId15" Type="http://schemas.openxmlformats.org/officeDocument/2006/relationships/image" Target="../media/image132.wmf"/><Relationship Id="rId23" Type="http://schemas.openxmlformats.org/officeDocument/2006/relationships/image" Target="../media/image134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116.wmf"/><Relationship Id="rId31" Type="http://schemas.openxmlformats.org/officeDocument/2006/relationships/image" Target="../media/image138.wmf"/><Relationship Id="rId4" Type="http://schemas.openxmlformats.org/officeDocument/2006/relationships/image" Target="../media/image126.png"/><Relationship Id="rId9" Type="http://schemas.openxmlformats.org/officeDocument/2006/relationships/image" Target="../media/image129.png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136.wmf"/><Relationship Id="rId30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138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1.wmf"/><Relationship Id="rId18" Type="http://schemas.openxmlformats.org/officeDocument/2006/relationships/image" Target="../media/image153.wmf"/><Relationship Id="rId26" Type="http://schemas.openxmlformats.org/officeDocument/2006/relationships/image" Target="../media/image161.png"/><Relationship Id="rId3" Type="http://schemas.openxmlformats.org/officeDocument/2006/relationships/image" Target="../media/image146.wmf"/><Relationship Id="rId21" Type="http://schemas.openxmlformats.org/officeDocument/2006/relationships/image" Target="../media/image156.png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2.bin"/><Relationship Id="rId25" Type="http://schemas.openxmlformats.org/officeDocument/2006/relationships/image" Target="../media/image160.png"/><Relationship Id="rId2" Type="http://schemas.openxmlformats.org/officeDocument/2006/relationships/oleObject" Target="../embeddings/oleObject66.bin"/><Relationship Id="rId16" Type="http://schemas.openxmlformats.org/officeDocument/2006/relationships/image" Target="../media/image153.png"/><Relationship Id="rId20" Type="http://schemas.openxmlformats.org/officeDocument/2006/relationships/image" Target="../media/image155.png"/><Relationship Id="rId29" Type="http://schemas.openxmlformats.org/officeDocument/2006/relationships/image" Target="../media/image16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11" Type="http://schemas.openxmlformats.org/officeDocument/2006/relationships/image" Target="../media/image23.png"/><Relationship Id="rId24" Type="http://schemas.openxmlformats.org/officeDocument/2006/relationships/image" Target="../media/image159.png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23" Type="http://schemas.openxmlformats.org/officeDocument/2006/relationships/image" Target="../media/image158.png"/><Relationship Id="rId28" Type="http://schemas.openxmlformats.org/officeDocument/2006/relationships/oleObject" Target="../embeddings/oleObject73.bin"/><Relationship Id="rId10" Type="http://schemas.openxmlformats.org/officeDocument/2006/relationships/image" Target="../media/image150.wmf"/><Relationship Id="rId19" Type="http://schemas.openxmlformats.org/officeDocument/2006/relationships/image" Target="../media/image154.png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1.bin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2.png"/><Relationship Id="rId18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1.png"/><Relationship Id="rId17" Type="http://schemas.openxmlformats.org/officeDocument/2006/relationships/image" Target="../media/image174.wmf"/><Relationship Id="rId2" Type="http://schemas.openxmlformats.org/officeDocument/2006/relationships/image" Target="../media/image164.png"/><Relationship Id="rId16" Type="http://schemas.openxmlformats.org/officeDocument/2006/relationships/oleObject" Target="../embeddings/oleObject74.bin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55.png"/><Relationship Id="rId5" Type="http://schemas.openxmlformats.org/officeDocument/2006/relationships/image" Target="../media/image167.png"/><Relationship Id="rId15" Type="http://schemas.openxmlformats.org/officeDocument/2006/relationships/image" Target="../media/image158.png"/><Relationship Id="rId10" Type="http://schemas.openxmlformats.org/officeDocument/2006/relationships/image" Target="../media/image154.png"/><Relationship Id="rId19" Type="http://schemas.openxmlformats.org/officeDocument/2006/relationships/image" Target="../media/image176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pearsoncmg.com/aw/aw_briggs_calculus_et_2/if/files/Ch05/bccalcet02_0502_05-16.cdf" TargetMode="External"/><Relationship Id="rId13" Type="http://schemas.openxmlformats.org/officeDocument/2006/relationships/image" Target="../media/image21.wmf"/><Relationship Id="rId1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png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2.wm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4" descr="Bernoulli_Johann_7">
            <a:extLst>
              <a:ext uri="{FF2B5EF4-FFF2-40B4-BE49-F238E27FC236}">
                <a16:creationId xmlns:a16="http://schemas.microsoft.com/office/drawing/2014/main" id="{8E996E1D-B8A9-E031-AF93-19A048B0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91" y="1195153"/>
            <a:ext cx="2625641" cy="32058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39CD9003-23A4-C8F0-3D75-99A5FC4A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322" y="4615842"/>
            <a:ext cx="2078038" cy="711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Johann Bernoulli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1667 – 1748 </a:t>
            </a:r>
            <a:endParaRPr lang="en-US" altLang="en-US" sz="2000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5E90DF1-4FAD-E66A-CC77-74FC79DF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67" y="5477108"/>
            <a:ext cx="11537929" cy="110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Bernoulli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Swiss mathematician and was one of the many prominent mathematicians in the Bernoulli family. He is known for his contributions to infinitesimal calculus and educated Leonhard Euler in his youth.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6DA78-6028-16FA-2E4E-D299D0D1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8" y="311826"/>
            <a:ext cx="5074888" cy="56214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22EDE-9EC5-CB79-DC48-75A592A8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24" y="263162"/>
            <a:ext cx="9283350" cy="362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66E3F-E05A-26AA-6A4B-909A25DBA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737" y="4411240"/>
            <a:ext cx="1793385" cy="597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8F213-28A5-ABC3-1648-5B8355F97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180" y="5274806"/>
            <a:ext cx="2418501" cy="786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BBA49B-07FA-18B3-76C6-9DA85D59D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762" y="3954774"/>
            <a:ext cx="4263122" cy="2640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E34D82-8BDE-1E0E-C0A4-829CE5792343}"/>
                  </a:ext>
                </a:extLst>
              </p:cNvPr>
              <p:cNvSpPr txBox="1"/>
              <p:nvPr/>
            </p:nvSpPr>
            <p:spPr>
              <a:xfrm>
                <a:off x="3507539" y="5223149"/>
                <a:ext cx="53756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E34D82-8BDE-1E0E-C0A4-829CE5792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39" y="5223149"/>
                <a:ext cx="5375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4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793789-A542-1439-4B6B-0B8E7942F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434064"/>
              </p:ext>
            </p:extLst>
          </p:nvPr>
        </p:nvGraphicFramePr>
        <p:xfrm>
          <a:off x="3116118" y="2004339"/>
          <a:ext cx="221788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30200" progId="Equation.DSMT4">
                  <p:embed/>
                </p:oleObj>
              </mc:Choice>
              <mc:Fallback>
                <p:oleObj name="Equation" r:id="rId2" imgW="685800" imgH="330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118" y="2004339"/>
                        <a:ext cx="221788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0D7F224-3573-D72A-9E27-9ECD428468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70820"/>
              </p:ext>
            </p:extLst>
          </p:nvPr>
        </p:nvGraphicFramePr>
        <p:xfrm>
          <a:off x="6096000" y="1905915"/>
          <a:ext cx="34496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431640" progId="Equation.DSMT4">
                  <p:embed/>
                </p:oleObj>
              </mc:Choice>
              <mc:Fallback>
                <p:oleObj name="Equation" r:id="rId4" imgW="106668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915"/>
                        <a:ext cx="3449638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B29863-95DF-4310-C23A-E15B16025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858293"/>
              </p:ext>
            </p:extLst>
          </p:nvPr>
        </p:nvGraphicFramePr>
        <p:xfrm>
          <a:off x="5486400" y="2396452"/>
          <a:ext cx="4111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14120" progId="Equation.DSMT4">
                  <p:embed/>
                </p:oleObj>
              </mc:Choice>
              <mc:Fallback>
                <p:oleObj name="Equation" r:id="rId6" imgW="126720" imgH="114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96452"/>
                        <a:ext cx="4111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5DDE0020-3176-40B6-0CFF-39BDE353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331" y="1743552"/>
            <a:ext cx="1306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Integration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Symbol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3FBCCF3-4F72-7208-285C-9F682FCB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31" y="3443149"/>
            <a:ext cx="2912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Lower limit of integration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EA8C24E-A7F0-9C4F-4E44-01D8724B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069" y="660207"/>
            <a:ext cx="28841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Upper limit of integration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4D43CFA-D1EE-7962-D10E-D4D012A5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42" y="3022406"/>
            <a:ext cx="1165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Integrand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1179E1C-2189-27B7-A960-9A74A2E4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68" y="3915773"/>
            <a:ext cx="2487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Variable of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(dummy variable)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1645A70C-6BE3-E7DF-E59A-680B203F8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8131" y="1089940"/>
            <a:ext cx="187069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CD513D47-1559-7B2A-9839-95F1160DE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156" y="2232940"/>
            <a:ext cx="643668" cy="3630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1B739BBB-2777-09B1-6255-730915390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6469" y="3024561"/>
            <a:ext cx="346331" cy="4185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F1D2651C-E757-034D-DEBC-C62979D7783E}"/>
              </a:ext>
            </a:extLst>
          </p:cNvPr>
          <p:cNvSpPr>
            <a:spLocks/>
          </p:cNvSpPr>
          <p:nvPr/>
        </p:nvSpPr>
        <p:spPr bwMode="auto">
          <a:xfrm rot="16200000">
            <a:off x="4052596" y="2494628"/>
            <a:ext cx="173433" cy="97959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BFCC7079-EBBB-2E39-4C43-9D42C7D811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7318" y="2722683"/>
            <a:ext cx="293790" cy="11930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B7906C10-4286-6D7E-2F40-5E6A3736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59170"/>
            <a:ext cx="2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Upper limit of sum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93799E85-6F3F-6ECB-5A41-6F4867BA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58" y="3715718"/>
            <a:ext cx="2167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Lower limit of sum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FD63AF77-E5A0-EC01-6D61-0A7239FFF9BA}"/>
              </a:ext>
            </a:extLst>
          </p:cNvPr>
          <p:cNvSpPr>
            <a:spLocks/>
          </p:cNvSpPr>
          <p:nvPr/>
        </p:nvSpPr>
        <p:spPr bwMode="auto">
          <a:xfrm rot="16200000">
            <a:off x="7962901" y="2499639"/>
            <a:ext cx="228599" cy="1219201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9511D3A5-211D-8693-7C47-02E44723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85" y="3152267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Heights of rectangles</a:t>
            </a: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31335F20-5100-7016-EDE8-0CE246D0E18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100292" y="1960632"/>
            <a:ext cx="174625" cy="67479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81D4DBDC-C577-D2D7-529B-B9A84034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213" y="1756630"/>
            <a:ext cx="2291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Widths of rectangles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C188A800-58E2-C8EC-91E0-3D0349553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394740"/>
            <a:ext cx="86250" cy="652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2F88ADF6-1FBC-1FB9-E490-F834D4C7A5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35626" y="3223539"/>
            <a:ext cx="196966" cy="553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1C7199-65D0-9D01-BA65-BEF18B907CA4}"/>
                  </a:ext>
                </a:extLst>
              </p:cNvPr>
              <p:cNvSpPr txBox="1"/>
              <p:nvPr/>
            </p:nvSpPr>
            <p:spPr>
              <a:xfrm>
                <a:off x="910945" y="4878026"/>
                <a:ext cx="10674909" cy="1608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1</a:t>
                </a:r>
                <a:r>
                  <a:rPr lang="en-US" sz="2200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symbol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sz="22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introduced by Leibniz and is called an </a:t>
                </a:r>
                <a:r>
                  <a:rPr lang="en-US" sz="22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integral sign</a:t>
                </a:r>
                <a:r>
                  <a:rPr lang="en-US" sz="22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It is an elongated </a:t>
                </a:r>
                <a:r>
                  <a:rPr lang="en-US" sz="22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22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was chosen because an integral is a limit of sums.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now, the symbol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no meaning by itself;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all one symbol. The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simply indicates that the independent variable is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procedure of calculating an integral is called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1C7199-65D0-9D01-BA65-BEF18B907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45" y="4878026"/>
                <a:ext cx="10674909" cy="1608646"/>
              </a:xfrm>
              <a:prstGeom prst="rect">
                <a:avLst/>
              </a:prstGeom>
              <a:blipFill>
                <a:blip r:embed="rId8"/>
                <a:stretch>
                  <a:fillRect l="-742" t="-1894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A371283-BA97-3432-57FF-56397F614847}"/>
              </a:ext>
            </a:extLst>
          </p:cNvPr>
          <p:cNvSpPr txBox="1"/>
          <p:nvPr/>
        </p:nvSpPr>
        <p:spPr>
          <a:xfrm>
            <a:off x="181970" y="126951"/>
            <a:ext cx="35808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b="1" dirty="0"/>
              <a:t>The Definite Integral</a:t>
            </a:r>
          </a:p>
        </p:txBody>
      </p:sp>
    </p:spTree>
    <p:extLst>
      <p:ext uri="{BB962C8B-B14F-4D97-AF65-F5344CB8AC3E}">
        <p14:creationId xmlns:p14="http://schemas.microsoft.com/office/powerpoint/2010/main" val="34457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95098F-DF5B-DB27-D35C-661F0DA29474}"/>
                  </a:ext>
                </a:extLst>
              </p:cNvPr>
              <p:cNvSpPr txBox="1"/>
              <p:nvPr/>
            </p:nvSpPr>
            <p:spPr>
              <a:xfrm>
                <a:off x="942686" y="4809140"/>
                <a:ext cx="9877536" cy="89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1" u="none" strike="noStrike" baseline="0" dirty="0">
                    <a:solidFill>
                      <a:srgbClr val="FF0000"/>
                    </a:solidFill>
                    <a:latin typeface="TimesLTStd-Roman"/>
                  </a:rPr>
                  <a:t>Note 2  </a:t>
                </a:r>
                <a:r>
                  <a:rPr lang="en-US" sz="2200" b="0" i="0" u="none" strike="noStrike" baseline="0" dirty="0">
                    <a:latin typeface="TimesLTStd-Roman"/>
                  </a:rPr>
                  <a:t>The definite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latin typeface="TimesLTStd-Roman"/>
                  </a:rPr>
                  <a:t> </a:t>
                </a:r>
                <a:r>
                  <a:rPr lang="en-US" sz="2200" b="0" i="0" u="none" strike="noStrike" baseline="0" dirty="0">
                    <a:latin typeface="TimesLTStd-Roman"/>
                  </a:rPr>
                  <a:t>is a number; it does not depend on </a:t>
                </a:r>
                <a:r>
                  <a:rPr lang="en-US" sz="2200" b="0" i="1" u="none" strike="noStrike" baseline="0" dirty="0">
                    <a:latin typeface="TimesLTStd-Italic"/>
                  </a:rPr>
                  <a:t>x</a:t>
                </a:r>
                <a:r>
                  <a:rPr lang="en-US" sz="2200" b="0" i="0" u="none" strike="noStrike" baseline="0" dirty="0">
                    <a:latin typeface="TimesLTStd-Roman"/>
                  </a:rPr>
                  <a:t>. In fact, we could use any letter in place of </a:t>
                </a:r>
                <a:r>
                  <a:rPr lang="en-US" sz="2200" b="0" i="1" u="none" strike="noStrike" baseline="0" dirty="0">
                    <a:latin typeface="TimesLTStd-Italic"/>
                  </a:rPr>
                  <a:t>x </a:t>
                </a:r>
                <a:r>
                  <a:rPr lang="en-US" sz="2200" b="0" i="0" u="none" strike="noStrike" baseline="0" dirty="0">
                    <a:latin typeface="TimesLTStd-Roman"/>
                  </a:rPr>
                  <a:t>without changing the value of the integral:</a:t>
                </a:r>
                <a:endParaRPr lang="en-US" sz="2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95098F-DF5B-DB27-D35C-661F0DA2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6" y="4809140"/>
                <a:ext cx="9877536" cy="897553"/>
              </a:xfrm>
              <a:prstGeom prst="rect">
                <a:avLst/>
              </a:prstGeom>
              <a:blipFill>
                <a:blip r:embed="rId2"/>
                <a:stretch>
                  <a:fillRect l="-80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E5E21D5D-965E-6261-4443-D3CBDB22B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742" y="5862512"/>
            <a:ext cx="4343776" cy="637365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564E7B9-1FAD-614B-950F-2F5F49275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3794"/>
              </p:ext>
            </p:extLst>
          </p:nvPr>
        </p:nvGraphicFramePr>
        <p:xfrm>
          <a:off x="3116118" y="2004339"/>
          <a:ext cx="221788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30200" progId="Equation.DSMT4">
                  <p:embed/>
                </p:oleObj>
              </mc:Choice>
              <mc:Fallback>
                <p:oleObj name="Equation" r:id="rId4" imgW="685800" imgH="330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9793789-A542-1439-4B6B-0B8E7942F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118" y="2004339"/>
                        <a:ext cx="221788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B35AE14-05FD-4986-6C3F-71B774391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21312"/>
              </p:ext>
            </p:extLst>
          </p:nvPr>
        </p:nvGraphicFramePr>
        <p:xfrm>
          <a:off x="6096000" y="1905915"/>
          <a:ext cx="34496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431640" progId="Equation.DSMT4">
                  <p:embed/>
                </p:oleObj>
              </mc:Choice>
              <mc:Fallback>
                <p:oleObj name="Equation" r:id="rId6" imgW="106668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0D7F224-3573-D72A-9E27-9ECD42846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915"/>
                        <a:ext cx="3449638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B56962-057B-7245-8F8A-E768FBC65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07032"/>
              </p:ext>
            </p:extLst>
          </p:nvPr>
        </p:nvGraphicFramePr>
        <p:xfrm>
          <a:off x="5486400" y="2396452"/>
          <a:ext cx="4111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14120" progId="Equation.DSMT4">
                  <p:embed/>
                </p:oleObj>
              </mc:Choice>
              <mc:Fallback>
                <p:oleObj name="Equation" r:id="rId8" imgW="126720" imgH="114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B29863-95DF-4310-C23A-E15B16025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96452"/>
                        <a:ext cx="4111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">
            <a:extLst>
              <a:ext uri="{FF2B5EF4-FFF2-40B4-BE49-F238E27FC236}">
                <a16:creationId xmlns:a16="http://schemas.microsoft.com/office/drawing/2014/main" id="{7558AD60-AE1F-69A1-64FE-B46A8268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331" y="1743552"/>
            <a:ext cx="1306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Integration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Symbol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51DE7CAF-3EB4-51DA-3B7A-6C949071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31" y="3443149"/>
            <a:ext cx="2912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Lower limit of integration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DF773BD2-9E60-3444-7370-E7E7587E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069" y="660207"/>
            <a:ext cx="28841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Upper limit of integration 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6BAADFF3-C776-3DE7-B4EC-302AB61D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42" y="3022406"/>
            <a:ext cx="1165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Integrand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4FFE61AA-4628-2177-B639-84122C73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68" y="3915773"/>
            <a:ext cx="2487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Variable of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(dummy variable)</a:t>
            </a:r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AB9E5C34-D9E9-EDEC-F381-36F15E72F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8131" y="1089940"/>
            <a:ext cx="187069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">
            <a:extLst>
              <a:ext uri="{FF2B5EF4-FFF2-40B4-BE49-F238E27FC236}">
                <a16:creationId xmlns:a16="http://schemas.microsoft.com/office/drawing/2014/main" id="{F4BA6A6E-4E81-316D-D557-A237AA726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156" y="2232940"/>
            <a:ext cx="643668" cy="3630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8">
            <a:extLst>
              <a:ext uri="{FF2B5EF4-FFF2-40B4-BE49-F238E27FC236}">
                <a16:creationId xmlns:a16="http://schemas.microsoft.com/office/drawing/2014/main" id="{81B21C24-6F8D-2253-B096-68B7CCC5B7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6469" y="3024561"/>
            <a:ext cx="346331" cy="4185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9">
            <a:extLst>
              <a:ext uri="{FF2B5EF4-FFF2-40B4-BE49-F238E27FC236}">
                <a16:creationId xmlns:a16="http://schemas.microsoft.com/office/drawing/2014/main" id="{173CA868-08CA-ED48-6369-3496254E6231}"/>
              </a:ext>
            </a:extLst>
          </p:cNvPr>
          <p:cNvSpPr>
            <a:spLocks/>
          </p:cNvSpPr>
          <p:nvPr/>
        </p:nvSpPr>
        <p:spPr bwMode="auto">
          <a:xfrm rot="16200000">
            <a:off x="4052596" y="2494628"/>
            <a:ext cx="173433" cy="97959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AF58AD3F-3344-4FF4-FF0F-27A7EE421A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7318" y="2722683"/>
            <a:ext cx="293790" cy="11930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D2F96640-0C2E-20D5-5359-196BA98B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59170"/>
            <a:ext cx="2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Upper limit of sum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CFE0EA2E-CF1B-CAB1-0925-8B8595F1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58" y="3715718"/>
            <a:ext cx="2167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Lower limit of sum</a:t>
            </a:r>
          </a:p>
        </p:txBody>
      </p:sp>
      <p:sp>
        <p:nvSpPr>
          <p:cNvPr id="46" name="AutoShape 9">
            <a:extLst>
              <a:ext uri="{FF2B5EF4-FFF2-40B4-BE49-F238E27FC236}">
                <a16:creationId xmlns:a16="http://schemas.microsoft.com/office/drawing/2014/main" id="{423FD62A-0696-2A6C-6CC6-4EFE9F67C0F3}"/>
              </a:ext>
            </a:extLst>
          </p:cNvPr>
          <p:cNvSpPr>
            <a:spLocks/>
          </p:cNvSpPr>
          <p:nvPr/>
        </p:nvSpPr>
        <p:spPr bwMode="auto">
          <a:xfrm rot="16200000">
            <a:off x="7962901" y="2499639"/>
            <a:ext cx="228599" cy="1219201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3DDEAFE5-3044-94C9-BF4F-6E8DB116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85" y="3152267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Heights of rectangles</a:t>
            </a: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6C1A0720-BEBF-0D9D-F306-C5B2CD59B57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100292" y="1960632"/>
            <a:ext cx="174625" cy="67479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63D5D2CB-9EBB-2F73-1033-3C977BD1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213" y="1756630"/>
            <a:ext cx="2291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Widths of rectangles</a:t>
            </a:r>
          </a:p>
        </p:txBody>
      </p:sp>
      <p:sp>
        <p:nvSpPr>
          <p:cNvPr id="50" name="Line 8">
            <a:extLst>
              <a:ext uri="{FF2B5EF4-FFF2-40B4-BE49-F238E27FC236}">
                <a16:creationId xmlns:a16="http://schemas.microsoft.com/office/drawing/2014/main" id="{2A782A7B-99E6-D30C-AD55-64C066BB7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394740"/>
            <a:ext cx="86250" cy="652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8">
            <a:extLst>
              <a:ext uri="{FF2B5EF4-FFF2-40B4-BE49-F238E27FC236}">
                <a16:creationId xmlns:a16="http://schemas.microsoft.com/office/drawing/2014/main" id="{855AD663-4B9E-02C8-E3B4-C6C6DB053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35626" y="3223539"/>
            <a:ext cx="196966" cy="553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1087AC-A651-BFA6-644A-9F3329EE79C3}"/>
              </a:ext>
            </a:extLst>
          </p:cNvPr>
          <p:cNvSpPr txBox="1"/>
          <p:nvPr/>
        </p:nvSpPr>
        <p:spPr>
          <a:xfrm>
            <a:off x="181970" y="126951"/>
            <a:ext cx="35808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b="1" dirty="0"/>
              <a:t>The Definite Integral</a:t>
            </a:r>
          </a:p>
        </p:txBody>
      </p:sp>
    </p:spTree>
    <p:extLst>
      <p:ext uri="{BB962C8B-B14F-4D97-AF65-F5344CB8AC3E}">
        <p14:creationId xmlns:p14="http://schemas.microsoft.com/office/powerpoint/2010/main" val="39817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05D14C-DF79-C9E3-1991-020D4F627DD8}"/>
              </a:ext>
            </a:extLst>
          </p:cNvPr>
          <p:cNvGrpSpPr/>
          <p:nvPr/>
        </p:nvGrpSpPr>
        <p:grpSpPr>
          <a:xfrm>
            <a:off x="559845" y="4630279"/>
            <a:ext cx="11252661" cy="1998773"/>
            <a:chOff x="559845" y="4630279"/>
            <a:chExt cx="11252661" cy="19987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EE818A-C65C-9AAA-6BE1-6C525817B717}"/>
                </a:ext>
              </a:extLst>
            </p:cNvPr>
            <p:cNvSpPr txBox="1"/>
            <p:nvPr/>
          </p:nvSpPr>
          <p:spPr>
            <a:xfrm>
              <a:off x="596712" y="4630279"/>
              <a:ext cx="232410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i="0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Note 3</a:t>
              </a:r>
              <a:r>
                <a:rPr lang="en-US" sz="2200" i="0" u="none" strike="noStrike" baseline="0" dirty="0">
                  <a:solidFill>
                    <a:srgbClr val="1AE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2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sum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F568571-FB89-9EA1-9805-0BC083BF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7251" y="4865573"/>
              <a:ext cx="1798476" cy="76968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BB42D7-19EB-4B55-CFDF-EB9F79CF1F48}"/>
                </a:ext>
              </a:extLst>
            </p:cNvPr>
            <p:cNvSpPr txBox="1"/>
            <p:nvPr/>
          </p:nvSpPr>
          <p:spPr>
            <a:xfrm>
              <a:off x="559845" y="5705722"/>
              <a:ext cx="112526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 i="0" u="none" strike="noStrike" baseline="0" dirty="0">
                  <a:latin typeface="TimesLTStd-Roman"/>
                </a:rPr>
                <a:t>that occurs in Definition 2 is called a </a:t>
              </a:r>
              <a:r>
                <a:rPr lang="en-US" sz="1800" b="1" i="0" u="none" strike="noStrike" baseline="0" dirty="0">
                  <a:latin typeface="TimesLTStd-Bold"/>
                </a:rPr>
                <a:t>Riemann sum </a:t>
              </a:r>
              <a:r>
                <a:rPr lang="en-US" sz="1800" b="0" i="0" u="none" strike="noStrike" baseline="0" dirty="0">
                  <a:latin typeface="TimesLTStd-Roman"/>
                </a:rPr>
                <a:t>after the German mathematician Bernhard Riemann (1826 –1866). So, Definition 2 says that the definite integral of an integrable function can be approximated to within any desired degree of accuracy by a Riemann sum.</a:t>
              </a:r>
              <a:endParaRPr lang="en-US" dirty="0"/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5EB3965-BCEB-D659-A059-DB77F5154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968509"/>
              </p:ext>
            </p:extLst>
          </p:nvPr>
        </p:nvGraphicFramePr>
        <p:xfrm>
          <a:off x="3116118" y="2004339"/>
          <a:ext cx="221788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30200" progId="Equation.DSMT4">
                  <p:embed/>
                </p:oleObj>
              </mc:Choice>
              <mc:Fallback>
                <p:oleObj name="Equation" r:id="rId3" imgW="685800" imgH="330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564E7B9-1FAD-614B-950F-2F5F49275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118" y="2004339"/>
                        <a:ext cx="221788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3FAD97E4-28F4-8A6D-3D93-391B47BBF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05794"/>
              </p:ext>
            </p:extLst>
          </p:nvPr>
        </p:nvGraphicFramePr>
        <p:xfrm>
          <a:off x="6096000" y="1905915"/>
          <a:ext cx="34496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431640" progId="Equation.DSMT4">
                  <p:embed/>
                </p:oleObj>
              </mc:Choice>
              <mc:Fallback>
                <p:oleObj name="Equation" r:id="rId5" imgW="1066680" imgH="4316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B35AE14-05FD-4986-6C3F-71B774391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915"/>
                        <a:ext cx="3449638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BC6D579-1E79-1F71-FE12-BD3B99F72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78385"/>
              </p:ext>
            </p:extLst>
          </p:nvPr>
        </p:nvGraphicFramePr>
        <p:xfrm>
          <a:off x="5486400" y="2396452"/>
          <a:ext cx="4111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14120" progId="Equation.DSMT4">
                  <p:embed/>
                </p:oleObj>
              </mc:Choice>
              <mc:Fallback>
                <p:oleObj name="Equation" r:id="rId7" imgW="126720" imgH="11412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B56962-057B-7245-8F8A-E768FBC65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96452"/>
                        <a:ext cx="4111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3">
            <a:extLst>
              <a:ext uri="{FF2B5EF4-FFF2-40B4-BE49-F238E27FC236}">
                <a16:creationId xmlns:a16="http://schemas.microsoft.com/office/drawing/2014/main" id="{CC956CFE-5F65-9655-F4D0-3DD49CD9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331" y="1743552"/>
            <a:ext cx="1306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Integration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Symbol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87B4ADCC-5976-C666-B422-2971816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31" y="3443149"/>
            <a:ext cx="2912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Lower limit of integration 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7542C98D-B3A7-9AD7-C86C-F9CFE2534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069" y="660207"/>
            <a:ext cx="28841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Upper limit of integration 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40D257C7-50A1-A71C-4FB1-4729EB36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42" y="3022406"/>
            <a:ext cx="1165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Integrand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B2B96EFC-78EF-5720-516B-38D07DF87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68" y="3915773"/>
            <a:ext cx="2487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Variable of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(dummy variable)</a:t>
            </a: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E05BBF1C-DFBD-6C34-E053-7872B8152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8131" y="1089940"/>
            <a:ext cx="187069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">
            <a:extLst>
              <a:ext uri="{FF2B5EF4-FFF2-40B4-BE49-F238E27FC236}">
                <a16:creationId xmlns:a16="http://schemas.microsoft.com/office/drawing/2014/main" id="{56BFBD1D-F5A8-76DE-1093-83840260F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156" y="2232940"/>
            <a:ext cx="643668" cy="3630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AB876EF-CA06-DE22-4AAD-01BEF65B5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6469" y="3024561"/>
            <a:ext cx="346331" cy="4185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0BBD2450-32A7-1CBB-4E63-C72AEE9EE746}"/>
              </a:ext>
            </a:extLst>
          </p:cNvPr>
          <p:cNvSpPr>
            <a:spLocks/>
          </p:cNvSpPr>
          <p:nvPr/>
        </p:nvSpPr>
        <p:spPr bwMode="auto">
          <a:xfrm rot="16200000">
            <a:off x="4052596" y="2494628"/>
            <a:ext cx="173433" cy="97959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14DCA52D-7C13-2D0D-CA7D-CD5245C171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7318" y="2722683"/>
            <a:ext cx="293790" cy="11930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46009A36-9D86-7564-6DFC-A464E373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59170"/>
            <a:ext cx="2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Upper limit of sum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BFD6D3EB-16D9-21F2-B96E-60E90BCF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58" y="3715718"/>
            <a:ext cx="2167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Lower limit of sum</a:t>
            </a: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2507BBD3-09FB-FCC1-CE92-A06B0F8F7244}"/>
              </a:ext>
            </a:extLst>
          </p:cNvPr>
          <p:cNvSpPr>
            <a:spLocks/>
          </p:cNvSpPr>
          <p:nvPr/>
        </p:nvSpPr>
        <p:spPr bwMode="auto">
          <a:xfrm rot="16200000">
            <a:off x="7962901" y="2499639"/>
            <a:ext cx="228599" cy="1219201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20BD9C98-B5C4-AF99-F2EA-534B41FD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85" y="3152267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Heights of rectangles</a:t>
            </a:r>
          </a:p>
        </p:txBody>
      </p:sp>
      <p:sp>
        <p:nvSpPr>
          <p:cNvPr id="50" name="AutoShape 9">
            <a:extLst>
              <a:ext uri="{FF2B5EF4-FFF2-40B4-BE49-F238E27FC236}">
                <a16:creationId xmlns:a16="http://schemas.microsoft.com/office/drawing/2014/main" id="{E8296A11-DEB5-8284-E812-460BD738B75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100292" y="1960632"/>
            <a:ext cx="174625" cy="674790"/>
          </a:xfrm>
          <a:prstGeom prst="leftBrace">
            <a:avLst>
              <a:gd name="adj1" fmla="val 3958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52AD71C7-6F8A-645C-BF9D-1DF51856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213" y="1756630"/>
            <a:ext cx="2291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Widths of rectangles</a:t>
            </a: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DEBABDE4-6562-526D-2F1E-0F36C5874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394740"/>
            <a:ext cx="86250" cy="652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8">
            <a:extLst>
              <a:ext uri="{FF2B5EF4-FFF2-40B4-BE49-F238E27FC236}">
                <a16:creationId xmlns:a16="http://schemas.microsoft.com/office/drawing/2014/main" id="{3E7C62EF-86D4-CC5E-5B4D-F9BA47B34F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35626" y="3223539"/>
            <a:ext cx="196966" cy="553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6464BC-878D-2AA3-72CC-A90233BE2173}"/>
              </a:ext>
            </a:extLst>
          </p:cNvPr>
          <p:cNvSpPr txBox="1"/>
          <p:nvPr/>
        </p:nvSpPr>
        <p:spPr>
          <a:xfrm>
            <a:off x="181970" y="126951"/>
            <a:ext cx="35808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b="1" dirty="0"/>
              <a:t>The Definite Integral</a:t>
            </a:r>
          </a:p>
        </p:txBody>
      </p:sp>
    </p:spTree>
    <p:extLst>
      <p:ext uri="{BB962C8B-B14F-4D97-AF65-F5344CB8AC3E}">
        <p14:creationId xmlns:p14="http://schemas.microsoft.com/office/powerpoint/2010/main" val="38213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0A0F6-42DF-A8CE-4921-63E60379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092" y="1095982"/>
            <a:ext cx="7826418" cy="484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C8FA2B-038C-078C-6315-3F393A57700B}"/>
                  </a:ext>
                </a:extLst>
              </p:cNvPr>
              <p:cNvSpPr txBox="1"/>
              <p:nvPr/>
            </p:nvSpPr>
            <p:spPr>
              <a:xfrm>
                <a:off x="4549763" y="3459989"/>
                <a:ext cx="2827075" cy="1139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C8FA2B-038C-078C-6315-3F393A57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63" y="3459989"/>
                <a:ext cx="2827075" cy="1139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573D57-C03A-72B8-9BF8-2551D5196391}"/>
              </a:ext>
            </a:extLst>
          </p:cNvPr>
          <p:cNvSpPr txBox="1"/>
          <p:nvPr/>
        </p:nvSpPr>
        <p:spPr>
          <a:xfrm>
            <a:off x="181970" y="126951"/>
            <a:ext cx="35808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b="1" dirty="0"/>
              <a:t>The Definite Integral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74E4E-043C-055E-3B89-F1FAB097EDA5}"/>
              </a:ext>
            </a:extLst>
          </p:cNvPr>
          <p:cNvSpPr txBox="1"/>
          <p:nvPr/>
        </p:nvSpPr>
        <p:spPr>
          <a:xfrm>
            <a:off x="206987" y="6121568"/>
            <a:ext cx="71698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evaluate the definite integral?</a:t>
            </a:r>
          </a:p>
        </p:txBody>
      </p: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ABBBF-D665-18C5-5C11-8B6139A06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2" y="262166"/>
            <a:ext cx="9289648" cy="1360383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E17825D-90C9-8A70-596B-240819E0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87822"/>
            <a:ext cx="571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Evaluating Definite Integrals Using Geometry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9445B-4FAE-242B-183C-CD8FA1105B34}"/>
              </a:ext>
            </a:extLst>
          </p:cNvPr>
          <p:cNvSpPr txBox="1"/>
          <p:nvPr/>
        </p:nvSpPr>
        <p:spPr>
          <a:xfrm>
            <a:off x="1916539" y="600775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 – 8 + 4 = 6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9C6A39-1E52-C07B-B6C5-05EA158ACB66}"/>
              </a:ext>
            </a:extLst>
          </p:cNvPr>
          <p:cNvGrpSpPr/>
          <p:nvPr/>
        </p:nvGrpSpPr>
        <p:grpSpPr>
          <a:xfrm>
            <a:off x="3559472" y="2834900"/>
            <a:ext cx="3733800" cy="2543788"/>
            <a:chOff x="533400" y="1529418"/>
            <a:chExt cx="3733800" cy="25437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3CA894-AC6D-A9B7-451C-FCE1263A84E0}"/>
                </a:ext>
              </a:extLst>
            </p:cNvPr>
            <p:cNvGrpSpPr/>
            <p:nvPr/>
          </p:nvGrpSpPr>
          <p:grpSpPr>
            <a:xfrm>
              <a:off x="533400" y="1529418"/>
              <a:ext cx="3733800" cy="2543788"/>
              <a:chOff x="914400" y="1377018"/>
              <a:chExt cx="3733800" cy="254378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E0FB03-928E-2ADA-32E6-309D1DCFC282}"/>
                  </a:ext>
                </a:extLst>
              </p:cNvPr>
              <p:cNvGrpSpPr/>
              <p:nvPr/>
            </p:nvGrpSpPr>
            <p:grpSpPr>
              <a:xfrm>
                <a:off x="914400" y="1377018"/>
                <a:ext cx="3733800" cy="2543788"/>
                <a:chOff x="609600" y="1427290"/>
                <a:chExt cx="3733800" cy="2543788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A33385A-F06C-DF36-BD11-6264B1E783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600" y="1427290"/>
                  <a:ext cx="3733800" cy="254378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264160F-278A-CB0F-0128-E89C6DB277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49268" y="2759590"/>
                  <a:ext cx="200000" cy="21904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E7EA6368-C131-0778-8850-5EF9C89776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81400" y="2978638"/>
                  <a:ext cx="200000" cy="219048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6DA35F0-4FA4-6D09-F8E0-32D243A38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6499" y="3410803"/>
                  <a:ext cx="287929" cy="246797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42675F-CB38-DEC3-D441-9E3904C330AB}"/>
                  </a:ext>
                </a:extLst>
              </p:cNvPr>
              <p:cNvSpPr/>
              <p:nvPr/>
            </p:nvSpPr>
            <p:spPr>
              <a:xfrm>
                <a:off x="1746319" y="26341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F40450-5561-7EFE-6804-67D29DD69E77}"/>
                  </a:ext>
                </a:extLst>
              </p:cNvPr>
              <p:cNvSpPr/>
              <p:nvPr/>
            </p:nvSpPr>
            <p:spPr>
              <a:xfrm>
                <a:off x="2632502" y="328826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E0810-DB0F-622B-41F1-C29FFBE97A5F}"/>
                  </a:ext>
                </a:extLst>
              </p:cNvPr>
              <p:cNvSpPr/>
              <p:nvPr/>
            </p:nvSpPr>
            <p:spPr>
              <a:xfrm>
                <a:off x="3814718" y="289560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E0FD66-F519-53A1-2521-A48D0788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1502" y="2400027"/>
              <a:ext cx="951162" cy="28785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86DB76B-CA00-06BF-0809-52333B101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40" y="5884173"/>
            <a:ext cx="1261043" cy="684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ACED14-0AB1-D7BF-6BDD-4B5F4D4615DB}"/>
              </a:ext>
            </a:extLst>
          </p:cNvPr>
          <p:cNvSpPr txBox="1"/>
          <p:nvPr/>
        </p:nvSpPr>
        <p:spPr>
          <a:xfrm>
            <a:off x="236920" y="228092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DF158F3-876F-BB77-A38E-75C756674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34" y="523397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366D0B-F288-B797-44A7-1F682F0BD052}"/>
              </a:ext>
            </a:extLst>
          </p:cNvPr>
          <p:cNvGrpSpPr/>
          <p:nvPr/>
        </p:nvGrpSpPr>
        <p:grpSpPr>
          <a:xfrm>
            <a:off x="1611146" y="2184490"/>
            <a:ext cx="1915389" cy="684566"/>
            <a:chOff x="457200" y="4344634"/>
            <a:chExt cx="1915389" cy="6845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3D63B0-1CBE-939E-91EB-5B4950EAB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1546" y="4344634"/>
              <a:ext cx="1261043" cy="6845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79D7B8-0F1A-DE87-BADA-AA4E98721D8C}"/>
                </a:ext>
              </a:extLst>
            </p:cNvPr>
            <p:cNvSpPr txBox="1"/>
            <p:nvPr/>
          </p:nvSpPr>
          <p:spPr>
            <a:xfrm>
              <a:off x="457200" y="4481370"/>
              <a:ext cx="7024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Find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D95A4A5-22CC-E901-7532-42CFD10E9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208" y="5981441"/>
            <a:ext cx="590062" cy="5567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C0DE5C-BB90-1538-4BD8-B6CDB65D9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328" y="5952549"/>
            <a:ext cx="475389" cy="5567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DE9144-1DD1-EC34-98E7-1F95E6F9CB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854" y="5932916"/>
            <a:ext cx="413345" cy="556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A8872B-9090-C6E3-A245-8146BC022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199" y="5915434"/>
            <a:ext cx="413345" cy="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E09D6DC-11E3-B831-13B2-73951106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94778"/>
            <a:ext cx="571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Evaluating Definite Integrals Using Geometry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EF2A1-C294-19DB-DACB-FD793A92582A}"/>
              </a:ext>
            </a:extLst>
          </p:cNvPr>
          <p:cNvSpPr txBox="1"/>
          <p:nvPr/>
        </p:nvSpPr>
        <p:spPr>
          <a:xfrm>
            <a:off x="236920" y="787876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AAFA6E2-C450-CCC0-904B-48A01AAB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54" y="235926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8326C-5815-302F-28A9-9DB6D2FEB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73" y="3036874"/>
            <a:ext cx="4438095" cy="2066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5A072D-0142-7974-A549-F1502F44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79" y="5580039"/>
            <a:ext cx="1195334" cy="643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76AB0-BC2E-8A5C-21BB-258D91C1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593" y="5631711"/>
            <a:ext cx="476150" cy="591970"/>
          </a:xfrm>
          <a:prstGeom prst="rect">
            <a:avLst/>
          </a:prstGeom>
        </p:spPr>
      </p:pic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DB858707-CC50-033E-EEA4-9E0EC8E23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23724"/>
              </p:ext>
            </p:extLst>
          </p:nvPr>
        </p:nvGraphicFramePr>
        <p:xfrm>
          <a:off x="4630443" y="3635234"/>
          <a:ext cx="1035651" cy="41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780" imgH="203112" progId="Equation.DSMT4">
                  <p:embed/>
                </p:oleObj>
              </mc:Choice>
              <mc:Fallback>
                <p:oleObj name="Equation" r:id="rId5" imgW="507780" imgH="203112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443" y="3635234"/>
                        <a:ext cx="1035651" cy="414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A591E92-944D-509E-5BD2-2B802EF37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79" y="5580039"/>
            <a:ext cx="2514600" cy="732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117A40C-5F91-AF27-A9AC-43AFB3E0D976}"/>
              </a:ext>
            </a:extLst>
          </p:cNvPr>
          <p:cNvGrpSpPr/>
          <p:nvPr/>
        </p:nvGrpSpPr>
        <p:grpSpPr>
          <a:xfrm>
            <a:off x="204171" y="1453716"/>
            <a:ext cx="3013876" cy="744316"/>
            <a:chOff x="181970" y="1234642"/>
            <a:chExt cx="3013876" cy="7443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8F8FBC-EA59-A82C-6E5A-FCFE71BC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1824" y="1234642"/>
              <a:ext cx="2514022" cy="74431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9EC9D3-0040-14EA-8637-2299F347B2B2}"/>
                </a:ext>
              </a:extLst>
            </p:cNvPr>
            <p:cNvSpPr txBox="1"/>
            <p:nvPr/>
          </p:nvSpPr>
          <p:spPr>
            <a:xfrm>
              <a:off x="181970" y="1369700"/>
              <a:ext cx="56332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AAE26F-30E4-993B-36CD-D1368A92D668}"/>
              </a:ext>
            </a:extLst>
          </p:cNvPr>
          <p:cNvSpPr txBox="1"/>
          <p:nvPr/>
        </p:nvSpPr>
        <p:spPr>
          <a:xfrm>
            <a:off x="220936" y="2943045"/>
            <a:ext cx="5633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(</a:t>
            </a:r>
            <a:r>
              <a:rPr lang="en-US" sz="2200" dirty="0">
                <a:latin typeface="TimesLTStd-Roman"/>
              </a:rPr>
              <a:t>a</a:t>
            </a:r>
            <a:r>
              <a:rPr lang="en-US" sz="2200" b="0" i="0" u="none" strike="noStrike" baseline="0" dirty="0">
                <a:latin typeface="TimesLTStd-Roman"/>
              </a:rPr>
              <a:t>)</a:t>
            </a:r>
            <a:endParaRPr lang="en-US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47693-71B1-55EE-FECF-996097CEBE3E}"/>
              </a:ext>
            </a:extLst>
          </p:cNvPr>
          <p:cNvSpPr txBox="1"/>
          <p:nvPr/>
        </p:nvSpPr>
        <p:spPr>
          <a:xfrm>
            <a:off x="6133873" y="2378294"/>
            <a:ext cx="5633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(b)</a:t>
            </a:r>
            <a:endParaRPr lang="en-US" sz="2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228EBF-8629-300B-1311-E044BB71243B}"/>
              </a:ext>
            </a:extLst>
          </p:cNvPr>
          <p:cNvGrpSpPr/>
          <p:nvPr/>
        </p:nvGrpSpPr>
        <p:grpSpPr>
          <a:xfrm>
            <a:off x="5242354" y="1434233"/>
            <a:ext cx="2480915" cy="685859"/>
            <a:chOff x="6096000" y="1270134"/>
            <a:chExt cx="2480915" cy="6858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D40985-89EF-367F-88DF-6CC8498D0BD9}"/>
                </a:ext>
              </a:extLst>
            </p:cNvPr>
            <p:cNvSpPr txBox="1"/>
            <p:nvPr/>
          </p:nvSpPr>
          <p:spPr>
            <a:xfrm>
              <a:off x="6096000" y="1385094"/>
              <a:ext cx="56332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(b)</a:t>
              </a:r>
              <a:endParaRPr lang="en-US" sz="22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AF59A60-157A-AC65-9A92-054B767B5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11716" y="1270134"/>
              <a:ext cx="2065199" cy="685859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8E87C2-886F-432D-9FC8-735CEE6AAE08}"/>
              </a:ext>
            </a:extLst>
          </p:cNvPr>
          <p:cNvCxnSpPr/>
          <p:nvPr/>
        </p:nvCxnSpPr>
        <p:spPr>
          <a:xfrm>
            <a:off x="6009116" y="2469223"/>
            <a:ext cx="0" cy="411160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D0542E3-E723-C1B4-A6F7-CC8613A8F5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866" y="2356489"/>
            <a:ext cx="3349425" cy="2765424"/>
          </a:xfrm>
          <a:prstGeom prst="rect">
            <a:avLst/>
          </a:prstGeom>
        </p:spPr>
      </p:pic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C29AF169-A332-56A6-8698-3E34F9720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80340"/>
              </p:ext>
            </p:extLst>
          </p:nvPr>
        </p:nvGraphicFramePr>
        <p:xfrm>
          <a:off x="10267996" y="3062957"/>
          <a:ext cx="1058771" cy="73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393480" progId="Equation.DSMT4">
                  <p:embed/>
                </p:oleObj>
              </mc:Choice>
              <mc:Fallback>
                <p:oleObj name="Equation" r:id="rId11" imgW="571320" imgH="39348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DB858707-CC50-033E-EEA4-9E0EC8E232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7996" y="3062957"/>
                        <a:ext cx="1058771" cy="732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87B633DB-B0BF-9EC8-3678-EB6EB9BE16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7182" y="5068729"/>
            <a:ext cx="3055192" cy="6581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47FB99-4D8E-E985-6CA0-EABF4D4FBF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0960" y="5625063"/>
            <a:ext cx="2466323" cy="5542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1DB487-F9E7-039A-A016-67A7D4EC28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093" y="6248747"/>
            <a:ext cx="775922" cy="36024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E5E54DD-6A7C-2EC1-D5D4-0C05924DADD4}"/>
              </a:ext>
            </a:extLst>
          </p:cNvPr>
          <p:cNvSpPr txBox="1"/>
          <p:nvPr/>
        </p:nvSpPr>
        <p:spPr>
          <a:xfrm>
            <a:off x="1614682" y="827157"/>
            <a:ext cx="102092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following integrals by interpreting each in terms of areas.</a:t>
            </a:r>
            <a:endParaRPr lang="en-US" sz="2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104B90A-1347-8861-0112-63C8F39A11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24879" y="5268741"/>
            <a:ext cx="1642677" cy="3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22" grpId="0"/>
      <p:bldP spid="23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D57582-7D8F-5E6E-7BD9-F6B719259EEE}"/>
                  </a:ext>
                </a:extLst>
              </p:cNvPr>
              <p:cNvSpPr txBox="1"/>
              <p:nvPr/>
            </p:nvSpPr>
            <p:spPr>
              <a:xfrm>
                <a:off x="1606232" y="792442"/>
                <a:ext cx="1013505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consists of two straight lines and a semi-circle. Evaluate the</a:t>
                </a:r>
                <a:r>
                  <a:rPr lang="en-US" sz="22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integral by interpreting it in terms of areas.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D57582-7D8F-5E6E-7BD9-F6B71925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32" y="792442"/>
                <a:ext cx="10135055" cy="769441"/>
              </a:xfrm>
              <a:prstGeom prst="rect">
                <a:avLst/>
              </a:prstGeom>
              <a:blipFill>
                <a:blip r:embed="rId2"/>
                <a:stretch>
                  <a:fillRect l="-782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9CC0-D6B1-E0D1-110E-69E5305507AB}"/>
              </a:ext>
            </a:extLst>
          </p:cNvPr>
          <p:cNvSpPr txBox="1"/>
          <p:nvPr/>
        </p:nvSpPr>
        <p:spPr>
          <a:xfrm>
            <a:off x="296126" y="74271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05CA1F2-F97C-78D7-5226-33DB4419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65" y="344603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EEFDB-794B-7D63-3DD8-85556130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46" y="1732094"/>
            <a:ext cx="1234547" cy="655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B1C6DA-617A-1D7F-8B40-20B07A2C5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405" y="1410154"/>
            <a:ext cx="3612193" cy="3261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B90BCF-9B6E-FFD1-438D-BA20A4DD6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5" y="4076084"/>
            <a:ext cx="5707875" cy="533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3843B-2CED-4780-3A24-C8CB20EF4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25" y="4734065"/>
            <a:ext cx="8489416" cy="51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CA5FA-797E-F776-C385-035609CDD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26" y="5366198"/>
            <a:ext cx="5730737" cy="502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AE65CC-C7B6-39A9-6013-3AA5E4E99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18" y="6016366"/>
            <a:ext cx="8100762" cy="563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9939D9-8504-269E-8624-459CB6315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952" y="4011743"/>
            <a:ext cx="2372911" cy="556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FBC16-1243-901B-ED43-7C8CFA97D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850" y="4050403"/>
            <a:ext cx="1262484" cy="556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CC06DC-2F62-5C56-7CE8-32284A774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515" y="4004531"/>
            <a:ext cx="601437" cy="5567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51B05C-92D4-A825-698A-5BA0716B4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3694" y="4735876"/>
            <a:ext cx="4507886" cy="5567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B3A1A-B935-4DC2-D3EB-9C6EFB261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618" y="4714723"/>
            <a:ext cx="1487442" cy="5567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6E34F3-C3AD-8CF1-B0F3-70D50F3DF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3953" y="4725953"/>
            <a:ext cx="926567" cy="5567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1C3F09-27E0-8CDE-B68A-6C104E307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474" y="5369097"/>
            <a:ext cx="2372911" cy="5567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817F8E-8633-72DC-486C-EA3DA8C987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6098" y="5354968"/>
            <a:ext cx="1299982" cy="5567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BE1295-BCEB-ED7B-924F-53E1BDED3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0947" y="5339320"/>
            <a:ext cx="693005" cy="5567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434FAC-2359-7DBB-6C5C-F40B44D3C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336" y="6035214"/>
            <a:ext cx="1700564" cy="5567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70CDD7-E157-6621-39CA-AFA942FF4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7448" y="6035210"/>
            <a:ext cx="1714119" cy="556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2A9B43-B028-B429-C7E8-67024ADE2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377" y="6020067"/>
            <a:ext cx="1592393" cy="5567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9B16C2-AA6D-57E4-8767-97906E5DA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8679" y="6038602"/>
            <a:ext cx="1714119" cy="556720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B09ECB-9118-3402-18BD-AB3F740D5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76651"/>
              </p:ext>
            </p:extLst>
          </p:nvPr>
        </p:nvGraphicFramePr>
        <p:xfrm>
          <a:off x="8425180" y="5969953"/>
          <a:ext cx="995363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BC3B55B0-E49F-EC62-38EE-15A7C70FE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5180" y="5969953"/>
                        <a:ext cx="995363" cy="685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">
            <a:extLst>
              <a:ext uri="{FF2B5EF4-FFF2-40B4-BE49-F238E27FC236}">
                <a16:creationId xmlns:a16="http://schemas.microsoft.com/office/drawing/2014/main" id="{75F45D72-2A90-920F-9356-CE901D1EF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94778"/>
            <a:ext cx="571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Evaluating Definite Integrals Using Geometry</a:t>
            </a:r>
          </a:p>
        </p:txBody>
      </p:sp>
    </p:spTree>
    <p:extLst>
      <p:ext uri="{BB962C8B-B14F-4D97-AF65-F5344CB8AC3E}">
        <p14:creationId xmlns:p14="http://schemas.microsoft.com/office/powerpoint/2010/main" val="26338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018E-7175-1F3B-768D-F6EF6D86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84" y="670653"/>
            <a:ext cx="9340032" cy="2475141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87D773D-D2A9-0BE5-9231-A943F684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52" y="137228"/>
            <a:ext cx="54670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Evaluating Definite Integrals Using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731D8-D5DF-287B-6140-F684BA2E6DA8}"/>
              </a:ext>
            </a:extLst>
          </p:cNvPr>
          <p:cNvSpPr txBox="1"/>
          <p:nvPr/>
        </p:nvSpPr>
        <p:spPr>
          <a:xfrm>
            <a:off x="232822" y="3265332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003CEEA-71FB-83BF-9044-130F30D9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02" y="399394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382B2A-7A25-9DC7-D6B9-81FCEC3CAE96}"/>
              </a:ext>
            </a:extLst>
          </p:cNvPr>
          <p:cNvGrpSpPr/>
          <p:nvPr/>
        </p:nvGrpSpPr>
        <p:grpSpPr>
          <a:xfrm>
            <a:off x="1675226" y="3182430"/>
            <a:ext cx="7868209" cy="648701"/>
            <a:chOff x="1675226" y="3182430"/>
            <a:chExt cx="7868209" cy="6487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CD6852-DC87-9DB3-413E-F4BEFE617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912" y="3287910"/>
              <a:ext cx="3835523" cy="415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822873C-7485-8133-C134-6300507F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5226" y="3332960"/>
              <a:ext cx="1053036" cy="31868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C190598-BC9F-9E03-DBBB-D9AA67641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4194" y="3182430"/>
              <a:ext cx="2972687" cy="64870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094430-69BF-1E4B-254B-4BEB941CB577}"/>
                  </a:ext>
                </a:extLst>
              </p:cNvPr>
              <p:cNvSpPr txBox="1"/>
              <p:nvPr/>
            </p:nvSpPr>
            <p:spPr>
              <a:xfrm>
                <a:off x="144351" y="4510675"/>
                <a:ext cx="11707679" cy="1136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 the given limit with the limit in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heorem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see that they will be identical if we choose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u="none" strike="noStrike" baseline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are given that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and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Therefore, by the above theorem we have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094430-69BF-1E4B-254B-4BEB941CB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51" y="4510675"/>
                <a:ext cx="11707679" cy="1136978"/>
              </a:xfrm>
              <a:prstGeom prst="rect">
                <a:avLst/>
              </a:prstGeom>
              <a:blipFill>
                <a:blip r:embed="rId6"/>
                <a:stretch>
                  <a:fillRect l="-677" t="-3763" r="-15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8B2DA638-4C65-32B8-559F-87633BE2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620" y="5628115"/>
            <a:ext cx="5957971" cy="7828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6EFA10-DDB1-82F6-FA31-E5CF4C31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497" y="1359179"/>
            <a:ext cx="2210276" cy="8122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DDF5F7-39BD-FFCF-1BBA-613F56689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336" y="2323397"/>
            <a:ext cx="1239520" cy="5567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7A8ED8-2981-53DB-08D3-E61B34168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589" y="2261034"/>
            <a:ext cx="1747771" cy="6791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F1B417-426E-AD8F-F5A7-06564EBA1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3829" y="2374322"/>
            <a:ext cx="2931105" cy="5567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4127F4-192E-1466-CF03-278BCB4B5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495" y="5735291"/>
            <a:ext cx="654150" cy="5567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362E72-0649-4850-FEA6-BFAA322B5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591" y="5789948"/>
            <a:ext cx="1644938" cy="5567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A4E55B-CA6E-144E-57CD-F93D11616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529" y="5753312"/>
            <a:ext cx="654150" cy="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C9BC07-BCC5-1A25-9A1B-11CCD22792BF}"/>
              </a:ext>
            </a:extLst>
          </p:cNvPr>
          <p:cNvGrpSpPr/>
          <p:nvPr/>
        </p:nvGrpSpPr>
        <p:grpSpPr>
          <a:xfrm>
            <a:off x="2215920" y="691367"/>
            <a:ext cx="8137204" cy="3269848"/>
            <a:chOff x="2215920" y="810945"/>
            <a:chExt cx="8137204" cy="32698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8D3F06-52AE-757E-C45B-44584F3FE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920" y="810945"/>
              <a:ext cx="8137204" cy="3269848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25984A-F9FC-4457-54AA-ACA8A39B3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331" y="874392"/>
              <a:ext cx="2196135" cy="408745"/>
            </a:xfrm>
            <a:prstGeom prst="rect">
              <a:avLst/>
            </a:prstGeom>
          </p:spPr>
        </p:pic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0AD4BCA2-1DF6-9655-3799-805225729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927" y="1227991"/>
              <a:ext cx="55984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/>
                <a:t>Let </a:t>
              </a:r>
              <a:r>
                <a:rPr lang="en-US" altLang="en-US" sz="2200" i="1" dirty="0"/>
                <a:t>n </a:t>
              </a:r>
              <a:r>
                <a:rPr lang="en-US" altLang="en-US" sz="2200" dirty="0"/>
                <a:t>be a positive integer and </a:t>
              </a:r>
              <a:r>
                <a:rPr lang="en-US" altLang="en-US" sz="2200" i="1" dirty="0"/>
                <a:t>c </a:t>
              </a:r>
              <a:r>
                <a:rPr lang="en-US" altLang="en-US" sz="2200" dirty="0"/>
                <a:t>a real number.</a:t>
              </a:r>
            </a:p>
          </p:txBody>
        </p:sp>
      </p:grpSp>
      <p:graphicFrame>
        <p:nvGraphicFramePr>
          <p:cNvPr id="14" name="Object 36">
            <a:extLst>
              <a:ext uri="{FF2B5EF4-FFF2-40B4-BE49-F238E27FC236}">
                <a16:creationId xmlns:a16="http://schemas.microsoft.com/office/drawing/2014/main" id="{26D3196B-A770-3727-1EA7-2958F3AA0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11152"/>
              </p:ext>
            </p:extLst>
          </p:nvPr>
        </p:nvGraphicFramePr>
        <p:xfrm>
          <a:off x="2643890" y="1551586"/>
          <a:ext cx="11049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431640" progId="Equation.DSMT4">
                  <p:embed/>
                </p:oleObj>
              </mc:Choice>
              <mc:Fallback>
                <p:oleObj name="Equation" r:id="rId4" imgW="698400" imgH="431640" progId="Equation.DSMT4">
                  <p:embed/>
                  <p:pic>
                    <p:nvPicPr>
                      <p:cNvPr id="5" name="Object 36">
                        <a:extLst>
                          <a:ext uri="{FF2B5EF4-FFF2-40B4-BE49-F238E27FC236}">
                            <a16:creationId xmlns:a16="http://schemas.microsoft.com/office/drawing/2014/main" id="{26D3196B-A770-3727-1EA7-2958F3AA0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890" y="1551586"/>
                        <a:ext cx="11049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6">
            <a:extLst>
              <a:ext uri="{FF2B5EF4-FFF2-40B4-BE49-F238E27FC236}">
                <a16:creationId xmlns:a16="http://schemas.microsoft.com/office/drawing/2014/main" id="{E8E61E25-C194-0D30-27BF-48FB2D1A6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087812"/>
              </p:ext>
            </p:extLst>
          </p:nvPr>
        </p:nvGraphicFramePr>
        <p:xfrm>
          <a:off x="2569644" y="2298696"/>
          <a:ext cx="12842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431640" progId="Equation.DSMT4">
                  <p:embed/>
                </p:oleObj>
              </mc:Choice>
              <mc:Fallback>
                <p:oleObj name="Equation" r:id="rId6" imgW="812520" imgH="431640" progId="Equation.DSMT4">
                  <p:embed/>
                  <p:pic>
                    <p:nvPicPr>
                      <p:cNvPr id="9" name="Object 36">
                        <a:extLst>
                          <a:ext uri="{FF2B5EF4-FFF2-40B4-BE49-F238E27FC236}">
                            <a16:creationId xmlns:a16="http://schemas.microsoft.com/office/drawing/2014/main" id="{E8E61E25-C194-0D30-27BF-48FB2D1A6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644" y="2298696"/>
                        <a:ext cx="12842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6">
            <a:extLst>
              <a:ext uri="{FF2B5EF4-FFF2-40B4-BE49-F238E27FC236}">
                <a16:creationId xmlns:a16="http://schemas.microsoft.com/office/drawing/2014/main" id="{8D1F1725-B43D-690B-F04F-9FB2D32FF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59264"/>
              </p:ext>
            </p:extLst>
          </p:nvPr>
        </p:nvGraphicFramePr>
        <p:xfrm>
          <a:off x="2645250" y="3045806"/>
          <a:ext cx="263048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444240" progId="Equation.DSMT4">
                  <p:embed/>
                </p:oleObj>
              </mc:Choice>
              <mc:Fallback>
                <p:oleObj name="Equation" r:id="rId8" imgW="1663560" imgH="444240" progId="Equation.DSMT4">
                  <p:embed/>
                  <p:pic>
                    <p:nvPicPr>
                      <p:cNvPr id="6" name="Object 36">
                        <a:extLst>
                          <a:ext uri="{FF2B5EF4-FFF2-40B4-BE49-F238E27FC236}">
                            <a16:creationId xmlns:a16="http://schemas.microsoft.com/office/drawing/2014/main" id="{8D1F1725-B43D-690B-F04F-9FB2D32FF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250" y="3045806"/>
                        <a:ext cx="2630488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6">
            <a:extLst>
              <a:ext uri="{FF2B5EF4-FFF2-40B4-BE49-F238E27FC236}">
                <a16:creationId xmlns:a16="http://schemas.microsoft.com/office/drawing/2014/main" id="{C1E7DA96-4B1F-8170-B325-72C6D2AC1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49179"/>
              </p:ext>
            </p:extLst>
          </p:nvPr>
        </p:nvGraphicFramePr>
        <p:xfrm>
          <a:off x="5855528" y="1715975"/>
          <a:ext cx="43084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76440" imgH="444240" progId="Equation.DSMT4">
                  <p:embed/>
                </p:oleObj>
              </mc:Choice>
              <mc:Fallback>
                <p:oleObj name="Equation" r:id="rId10" imgW="2476440" imgH="444240" progId="Equation.DSMT4">
                  <p:embed/>
                  <p:pic>
                    <p:nvPicPr>
                      <p:cNvPr id="7" name="Object 36">
                        <a:extLst>
                          <a:ext uri="{FF2B5EF4-FFF2-40B4-BE49-F238E27FC236}">
                            <a16:creationId xmlns:a16="http://schemas.microsoft.com/office/drawing/2014/main" id="{C1E7DA96-4B1F-8170-B325-72C6D2AC16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528" y="1715975"/>
                        <a:ext cx="43084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6">
            <a:extLst>
              <a:ext uri="{FF2B5EF4-FFF2-40B4-BE49-F238E27FC236}">
                <a16:creationId xmlns:a16="http://schemas.microsoft.com/office/drawing/2014/main" id="{3CAAF271-EBD9-2F37-01F8-BE06200A0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95348"/>
              </p:ext>
            </p:extLst>
          </p:nvPr>
        </p:nvGraphicFramePr>
        <p:xfrm>
          <a:off x="5855528" y="2699469"/>
          <a:ext cx="36179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0" imgH="469800" progId="Equation.DSMT4">
                  <p:embed/>
                </p:oleObj>
              </mc:Choice>
              <mc:Fallback>
                <p:oleObj name="Equation" r:id="rId12" imgW="2286000" imgH="469800" progId="Equation.DSMT4">
                  <p:embed/>
                  <p:pic>
                    <p:nvPicPr>
                      <p:cNvPr id="8" name="Object 36">
                        <a:extLst>
                          <a:ext uri="{FF2B5EF4-FFF2-40B4-BE49-F238E27FC236}">
                            <a16:creationId xmlns:a16="http://schemas.microsoft.com/office/drawing/2014/main" id="{3CAAF271-EBD9-2F37-01F8-BE06200A0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528" y="2699469"/>
                        <a:ext cx="361791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>
            <a:extLst>
              <a:ext uri="{FF2B5EF4-FFF2-40B4-BE49-F238E27FC236}">
                <a16:creationId xmlns:a16="http://schemas.microsoft.com/office/drawing/2014/main" id="{6A70E8E2-B412-8F1D-9678-A1FE6555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37228"/>
            <a:ext cx="54670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Evaluating Definite Integrals Using Algebra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64B149-6E43-B47B-4A17-F3BC36C87199}"/>
              </a:ext>
            </a:extLst>
          </p:cNvPr>
          <p:cNvCxnSpPr/>
          <p:nvPr/>
        </p:nvCxnSpPr>
        <p:spPr>
          <a:xfrm>
            <a:off x="5576191" y="1638969"/>
            <a:ext cx="0" cy="204790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2D117C-8D5B-672B-D2F3-513C49F7E5E3}"/>
              </a:ext>
            </a:extLst>
          </p:cNvPr>
          <p:cNvGrpSpPr/>
          <p:nvPr/>
        </p:nvGrpSpPr>
        <p:grpSpPr>
          <a:xfrm>
            <a:off x="2215920" y="4116788"/>
            <a:ext cx="8137204" cy="2438218"/>
            <a:chOff x="2215920" y="4116788"/>
            <a:chExt cx="8137204" cy="24382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93DBDC-1F51-4868-557D-0C061F17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920" y="4116788"/>
              <a:ext cx="8137204" cy="2438218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5FFFFE-FCD1-F0DD-00BC-E23F48881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96095" y="4256165"/>
              <a:ext cx="2290206" cy="28391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4592D2-86CE-BC78-9963-A09027ECBA97}"/>
              </a:ext>
            </a:extLst>
          </p:cNvPr>
          <p:cNvGrpSpPr/>
          <p:nvPr/>
        </p:nvGrpSpPr>
        <p:grpSpPr>
          <a:xfrm>
            <a:off x="6447951" y="4770069"/>
            <a:ext cx="3837880" cy="815411"/>
            <a:chOff x="6449835" y="4697995"/>
            <a:chExt cx="3837880" cy="8154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98AB8D-C7DB-F765-8A94-B34549FDF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60281" y="4697995"/>
              <a:ext cx="3627434" cy="815411"/>
            </a:xfrm>
            <a:prstGeom prst="rect">
              <a:avLst/>
            </a:prstGeom>
          </p:spPr>
        </p:pic>
        <p:graphicFrame>
          <p:nvGraphicFramePr>
            <p:cNvPr id="27" name="Object 36">
              <a:extLst>
                <a:ext uri="{FF2B5EF4-FFF2-40B4-BE49-F238E27FC236}">
                  <a16:creationId xmlns:a16="http://schemas.microsoft.com/office/drawing/2014/main" id="{D12911E4-641E-0565-BF49-9B5547A240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385692"/>
                </p:ext>
              </p:extLst>
            </p:nvPr>
          </p:nvGraphicFramePr>
          <p:xfrm>
            <a:off x="6449835" y="4900463"/>
            <a:ext cx="2619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4880" imgH="203040" progId="Equation.DSMT4">
                    <p:embed/>
                  </p:oleObj>
                </mc:Choice>
                <mc:Fallback>
                  <p:oleObj name="Equation" r:id="rId16" imgW="164880" imgH="203040" progId="Equation.DSMT4">
                    <p:embed/>
                    <p:pic>
                      <p:nvPicPr>
                        <p:cNvPr id="14" name="Object 36">
                          <a:extLst>
                            <a:ext uri="{FF2B5EF4-FFF2-40B4-BE49-F238E27FC236}">
                              <a16:creationId xmlns:a16="http://schemas.microsoft.com/office/drawing/2014/main" id="{26D3196B-A770-3727-1EA7-2958F3AA0A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9835" y="4900463"/>
                          <a:ext cx="261938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A70B2A-8303-C08B-3538-086747D80A14}"/>
              </a:ext>
            </a:extLst>
          </p:cNvPr>
          <p:cNvGrpSpPr/>
          <p:nvPr/>
        </p:nvGrpSpPr>
        <p:grpSpPr>
          <a:xfrm>
            <a:off x="2350773" y="5709802"/>
            <a:ext cx="3833787" cy="713086"/>
            <a:chOff x="2266365" y="5709802"/>
            <a:chExt cx="3833787" cy="71308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E21D33-7A54-EC81-EA78-042284993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13897" y="5709802"/>
              <a:ext cx="3586255" cy="713086"/>
            </a:xfrm>
            <a:prstGeom prst="rect">
              <a:avLst/>
            </a:prstGeom>
          </p:spPr>
        </p:pic>
        <p:graphicFrame>
          <p:nvGraphicFramePr>
            <p:cNvPr id="28" name="Object 36">
              <a:extLst>
                <a:ext uri="{FF2B5EF4-FFF2-40B4-BE49-F238E27FC236}">
                  <a16:creationId xmlns:a16="http://schemas.microsoft.com/office/drawing/2014/main" id="{6C70452D-AEE5-BC94-5543-87447FF7F6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68077"/>
                </p:ext>
              </p:extLst>
            </p:nvPr>
          </p:nvGraphicFramePr>
          <p:xfrm>
            <a:off x="2266365" y="5881310"/>
            <a:ext cx="28098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480" imgH="203040" progId="Equation.DSMT4">
                    <p:embed/>
                  </p:oleObj>
                </mc:Choice>
                <mc:Fallback>
                  <p:oleObj name="Equation" r:id="rId19" imgW="177480" imgH="203040" progId="Equation.DSMT4">
                    <p:embed/>
                    <p:pic>
                      <p:nvPicPr>
                        <p:cNvPr id="27" name="Object 36">
                          <a:extLst>
                            <a:ext uri="{FF2B5EF4-FFF2-40B4-BE49-F238E27FC236}">
                              <a16:creationId xmlns:a16="http://schemas.microsoft.com/office/drawing/2014/main" id="{D12911E4-641E-0565-BF49-9B5547A240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6365" y="5881310"/>
                          <a:ext cx="280988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D39143-95F9-3D38-AF0D-A375EEA7C914}"/>
              </a:ext>
            </a:extLst>
          </p:cNvPr>
          <p:cNvGrpSpPr/>
          <p:nvPr/>
        </p:nvGrpSpPr>
        <p:grpSpPr>
          <a:xfrm>
            <a:off x="2348009" y="4761572"/>
            <a:ext cx="2346775" cy="762066"/>
            <a:chOff x="2348009" y="4796742"/>
            <a:chExt cx="2346775" cy="7620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6BF419-3580-0124-F3C4-B073FC9F2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553378" y="4796742"/>
              <a:ext cx="2141406" cy="762066"/>
            </a:xfrm>
            <a:prstGeom prst="rect">
              <a:avLst/>
            </a:prstGeom>
          </p:spPr>
        </p:pic>
        <p:graphicFrame>
          <p:nvGraphicFramePr>
            <p:cNvPr id="29" name="Object 36">
              <a:extLst>
                <a:ext uri="{FF2B5EF4-FFF2-40B4-BE49-F238E27FC236}">
                  <a16:creationId xmlns:a16="http://schemas.microsoft.com/office/drawing/2014/main" id="{B3477DAF-55C9-BC0B-ADF1-9AD6430D73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8998744"/>
                </p:ext>
              </p:extLst>
            </p:nvPr>
          </p:nvGraphicFramePr>
          <p:xfrm>
            <a:off x="2348009" y="4994739"/>
            <a:ext cx="2619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64880" imgH="203040" progId="Equation.DSMT4">
                    <p:embed/>
                  </p:oleObj>
                </mc:Choice>
                <mc:Fallback>
                  <p:oleObj name="Equation" r:id="rId22" imgW="164880" imgH="203040" progId="Equation.DSMT4">
                    <p:embed/>
                    <p:pic>
                      <p:nvPicPr>
                        <p:cNvPr id="27" name="Object 36">
                          <a:extLst>
                            <a:ext uri="{FF2B5EF4-FFF2-40B4-BE49-F238E27FC236}">
                              <a16:creationId xmlns:a16="http://schemas.microsoft.com/office/drawing/2014/main" id="{D12911E4-641E-0565-BF49-9B5547A240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009" y="4994739"/>
                          <a:ext cx="261938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BC4DBB-023A-D102-F270-88E5EDC09E08}"/>
              </a:ext>
            </a:extLst>
          </p:cNvPr>
          <p:cNvCxnSpPr/>
          <p:nvPr/>
        </p:nvCxnSpPr>
        <p:spPr>
          <a:xfrm>
            <a:off x="6284522" y="4927082"/>
            <a:ext cx="0" cy="153862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3FEDD7-30C3-64D6-95FC-A40E34A26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44" y="513009"/>
            <a:ext cx="6111711" cy="591810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B45A34B4-F582-8ED0-783A-0B9B52348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04497"/>
              </p:ext>
            </p:extLst>
          </p:nvPr>
        </p:nvGraphicFramePr>
        <p:xfrm>
          <a:off x="368939" y="228600"/>
          <a:ext cx="65881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160" imgH="393480" progId="Equation.DSMT4">
                  <p:embed/>
                </p:oleObj>
              </mc:Choice>
              <mc:Fallback>
                <p:oleObj name="Equation" r:id="rId2" imgW="3962160" imgH="393480" progId="Equation.DSMT4">
                  <p:embed/>
                  <p:pic>
                    <p:nvPicPr>
                      <p:cNvPr id="163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9" y="228600"/>
                        <a:ext cx="658812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1">
            <a:extLst>
              <a:ext uri="{FF2B5EF4-FFF2-40B4-BE49-F238E27FC236}">
                <a16:creationId xmlns:a16="http://schemas.microsoft.com/office/drawing/2014/main" id="{610F8270-A5E1-AD93-BE5A-6EA4431A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68" y="895290"/>
            <a:ext cx="4180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Using a Right-sum with 8 subintervals:</a:t>
            </a:r>
          </a:p>
        </p:txBody>
      </p:sp>
      <p:sp>
        <p:nvSpPr>
          <p:cNvPr id="5" name="Text Box 54">
            <a:extLst>
              <a:ext uri="{FF2B5EF4-FFF2-40B4-BE49-F238E27FC236}">
                <a16:creationId xmlns:a16="http://schemas.microsoft.com/office/drawing/2014/main" id="{CB36E2EB-8477-8445-CB27-97217254C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10" y="5901953"/>
            <a:ext cx="300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What is the exact area?</a:t>
            </a:r>
          </a:p>
        </p:txBody>
      </p:sp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835D3C6E-906D-69D2-C8BE-9018B6381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52581"/>
              </p:ext>
            </p:extLst>
          </p:nvPr>
        </p:nvGraphicFramePr>
        <p:xfrm>
          <a:off x="412610" y="3276600"/>
          <a:ext cx="1755424" cy="69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31640" progId="Equation.DSMT4">
                  <p:embed/>
                </p:oleObj>
              </mc:Choice>
              <mc:Fallback>
                <p:oleObj name="Equation" r:id="rId4" imgW="1091880" imgH="431640" progId="Equation.DSMT4">
                  <p:embed/>
                  <p:pic>
                    <p:nvPicPr>
                      <p:cNvPr id="10" name="Object 14">
                        <a:extLst>
                          <a:ext uri="{FF2B5EF4-FFF2-40B4-BE49-F238E27FC236}">
                            <a16:creationId xmlns:a16="http://schemas.microsoft.com/office/drawing/2014/main" id="{FF7E525B-BC1E-490D-A80B-3F550A59D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" y="3276600"/>
                        <a:ext cx="1755424" cy="698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40A6A1C6-06C3-FE95-D9B8-BD180EB80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49024"/>
              </p:ext>
            </p:extLst>
          </p:nvPr>
        </p:nvGraphicFramePr>
        <p:xfrm>
          <a:off x="440171" y="1423372"/>
          <a:ext cx="2755900" cy="67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393480" progId="Equation.DSMT4">
                  <p:embed/>
                </p:oleObj>
              </mc:Choice>
              <mc:Fallback>
                <p:oleObj name="Equation" r:id="rId6" imgW="1625400" imgH="393480" progId="Equation.DSMT4">
                  <p:embed/>
                  <p:pic>
                    <p:nvPicPr>
                      <p:cNvPr id="13" name="Object 14">
                        <a:extLst>
                          <a:ext uri="{FF2B5EF4-FFF2-40B4-BE49-F238E27FC236}">
                            <a16:creationId xmlns:a16="http://schemas.microsoft.com/office/drawing/2014/main" id="{E18A9E04-8544-4ADA-AD43-CFACD27D7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71" y="1423372"/>
                        <a:ext cx="2755900" cy="672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ADCF1FB2-63BB-5AA2-8C4C-12889BD4C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47316"/>
              </p:ext>
            </p:extLst>
          </p:nvPr>
        </p:nvGraphicFramePr>
        <p:xfrm>
          <a:off x="452838" y="2226512"/>
          <a:ext cx="2924175" cy="101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609480" progId="Equation.DSMT4">
                  <p:embed/>
                </p:oleObj>
              </mc:Choice>
              <mc:Fallback>
                <p:oleObj name="Equation" r:id="rId8" imgW="1765080" imgH="609480" progId="Equation.DSMT4">
                  <p:embed/>
                  <p:pic>
                    <p:nvPicPr>
                      <p:cNvPr id="14" name="Object 14">
                        <a:extLst>
                          <a:ext uri="{FF2B5EF4-FFF2-40B4-BE49-F238E27FC236}">
                            <a16:creationId xmlns:a16="http://schemas.microsoft.com/office/drawing/2014/main" id="{5A635A7F-BA2B-47F3-88B6-FB109A356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38" y="2226512"/>
                        <a:ext cx="2924175" cy="101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4470A49-B354-23D5-05C3-49CF7BE16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87156"/>
              </p:ext>
            </p:extLst>
          </p:nvPr>
        </p:nvGraphicFramePr>
        <p:xfrm>
          <a:off x="436295" y="4241556"/>
          <a:ext cx="2438400" cy="79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507960" progId="Equation.DSMT4">
                  <p:embed/>
                </p:oleObj>
              </mc:Choice>
              <mc:Fallback>
                <p:oleObj name="Equation" r:id="rId10" imgW="1562040" imgH="507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6A72D2C-3AFD-4928-87EB-33EDC01483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95" y="4241556"/>
                        <a:ext cx="2438400" cy="798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E8B7ED46-E8DD-0950-5966-21C9B26A7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06044"/>
              </p:ext>
            </p:extLst>
          </p:nvPr>
        </p:nvGraphicFramePr>
        <p:xfrm>
          <a:off x="425610" y="5257977"/>
          <a:ext cx="1381126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317160" progId="Equation.DSMT4">
                  <p:embed/>
                </p:oleObj>
              </mc:Choice>
              <mc:Fallback>
                <p:oleObj name="Equation" r:id="rId12" imgW="812520" imgH="317160" progId="Equation.DSMT4">
                  <p:embed/>
                  <p:pic>
                    <p:nvPicPr>
                      <p:cNvPr id="11" name="Object 14">
                        <a:extLst>
                          <a:ext uri="{FF2B5EF4-FFF2-40B4-BE49-F238E27FC236}">
                            <a16:creationId xmlns:a16="http://schemas.microsoft.com/office/drawing/2014/main" id="{A6749D75-E2BF-47DA-AA85-E48C2D963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10" y="5257977"/>
                        <a:ext cx="1381126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3C534C-4870-8C12-6F96-E90D2DC4ECC4}"/>
              </a:ext>
            </a:extLst>
          </p:cNvPr>
          <p:cNvGrpSpPr/>
          <p:nvPr/>
        </p:nvGrpSpPr>
        <p:grpSpPr>
          <a:xfrm>
            <a:off x="5300629" y="1176381"/>
            <a:ext cx="5182772" cy="5182772"/>
            <a:chOff x="5675189" y="1176381"/>
            <a:chExt cx="5182772" cy="5182772"/>
          </a:xfrm>
        </p:grpSpPr>
        <p:pic>
          <p:nvPicPr>
            <p:cNvPr id="15" name="Picture 14" descr="A graph of a graph of a graph&#10;&#10;Description automatically generated">
              <a:extLst>
                <a:ext uri="{FF2B5EF4-FFF2-40B4-BE49-F238E27FC236}">
                  <a16:creationId xmlns:a16="http://schemas.microsoft.com/office/drawing/2014/main" id="{01AE280A-8337-A118-F4AB-DA6FE129D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89" y="1176381"/>
              <a:ext cx="5182772" cy="5182772"/>
            </a:xfrm>
            <a:prstGeom prst="rect">
              <a:avLst/>
            </a:prstGeom>
          </p:spPr>
        </p:pic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5D642AB5-6721-EB84-6A82-561EAC7433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71188"/>
                </p:ext>
              </p:extLst>
            </p:nvPr>
          </p:nvGraphicFramePr>
          <p:xfrm>
            <a:off x="7154860" y="2521428"/>
            <a:ext cx="1788160" cy="721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977760" imgH="393480" progId="Equation.DSMT4">
                    <p:embed/>
                  </p:oleObj>
                </mc:Choice>
                <mc:Fallback>
                  <p:oleObj name="Equation" r:id="rId15" imgW="977760" imgH="393480" progId="Equation.DSMT4">
                    <p:embed/>
                    <p:pic>
                      <p:nvPicPr>
                        <p:cNvPr id="2" name="Object 6">
                          <a:extLst>
                            <a:ext uri="{FF2B5EF4-FFF2-40B4-BE49-F238E27FC236}">
                              <a16:creationId xmlns:a16="http://schemas.microsoft.com/office/drawing/2014/main" id="{B45A34B4-F582-8ED0-783A-0B9B523483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4860" y="2521428"/>
                          <a:ext cx="1788160" cy="721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0AF4226-2822-4FAD-4B98-3B9DD61B49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371" y="2644749"/>
            <a:ext cx="1131331" cy="556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F190C8-D523-EBD7-2552-A67AD7042B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9973" y="2667024"/>
            <a:ext cx="983227" cy="556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AB89E2-79B8-1529-5A9A-F703F5DC6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6210" y="2565318"/>
            <a:ext cx="983227" cy="663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8BEC64-2A4D-221E-6EF8-5EE8A0486F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6559" y="1431759"/>
            <a:ext cx="796642" cy="663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3599F3-4D77-96ED-8889-2AFFCEB9D5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7452" y="1431595"/>
            <a:ext cx="796642" cy="6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CA4556AF-6C8D-70A3-2E6B-30581352E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930335"/>
              </p:ext>
            </p:extLst>
          </p:nvPr>
        </p:nvGraphicFramePr>
        <p:xfrm>
          <a:off x="1688317" y="119063"/>
          <a:ext cx="75041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01840" imgH="393480" progId="Equation.DSMT4">
                  <p:embed/>
                </p:oleObj>
              </mc:Choice>
              <mc:Fallback>
                <p:oleObj name="Equation" r:id="rId2" imgW="4101840" imgH="393480" progId="Equation.DSMT4">
                  <p:embed/>
                  <p:pic>
                    <p:nvPicPr>
                      <p:cNvPr id="163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317" y="119063"/>
                        <a:ext cx="75041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1">
            <a:extLst>
              <a:ext uri="{FF2B5EF4-FFF2-40B4-BE49-F238E27FC236}">
                <a16:creationId xmlns:a16="http://schemas.microsoft.com/office/drawing/2014/main" id="{04F51EE2-B3B2-0980-FE1D-544142064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349" y="927138"/>
            <a:ext cx="4086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Using the limit of a Riemann sum:</a:t>
            </a:r>
          </a:p>
        </p:txBody>
      </p:sp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id="{DB73178F-5FCE-8096-0998-22340CEA2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494" y="2979218"/>
          <a:ext cx="2924175" cy="101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609480" progId="Equation.DSMT4">
                  <p:embed/>
                </p:oleObj>
              </mc:Choice>
              <mc:Fallback>
                <p:oleObj name="Equation" r:id="rId4" imgW="1765080" imgH="609480" progId="Equation.DSMT4">
                  <p:embed/>
                  <p:pic>
                    <p:nvPicPr>
                      <p:cNvPr id="14" name="Object 14">
                        <a:extLst>
                          <a:ext uri="{FF2B5EF4-FFF2-40B4-BE49-F238E27FC236}">
                            <a16:creationId xmlns:a16="http://schemas.microsoft.com/office/drawing/2014/main" id="{5A635A7F-BA2B-47F3-88B6-FB109A356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94" y="2979218"/>
                        <a:ext cx="2924175" cy="101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911123-8DEB-8AB1-76AC-10D8C2D31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19192"/>
              </p:ext>
            </p:extLst>
          </p:nvPr>
        </p:nvGraphicFramePr>
        <p:xfrm>
          <a:off x="1942487" y="4984908"/>
          <a:ext cx="25177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507960" progId="Equation.DSMT4">
                  <p:embed/>
                </p:oleObj>
              </mc:Choice>
              <mc:Fallback>
                <p:oleObj name="Equation" r:id="rId6" imgW="1612800" imgH="507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6A72D2C-3AFD-4928-87EB-33EDC01483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487" y="4984908"/>
                        <a:ext cx="25177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AB633416-34AC-B3F6-0B64-6E09C5A3E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905788"/>
              </p:ext>
            </p:extLst>
          </p:nvPr>
        </p:nvGraphicFramePr>
        <p:xfrm>
          <a:off x="354651" y="1372526"/>
          <a:ext cx="312054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431640" progId="Equation.DSMT4">
                  <p:embed/>
                </p:oleObj>
              </mc:Choice>
              <mc:Fallback>
                <p:oleObj name="Equation" r:id="rId8" imgW="1765080" imgH="431640" progId="Equation.DSMT4">
                  <p:embed/>
                  <p:pic>
                    <p:nvPicPr>
                      <p:cNvPr id="61" name="Object 14">
                        <a:extLst>
                          <a:ext uri="{FF2B5EF4-FFF2-40B4-BE49-F238E27FC236}">
                            <a16:creationId xmlns:a16="http://schemas.microsoft.com/office/drawing/2014/main" id="{226D65AE-D5B5-4F6B-A9D7-950421E8A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51" y="1372526"/>
                        <a:ext cx="312054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061A4CEA-CBCC-BC82-E887-71BC7DB9E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669716"/>
              </p:ext>
            </p:extLst>
          </p:nvPr>
        </p:nvGraphicFramePr>
        <p:xfrm>
          <a:off x="470554" y="4147906"/>
          <a:ext cx="3327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431640" progId="Equation.DSMT4">
                  <p:embed/>
                </p:oleObj>
              </mc:Choice>
              <mc:Fallback>
                <p:oleObj name="Equation" r:id="rId10" imgW="2070000" imgH="431640" progId="Equation.DSMT4">
                  <p:embed/>
                  <p:pic>
                    <p:nvPicPr>
                      <p:cNvPr id="62" name="Object 14">
                        <a:extLst>
                          <a:ext uri="{FF2B5EF4-FFF2-40B4-BE49-F238E27FC236}">
                            <a16:creationId xmlns:a16="http://schemas.microsoft.com/office/drawing/2014/main" id="{0B965E68-DE30-43F9-9925-157B761DB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54" y="4147906"/>
                        <a:ext cx="3327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0D95DB65-F45F-FEC0-4ADE-C5BFCE9A3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43113"/>
              </p:ext>
            </p:extLst>
          </p:nvPr>
        </p:nvGraphicFramePr>
        <p:xfrm>
          <a:off x="474133" y="2207701"/>
          <a:ext cx="2755900" cy="67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393480" progId="Equation.DSMT4">
                  <p:embed/>
                </p:oleObj>
              </mc:Choice>
              <mc:Fallback>
                <p:oleObj name="Equation" r:id="rId12" imgW="1625400" imgH="393480" progId="Equation.DSMT4">
                  <p:embed/>
                  <p:pic>
                    <p:nvPicPr>
                      <p:cNvPr id="63" name="Object 14">
                        <a:extLst>
                          <a:ext uri="{FF2B5EF4-FFF2-40B4-BE49-F238E27FC236}">
                            <a16:creationId xmlns:a16="http://schemas.microsoft.com/office/drawing/2014/main" id="{F4DBD6BD-421C-42DF-8C73-BE982347C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3" y="2207701"/>
                        <a:ext cx="2755900" cy="672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8F1280B-43DD-F08B-FF4E-599C84E35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66289"/>
              </p:ext>
            </p:extLst>
          </p:nvPr>
        </p:nvGraphicFramePr>
        <p:xfrm>
          <a:off x="1955800" y="5902325"/>
          <a:ext cx="2616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76160" imgH="457200" progId="Equation.DSMT4">
                  <p:embed/>
                </p:oleObj>
              </mc:Choice>
              <mc:Fallback>
                <p:oleObj name="Equation" r:id="rId14" imgW="167616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C9A8E8-9577-4EE2-89F4-FF5FB4BD1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902325"/>
                        <a:ext cx="26162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051FE5-F472-7195-762A-67D60C8B8106}"/>
              </a:ext>
            </a:extLst>
          </p:cNvPr>
          <p:cNvCxnSpPr/>
          <p:nvPr/>
        </p:nvCxnSpPr>
        <p:spPr>
          <a:xfrm>
            <a:off x="5886846" y="894904"/>
            <a:ext cx="0" cy="573563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D74E999-D9A3-A76F-300D-E2AABED3F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41233"/>
              </p:ext>
            </p:extLst>
          </p:nvPr>
        </p:nvGraphicFramePr>
        <p:xfrm>
          <a:off x="6351444" y="857477"/>
          <a:ext cx="22193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22360" imgH="431640" progId="Equation.DSMT4">
                  <p:embed/>
                </p:oleObj>
              </mc:Choice>
              <mc:Fallback>
                <p:oleObj name="Equation" r:id="rId16" imgW="14223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6BAEDBB-AE14-47F3-9295-AF6EA5ED9F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444" y="857477"/>
                        <a:ext cx="22193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72346EB-915C-7C0E-6604-D0F3CA925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37056"/>
              </p:ext>
            </p:extLst>
          </p:nvPr>
        </p:nvGraphicFramePr>
        <p:xfrm>
          <a:off x="6351444" y="1648052"/>
          <a:ext cx="20224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5280" imgH="431640" progId="Equation.DSMT4">
                  <p:embed/>
                </p:oleObj>
              </mc:Choice>
              <mc:Fallback>
                <p:oleObj name="Equation" r:id="rId18" imgW="129528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8E253A8-43AF-4953-805E-8FE5A2737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444" y="1648052"/>
                        <a:ext cx="20224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8C5FBC-5883-2E38-899A-958293E37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79494"/>
              </p:ext>
            </p:extLst>
          </p:nvPr>
        </p:nvGraphicFramePr>
        <p:xfrm>
          <a:off x="6351444" y="2410052"/>
          <a:ext cx="23002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73120" imgH="457200" progId="Equation.DSMT4">
                  <p:embed/>
                </p:oleObj>
              </mc:Choice>
              <mc:Fallback>
                <p:oleObj name="Equation" r:id="rId20" imgW="147312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AFFC767-7A83-413B-9DBE-07CDB82D0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444" y="2410052"/>
                        <a:ext cx="23002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1FE27BD-EBD1-4031-BC3D-19102BF6F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64367"/>
              </p:ext>
            </p:extLst>
          </p:nvPr>
        </p:nvGraphicFramePr>
        <p:xfrm>
          <a:off x="6359921" y="3211067"/>
          <a:ext cx="2498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00200" imgH="457200" progId="Equation.DSMT4">
                  <p:embed/>
                </p:oleObj>
              </mc:Choice>
              <mc:Fallback>
                <p:oleObj name="Equation" r:id="rId22" imgW="1600200" imgH="457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5BE63F9-9BCD-4101-837F-E92A3C891E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921" y="3211067"/>
                        <a:ext cx="24987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62267AA-F473-F676-62FF-46DC43B4B9C0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B118F55-5F70-C62E-A682-F44E0008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49" y="93021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478EEA-7312-4BAC-CD17-B64E61FD3B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9620" y="2216089"/>
            <a:ext cx="796642" cy="663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F3F476-2430-5B4E-66E1-83A8D8FF759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50513" y="2215925"/>
            <a:ext cx="796642" cy="663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681CA7-3CBF-BABB-E7D6-A50D699CBB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5998" y="3433259"/>
            <a:ext cx="1086870" cy="556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518979-7A03-1663-4BCB-A32F29445E4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37031" y="3335693"/>
            <a:ext cx="975535" cy="663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780FF3-7995-0DA9-5BDB-E4C535D8B5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12567" y="3373453"/>
            <a:ext cx="898430" cy="663783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4ADA194-3ED7-6AC2-5A77-CBD55D5B0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02286"/>
              </p:ext>
            </p:extLst>
          </p:nvPr>
        </p:nvGraphicFramePr>
        <p:xfrm>
          <a:off x="6293567" y="4056915"/>
          <a:ext cx="31337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06280" imgH="507960" progId="Equation.DSMT4">
                  <p:embed/>
                </p:oleObj>
              </mc:Choice>
              <mc:Fallback>
                <p:oleObj name="Equation" r:id="rId25" imgW="2006280" imgH="507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381C0D-73FC-4113-8E9D-AA32AAA34D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567" y="4056915"/>
                        <a:ext cx="31337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FC826A5-D832-CA89-AD3E-4EE1EDFBE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52234"/>
              </p:ext>
            </p:extLst>
          </p:nvPr>
        </p:nvGraphicFramePr>
        <p:xfrm>
          <a:off x="6325653" y="5000669"/>
          <a:ext cx="22606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47560" imgH="431640" progId="Equation.DSMT4">
                  <p:embed/>
                </p:oleObj>
              </mc:Choice>
              <mc:Fallback>
                <p:oleObj name="Equation" r:id="rId27" imgW="144756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130F6D4-1A5F-41F2-8E3A-47B897512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653" y="5000669"/>
                        <a:ext cx="22606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F8F15CD-BB3A-0BBF-FE6A-C6C084622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801169"/>
              </p:ext>
            </p:extLst>
          </p:nvPr>
        </p:nvGraphicFramePr>
        <p:xfrm>
          <a:off x="6360578" y="5877777"/>
          <a:ext cx="13874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88840" imgH="393480" progId="Equation.DSMT4">
                  <p:embed/>
                </p:oleObj>
              </mc:Choice>
              <mc:Fallback>
                <p:oleObj name="Equation" r:id="rId29" imgW="888840" imgH="393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33231BB5-C60C-4651-B4C9-BBBA8DFEE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578" y="5877777"/>
                        <a:ext cx="13874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CB04C02-F355-89F9-D9CC-FFB667930292}"/>
              </a:ext>
            </a:extLst>
          </p:cNvPr>
          <p:cNvGrpSpPr/>
          <p:nvPr/>
        </p:nvGrpSpPr>
        <p:grpSpPr>
          <a:xfrm>
            <a:off x="9630844" y="2188022"/>
            <a:ext cx="2061074" cy="1849214"/>
            <a:chOff x="9630844" y="2188022"/>
            <a:chExt cx="2061074" cy="1849214"/>
          </a:xfrm>
        </p:grpSpPr>
        <p:graphicFrame>
          <p:nvGraphicFramePr>
            <p:cNvPr id="29" name="Object 36">
              <a:extLst>
                <a:ext uri="{FF2B5EF4-FFF2-40B4-BE49-F238E27FC236}">
                  <a16:creationId xmlns:a16="http://schemas.microsoft.com/office/drawing/2014/main" id="{C3B50193-6384-6F51-2922-E8A930C58A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7081865"/>
                </p:ext>
              </p:extLst>
            </p:nvPr>
          </p:nvGraphicFramePr>
          <p:xfrm>
            <a:off x="9802793" y="2610710"/>
            <a:ext cx="730250" cy="620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507960" imgH="431640" progId="Equation.DSMT4">
                    <p:embed/>
                  </p:oleObj>
                </mc:Choice>
                <mc:Fallback>
                  <p:oleObj name="Equation" r:id="rId31" imgW="507960" imgH="431640" progId="Equation.DSMT4">
                    <p:embed/>
                    <p:pic>
                      <p:nvPicPr>
                        <p:cNvPr id="26" name="Object 36">
                          <a:extLst>
                            <a:ext uri="{FF2B5EF4-FFF2-40B4-BE49-F238E27FC236}">
                              <a16:creationId xmlns:a16="http://schemas.microsoft.com/office/drawing/2014/main" id="{C3B50193-6384-6F51-2922-E8A930C58A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2793" y="2610710"/>
                          <a:ext cx="730250" cy="6205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6">
              <a:extLst>
                <a:ext uri="{FF2B5EF4-FFF2-40B4-BE49-F238E27FC236}">
                  <a16:creationId xmlns:a16="http://schemas.microsoft.com/office/drawing/2014/main" id="{56C1CB1D-E1F3-46BD-21CA-CD92E95A96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349572"/>
                </p:ext>
              </p:extLst>
            </p:nvPr>
          </p:nvGraphicFramePr>
          <p:xfrm>
            <a:off x="9802793" y="3231278"/>
            <a:ext cx="1889125" cy="702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193760" imgH="444240" progId="Equation.DSMT4">
                    <p:embed/>
                  </p:oleObj>
                </mc:Choice>
                <mc:Fallback>
                  <p:oleObj name="Equation" r:id="rId33" imgW="1193760" imgH="444240" progId="Equation.DSMT4">
                    <p:embed/>
                    <p:pic>
                      <p:nvPicPr>
                        <p:cNvPr id="27" name="Object 36">
                          <a:extLst>
                            <a:ext uri="{FF2B5EF4-FFF2-40B4-BE49-F238E27FC236}">
                              <a16:creationId xmlns:a16="http://schemas.microsoft.com/office/drawing/2014/main" id="{56C1CB1D-E1F3-46BD-21CA-CD92E95A96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2793" y="3231278"/>
                          <a:ext cx="1889125" cy="702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98AFF8-AA83-4496-91FA-0D07DB3746C1}"/>
                </a:ext>
              </a:extLst>
            </p:cNvPr>
            <p:cNvSpPr/>
            <p:nvPr/>
          </p:nvSpPr>
          <p:spPr>
            <a:xfrm>
              <a:off x="9630844" y="2188022"/>
              <a:ext cx="2051823" cy="184921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36">
              <a:extLst>
                <a:ext uri="{FF2B5EF4-FFF2-40B4-BE49-F238E27FC236}">
                  <a16:creationId xmlns:a16="http://schemas.microsoft.com/office/drawing/2014/main" id="{40E3F4F3-6745-EE3D-8360-A5C9E3B00A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1045059"/>
                </p:ext>
              </p:extLst>
            </p:nvPr>
          </p:nvGraphicFramePr>
          <p:xfrm>
            <a:off x="9710168" y="2271114"/>
            <a:ext cx="12414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863280" imgH="203040" progId="Equation.DSMT4">
                    <p:embed/>
                  </p:oleObj>
                </mc:Choice>
                <mc:Fallback>
                  <p:oleObj name="Equation" r:id="rId35" imgW="863280" imgH="203040" progId="Equation.DSMT4">
                    <p:embed/>
                    <p:pic>
                      <p:nvPicPr>
                        <p:cNvPr id="29" name="Object 36">
                          <a:extLst>
                            <a:ext uri="{FF2B5EF4-FFF2-40B4-BE49-F238E27FC236}">
                              <a16:creationId xmlns:a16="http://schemas.microsoft.com/office/drawing/2014/main" id="{C3B50193-6384-6F51-2922-E8A930C58A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0168" y="2271114"/>
                          <a:ext cx="12414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00B7EC7-2221-FE7F-A794-5F010A55F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92599"/>
              </p:ext>
            </p:extLst>
          </p:nvPr>
        </p:nvGraphicFramePr>
        <p:xfrm>
          <a:off x="7764454" y="5876925"/>
          <a:ext cx="5349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42720" imgH="393480" progId="Equation.DSMT4">
                  <p:embed/>
                </p:oleObj>
              </mc:Choice>
              <mc:Fallback>
                <p:oleObj name="Equation" r:id="rId37" imgW="34272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C5D874E-F429-4BD2-9E9F-2D72E5F05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454" y="5876925"/>
                        <a:ext cx="5349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D90AEEF-E028-B05F-D71F-E8235280E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31564"/>
              </p:ext>
            </p:extLst>
          </p:nvPr>
        </p:nvGraphicFramePr>
        <p:xfrm>
          <a:off x="8298494" y="5978218"/>
          <a:ext cx="5349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42720" imgH="215640" progId="Equation.DSMT4">
                  <p:embed/>
                </p:oleObj>
              </mc:Choice>
              <mc:Fallback>
                <p:oleObj name="Equation" r:id="rId39" imgW="342720" imgH="215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00B7EC7-2221-FE7F-A794-5F010A55F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494" y="5978218"/>
                        <a:ext cx="53498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2FFC27A8-880D-4996-A0AE-6F929B917EAA}"/>
              </a:ext>
            </a:extLst>
          </p:cNvPr>
          <p:cNvSpPr/>
          <p:nvPr/>
        </p:nvSpPr>
        <p:spPr>
          <a:xfrm>
            <a:off x="7380095" y="3272280"/>
            <a:ext cx="470886" cy="6143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3A1869-D4B1-432D-3774-B75AB2DB347D}"/>
              </a:ext>
            </a:extLst>
          </p:cNvPr>
          <p:cNvSpPr/>
          <p:nvPr/>
        </p:nvSpPr>
        <p:spPr>
          <a:xfrm>
            <a:off x="8332979" y="3281190"/>
            <a:ext cx="389162" cy="6143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A9D2B8-576D-3553-0156-096D96D73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08317"/>
              </p:ext>
            </p:extLst>
          </p:nvPr>
        </p:nvGraphicFramePr>
        <p:xfrm>
          <a:off x="349401" y="730924"/>
          <a:ext cx="2816701" cy="74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431640" progId="Equation.DSMT4">
                  <p:embed/>
                </p:oleObj>
              </mc:Choice>
              <mc:Fallback>
                <p:oleObj name="Equation" r:id="rId2" imgW="163800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C5D874E-F429-4BD2-9E9F-2D72E5F05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1" y="730924"/>
                        <a:ext cx="2816701" cy="743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4">
            <a:extLst>
              <a:ext uri="{FF2B5EF4-FFF2-40B4-BE49-F238E27FC236}">
                <a16:creationId xmlns:a16="http://schemas.microsoft.com/office/drawing/2014/main" id="{73D35304-F695-A923-E6BA-BE58A6E3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4" y="122830"/>
            <a:ext cx="42659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So the exact area under the curve is:</a:t>
            </a: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5EEA2046-6766-6124-20F7-B26C49F43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21" y="1658628"/>
            <a:ext cx="4245188" cy="4245188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C163302-31E8-50D6-FA45-7F1AD3451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67376"/>
              </p:ext>
            </p:extLst>
          </p:nvPr>
        </p:nvGraphicFramePr>
        <p:xfrm>
          <a:off x="3915821" y="4681251"/>
          <a:ext cx="32527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431640" progId="Equation.DSMT4">
                  <p:embed/>
                </p:oleObj>
              </mc:Choice>
              <mc:Fallback>
                <p:oleObj name="Equation" r:id="rId5" imgW="189216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4A9D2B8-576D-3553-0156-096D96D731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821" y="4681251"/>
                        <a:ext cx="325278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D75DEE-50B2-9123-D2F1-2ECFF0F42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3630"/>
              </p:ext>
            </p:extLst>
          </p:nvPr>
        </p:nvGraphicFramePr>
        <p:xfrm>
          <a:off x="4587314" y="2970921"/>
          <a:ext cx="15938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393480" progId="Equation.DSMT4">
                  <p:embed/>
                </p:oleObj>
              </mc:Choice>
              <mc:Fallback>
                <p:oleObj name="Equation" r:id="rId7" imgW="9270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C163302-31E8-50D6-FA45-7F1AD3451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314" y="2970921"/>
                        <a:ext cx="15938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4">
            <a:extLst>
              <a:ext uri="{FF2B5EF4-FFF2-40B4-BE49-F238E27FC236}">
                <a16:creationId xmlns:a16="http://schemas.microsoft.com/office/drawing/2014/main" id="{1B76C1D9-68B8-3681-DD22-CF5AE6A7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70" y="6074422"/>
            <a:ext cx="44891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That was fun!! Let’s do another one!! </a:t>
            </a:r>
          </a:p>
        </p:txBody>
      </p:sp>
    </p:spTree>
    <p:extLst>
      <p:ext uri="{BB962C8B-B14F-4D97-AF65-F5344CB8AC3E}">
        <p14:creationId xmlns:p14="http://schemas.microsoft.com/office/powerpoint/2010/main" val="18958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E159B-B7F5-3AEC-187E-BF46EAF4F9F3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D68633CE-4744-5D19-36AE-52CEB812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45004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3AFF1-FB98-7E3A-2502-F17304AD4AA3}"/>
              </a:ext>
            </a:extLst>
          </p:cNvPr>
          <p:cNvSpPr txBox="1"/>
          <p:nvPr/>
        </p:nvSpPr>
        <p:spPr>
          <a:xfrm>
            <a:off x="1696914" y="271021"/>
            <a:ext cx="101959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Use the form of the definition of the integral given in Theorem 4 to evaluate the integral.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B2DCC-5DD1-2C5D-98BE-341EA81B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82" y="736912"/>
            <a:ext cx="2255715" cy="800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EC002-340B-43DF-7800-DC85DCA4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72" y="2024180"/>
            <a:ext cx="2255715" cy="746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8F79A-FEE2-C462-5290-87BDE2E7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1" y="2945035"/>
            <a:ext cx="2408129" cy="632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D7A388-A6B5-99A0-2B46-5A7A19B2F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0" y="3840642"/>
            <a:ext cx="4907705" cy="8154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B90922-52BE-85D8-32F0-97486BEDB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23" y="3905145"/>
            <a:ext cx="2703539" cy="76720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B34ED-3201-794E-800D-BB13FF628D4D}"/>
              </a:ext>
            </a:extLst>
          </p:cNvPr>
          <p:cNvCxnSpPr/>
          <p:nvPr/>
        </p:nvCxnSpPr>
        <p:spPr>
          <a:xfrm>
            <a:off x="5255901" y="985893"/>
            <a:ext cx="0" cy="547254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D54A065-B9E9-FAD8-A0DC-C58D67FFF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91269"/>
              </p:ext>
            </p:extLst>
          </p:nvPr>
        </p:nvGraphicFramePr>
        <p:xfrm>
          <a:off x="5494472" y="885593"/>
          <a:ext cx="28051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85720" imgH="482400" progId="Equation.DSMT4">
                  <p:embed/>
                </p:oleObj>
              </mc:Choice>
              <mc:Fallback>
                <p:oleObj name="Equation" r:id="rId7" imgW="148572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D74E999-D9A3-A76F-300D-E2AABED3F2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472" y="885593"/>
                        <a:ext cx="280511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88E07-FCB3-1022-AC3F-E6B1CCA74E54}"/>
              </a:ext>
            </a:extLst>
          </p:cNvPr>
          <p:cNvGrpSpPr/>
          <p:nvPr/>
        </p:nvGrpSpPr>
        <p:grpSpPr>
          <a:xfrm>
            <a:off x="346904" y="4675631"/>
            <a:ext cx="2751058" cy="823031"/>
            <a:chOff x="346904" y="4675631"/>
            <a:chExt cx="2751058" cy="8230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90CF41-FE9D-E240-E9DE-62803B550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904" y="4675631"/>
              <a:ext cx="2751058" cy="823031"/>
            </a:xfrm>
            <a:prstGeom prst="rect">
              <a:avLst/>
            </a:prstGeom>
          </p:spPr>
        </p:pic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BA08F9EB-2BC3-BF66-2AF6-624FD340D6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929781"/>
                </p:ext>
              </p:extLst>
            </p:nvPr>
          </p:nvGraphicFramePr>
          <p:xfrm>
            <a:off x="2563591" y="5010002"/>
            <a:ext cx="14446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5960" imgH="101520" progId="Equation.DSMT4">
                    <p:embed/>
                  </p:oleObj>
                </mc:Choice>
                <mc:Fallback>
                  <p:oleObj name="Equation" r:id="rId10" imgW="75960" imgH="10152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CD54A065-B9E9-FAD8-A0DC-C58D67FFFA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3591" y="5010002"/>
                          <a:ext cx="14446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C265C0-7AE2-C636-2EC2-C4D599920303}"/>
              </a:ext>
            </a:extLst>
          </p:cNvPr>
          <p:cNvGrpSpPr/>
          <p:nvPr/>
        </p:nvGrpSpPr>
        <p:grpSpPr>
          <a:xfrm>
            <a:off x="359432" y="5515478"/>
            <a:ext cx="4198984" cy="1005927"/>
            <a:chOff x="359432" y="5515478"/>
            <a:chExt cx="4198984" cy="100592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2E097D-DD9D-75E7-937A-95C4E25D7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9432" y="5515478"/>
              <a:ext cx="4198984" cy="1005927"/>
            </a:xfrm>
            <a:prstGeom prst="rect">
              <a:avLst/>
            </a:prstGeom>
          </p:spPr>
        </p:pic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210F1A3E-3F67-FBCA-C4E4-31F76DC83F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933209"/>
                </p:ext>
              </p:extLst>
            </p:nvPr>
          </p:nvGraphicFramePr>
          <p:xfrm>
            <a:off x="4164688" y="5941333"/>
            <a:ext cx="144462" cy="1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5960" imgH="101520" progId="Equation.DSMT4">
                    <p:embed/>
                  </p:oleObj>
                </mc:Choice>
                <mc:Fallback>
                  <p:oleObj name="Equation" r:id="rId13" imgW="75960" imgH="10152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BA08F9EB-2BC3-BF66-2AF6-624FD340D6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4688" y="5941333"/>
                          <a:ext cx="144462" cy="19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9490D76-687E-E5D7-73E5-321302532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96409"/>
              </p:ext>
            </p:extLst>
          </p:nvPr>
        </p:nvGraphicFramePr>
        <p:xfrm>
          <a:off x="5504315" y="1818408"/>
          <a:ext cx="2901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36480" imgH="431640" progId="Equation.DSMT4">
                  <p:embed/>
                </p:oleObj>
              </mc:Choice>
              <mc:Fallback>
                <p:oleObj name="Equation" r:id="rId14" imgW="153648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D54A065-B9E9-FAD8-A0DC-C58D67FFF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315" y="1818408"/>
                        <a:ext cx="29019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C3A0042-32F4-C756-080F-014DA3152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97080"/>
              </p:ext>
            </p:extLst>
          </p:nvPr>
        </p:nvGraphicFramePr>
        <p:xfrm>
          <a:off x="5523180" y="2662005"/>
          <a:ext cx="32369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457200" progId="Equation.DSMT4">
                  <p:embed/>
                </p:oleObj>
              </mc:Choice>
              <mc:Fallback>
                <p:oleObj name="Equation" r:id="rId16" imgW="1714320" imgH="457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9490D76-687E-E5D7-73E5-321302532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180" y="2662005"/>
                        <a:ext cx="323691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4CC94805-CF77-686F-B8DE-DF4F9C792ED2}"/>
              </a:ext>
            </a:extLst>
          </p:cNvPr>
          <p:cNvGrpSpPr/>
          <p:nvPr/>
        </p:nvGrpSpPr>
        <p:grpSpPr>
          <a:xfrm>
            <a:off x="9464533" y="1637440"/>
            <a:ext cx="2213487" cy="1849214"/>
            <a:chOff x="9526311" y="2239335"/>
            <a:chExt cx="2213487" cy="1849214"/>
          </a:xfrm>
        </p:grpSpPr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7C59A5B0-1CCB-57D7-15A6-128FE680AB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115746"/>
                </p:ext>
              </p:extLst>
            </p:nvPr>
          </p:nvGraphicFramePr>
          <p:xfrm>
            <a:off x="9673253" y="2593620"/>
            <a:ext cx="1889125" cy="702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193760" imgH="444240" progId="Equation.DSMT4">
                    <p:embed/>
                  </p:oleObj>
                </mc:Choice>
                <mc:Fallback>
                  <p:oleObj name="Equation" r:id="rId18" imgW="1193760" imgH="444240" progId="Equation.DSMT4">
                    <p:embed/>
                    <p:pic>
                      <p:nvPicPr>
                        <p:cNvPr id="30" name="Object 36">
                          <a:extLst>
                            <a:ext uri="{FF2B5EF4-FFF2-40B4-BE49-F238E27FC236}">
                              <a16:creationId xmlns:a16="http://schemas.microsoft.com/office/drawing/2014/main" id="{56C1CB1D-E1F3-46BD-21CA-CD92E95A96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3253" y="2593620"/>
                          <a:ext cx="1889125" cy="702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2D25A9-54B9-9101-4F26-F2E1C6A4B169}"/>
                </a:ext>
              </a:extLst>
            </p:cNvPr>
            <p:cNvSpPr/>
            <p:nvPr/>
          </p:nvSpPr>
          <p:spPr>
            <a:xfrm>
              <a:off x="9526311" y="2239335"/>
              <a:ext cx="2213487" cy="184921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6">
              <a:extLst>
                <a:ext uri="{FF2B5EF4-FFF2-40B4-BE49-F238E27FC236}">
                  <a16:creationId xmlns:a16="http://schemas.microsoft.com/office/drawing/2014/main" id="{85CE5447-028B-A548-CC47-2513FEFFFA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689594"/>
                </p:ext>
              </p:extLst>
            </p:nvPr>
          </p:nvGraphicFramePr>
          <p:xfrm>
            <a:off x="9676564" y="2274253"/>
            <a:ext cx="12414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863280" imgH="203040" progId="Equation.DSMT4">
                    <p:embed/>
                  </p:oleObj>
                </mc:Choice>
                <mc:Fallback>
                  <p:oleObj name="Equation" r:id="rId20" imgW="863280" imgH="203040" progId="Equation.DSMT4">
                    <p:embed/>
                    <p:pic>
                      <p:nvPicPr>
                        <p:cNvPr id="32" name="Object 36">
                          <a:extLst>
                            <a:ext uri="{FF2B5EF4-FFF2-40B4-BE49-F238E27FC236}">
                              <a16:creationId xmlns:a16="http://schemas.microsoft.com/office/drawing/2014/main" id="{40E3F4F3-6745-EE3D-8360-A5C9E3B00A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6564" y="2274253"/>
                          <a:ext cx="12414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6">
            <a:extLst>
              <a:ext uri="{FF2B5EF4-FFF2-40B4-BE49-F238E27FC236}">
                <a16:creationId xmlns:a16="http://schemas.microsoft.com/office/drawing/2014/main" id="{9786E185-CBEF-362C-7853-5AC904B91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99243"/>
              </p:ext>
            </p:extLst>
          </p:nvPr>
        </p:nvGraphicFramePr>
        <p:xfrm>
          <a:off x="9611475" y="2744555"/>
          <a:ext cx="19891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57120" imgH="444240" progId="Equation.DSMT4">
                  <p:embed/>
                </p:oleObj>
              </mc:Choice>
              <mc:Fallback>
                <p:oleObj name="Equation" r:id="rId22" imgW="1257120" imgH="444240" progId="Equation.DSMT4">
                  <p:embed/>
                  <p:pic>
                    <p:nvPicPr>
                      <p:cNvPr id="18" name="Object 36">
                        <a:extLst>
                          <a:ext uri="{FF2B5EF4-FFF2-40B4-BE49-F238E27FC236}">
                            <a16:creationId xmlns:a16="http://schemas.microsoft.com/office/drawing/2014/main" id="{3CAAF271-EBD9-2F37-01F8-BE06200A0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475" y="2744555"/>
                        <a:ext cx="19891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1633E457-8EEA-BF56-43B1-83301AD8FEFF}"/>
              </a:ext>
            </a:extLst>
          </p:cNvPr>
          <p:cNvSpPr/>
          <p:nvPr/>
        </p:nvSpPr>
        <p:spPr>
          <a:xfrm>
            <a:off x="6761844" y="2748136"/>
            <a:ext cx="569773" cy="7434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1116BD-39CF-0C3E-304F-F21A44C085B9}"/>
              </a:ext>
            </a:extLst>
          </p:cNvPr>
          <p:cNvSpPr/>
          <p:nvPr/>
        </p:nvSpPr>
        <p:spPr>
          <a:xfrm>
            <a:off x="8002614" y="2741244"/>
            <a:ext cx="569773" cy="7434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186E7E0-98D0-6AB0-4BD3-3F84BE2E0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52186"/>
              </p:ext>
            </p:extLst>
          </p:nvPr>
        </p:nvGraphicFramePr>
        <p:xfrm>
          <a:off x="5499893" y="3705077"/>
          <a:ext cx="54895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08080" imgH="685800" progId="Equation.DSMT4">
                  <p:embed/>
                </p:oleObj>
              </mc:Choice>
              <mc:Fallback>
                <p:oleObj name="Equation" r:id="rId24" imgW="2908080" imgH="685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C3A0042-32F4-C756-080F-014DA3152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893" y="3705077"/>
                        <a:ext cx="54895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697815F-A8FE-5570-6C6D-7B75550A4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70257"/>
              </p:ext>
            </p:extLst>
          </p:nvPr>
        </p:nvGraphicFramePr>
        <p:xfrm>
          <a:off x="5527244" y="4802188"/>
          <a:ext cx="41481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97080" imgH="431640" progId="Equation.DSMT4">
                  <p:embed/>
                </p:oleObj>
              </mc:Choice>
              <mc:Fallback>
                <p:oleObj name="Equation" r:id="rId26" imgW="2197080" imgH="4316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4186E7E0-98D0-6AB0-4BD3-3F84BE2E0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244" y="4802188"/>
                        <a:ext cx="4148137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4913FCB-E281-46A2-5B42-7237E748E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56449"/>
              </p:ext>
            </p:extLst>
          </p:nvPr>
        </p:nvGraphicFramePr>
        <p:xfrm>
          <a:off x="5494472" y="5733722"/>
          <a:ext cx="24209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82680" imgH="393480" progId="Equation.DSMT4">
                  <p:embed/>
                </p:oleObj>
              </mc:Choice>
              <mc:Fallback>
                <p:oleObj name="Equation" r:id="rId28" imgW="1282680" imgH="393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697815F-A8FE-5570-6C6D-7B75550A4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472" y="5733722"/>
                        <a:ext cx="24209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264E893-D041-E435-DD99-C37811657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04295"/>
              </p:ext>
            </p:extLst>
          </p:nvPr>
        </p:nvGraphicFramePr>
        <p:xfrm>
          <a:off x="7905373" y="5724883"/>
          <a:ext cx="6953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280" imgH="393480" progId="Equation.DSMT4">
                  <p:embed/>
                </p:oleObj>
              </mc:Choice>
              <mc:Fallback>
                <p:oleObj name="Equation" r:id="rId30" imgW="36828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34913FCB-E281-46A2-5B42-7237E748EE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373" y="5724883"/>
                        <a:ext cx="6953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4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449125-F798-DA01-8B92-FBE74AB38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72462"/>
              </p:ext>
            </p:extLst>
          </p:nvPr>
        </p:nvGraphicFramePr>
        <p:xfrm>
          <a:off x="2544479" y="724246"/>
          <a:ext cx="6953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393480" progId="Equation.DSMT4">
                  <p:embed/>
                </p:oleObj>
              </mc:Choice>
              <mc:Fallback>
                <p:oleObj name="Equation" r:id="rId2" imgW="368280" imgH="393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264E893-D041-E435-DD99-C37811657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479" y="724246"/>
                        <a:ext cx="6953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4">
            <a:extLst>
              <a:ext uri="{FF2B5EF4-FFF2-40B4-BE49-F238E27FC236}">
                <a16:creationId xmlns:a16="http://schemas.microsoft.com/office/drawing/2014/main" id="{75DD5607-FE8B-4A6B-31BC-B6CEE2AB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4" y="122830"/>
            <a:ext cx="43364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So, </a:t>
            </a:r>
            <a:r>
              <a:rPr lang="en-US" altLang="en-US" sz="2200" dirty="0">
                <a:solidFill>
                  <a:srgbClr val="FF0000"/>
                </a:solidFill>
              </a:rPr>
              <a:t>the exact area under the curve 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E4C64-C950-333D-A9B5-EF463016C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64" y="698812"/>
            <a:ext cx="2255715" cy="800169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621401F5-1881-F0A9-B9FD-CBCDFA2F6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01" y="876300"/>
            <a:ext cx="4884420" cy="488442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E720BBD-E972-CBA1-0746-B25A31FA6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80970"/>
              </p:ext>
            </p:extLst>
          </p:nvPr>
        </p:nvGraphicFramePr>
        <p:xfrm>
          <a:off x="7205311" y="1654493"/>
          <a:ext cx="9604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449125-F798-DA01-8B92-FBE74AB38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311" y="1654493"/>
                        <a:ext cx="9604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1CC0293-9193-D05E-9985-C94B7084B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57257"/>
              </p:ext>
            </p:extLst>
          </p:nvPr>
        </p:nvGraphicFramePr>
        <p:xfrm>
          <a:off x="6551930" y="5203507"/>
          <a:ext cx="18256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228600" progId="Equation.DSMT4">
                  <p:embed/>
                </p:oleObj>
              </mc:Choice>
              <mc:Fallback>
                <p:oleObj name="Equation" r:id="rId8" imgW="9651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E720BBD-E972-CBA1-0746-B25A31FA66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930" y="5203507"/>
                        <a:ext cx="18256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A043B-DB9F-5062-1038-10698965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4" y="850092"/>
            <a:ext cx="3810330" cy="1184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DDFA76-9957-A9DE-AA38-7C2D9E7AB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0" y="203129"/>
            <a:ext cx="4647973" cy="396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31EB5-6D20-2BC8-CD65-C0FD849C0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578" y="857020"/>
            <a:ext cx="3803403" cy="1170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DD097-E2C3-9324-C89A-85538197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47" y="2452088"/>
            <a:ext cx="10329459" cy="3858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9C8316-C47A-BC6F-5AC1-7D187C796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494" y="3150640"/>
            <a:ext cx="1280326" cy="556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33340-A922-9F29-AB3D-886F3E9ED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820" y="3060910"/>
            <a:ext cx="4526280" cy="6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1615D7-2E27-176B-0AC9-630FC84AD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535" y="3829371"/>
            <a:ext cx="2743366" cy="657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FF50C-F0A1-63FE-5F0B-C542A3506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554" y="3886939"/>
            <a:ext cx="3375825" cy="657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DCF334-108F-AC06-697D-826B7C1D6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535" y="4609310"/>
            <a:ext cx="1790865" cy="6579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049E07-D6B0-8BA4-BEB4-DDF436F14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609310"/>
            <a:ext cx="4968240" cy="657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0A3B09-330B-D7FE-43C1-4EE8C204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75" y="5377771"/>
            <a:ext cx="2743366" cy="657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6BC38C-03E9-DC3B-6890-B54C2EA6C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933" y="5362531"/>
            <a:ext cx="3375825" cy="657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D636-C611-FFA4-2B9A-AA816F484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100" y="1103133"/>
            <a:ext cx="1764280" cy="657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2C0DFD-1E89-A6BD-7A68-DDB16F51E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840" y="1161179"/>
            <a:ext cx="1078480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069F6-D4BA-79B2-EB1F-B5BA530B857C}"/>
              </a:ext>
            </a:extLst>
          </p:cNvPr>
          <p:cNvSpPr txBox="1"/>
          <p:nvPr/>
        </p:nvSpPr>
        <p:spPr>
          <a:xfrm>
            <a:off x="1528884" y="1659336"/>
            <a:ext cx="101982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Use the Midpoint Rule with the given value of </a:t>
            </a:r>
            <a:r>
              <a:rPr lang="en-US" sz="2200" b="0" i="1" u="none" strike="noStrike" baseline="0" dirty="0">
                <a:latin typeface="TimesLTStd-Italic"/>
              </a:rPr>
              <a:t>n </a:t>
            </a:r>
            <a:r>
              <a:rPr lang="en-US" sz="2200" b="0" i="0" u="none" strike="noStrike" baseline="0" dirty="0">
                <a:latin typeface="TimesLTStd-Roman"/>
              </a:rPr>
              <a:t>to approximate the integral. Round the answer to four decimal places.</a:t>
            </a:r>
            <a:endParaRPr lang="en-US" sz="2200" dirty="0"/>
          </a:p>
        </p:txBody>
      </p: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E291959B-4224-B9CD-9D35-989DE084B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7100"/>
              </p:ext>
            </p:extLst>
          </p:nvPr>
        </p:nvGraphicFramePr>
        <p:xfrm>
          <a:off x="2720023" y="627345"/>
          <a:ext cx="4953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431640" progId="Equation.DSMT4">
                  <p:embed/>
                </p:oleObj>
              </mc:Choice>
              <mc:Fallback>
                <p:oleObj name="Equation" r:id="rId2" imgW="2577960" imgH="43164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9CCBB4E3-331C-CAED-486C-BE87A53A0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023" y="627345"/>
                        <a:ext cx="49530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08DFA4-AAD2-5361-E276-B5C94E670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67540"/>
              </p:ext>
            </p:extLst>
          </p:nvPr>
        </p:nvGraphicFramePr>
        <p:xfrm>
          <a:off x="252730" y="195065"/>
          <a:ext cx="45847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080" imgH="660240" progId="Equation.DSMT4">
                  <p:embed/>
                </p:oleObj>
              </mc:Choice>
              <mc:Fallback>
                <p:oleObj name="Equation" r:id="rId4" imgW="219708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D08858-35C9-768B-B4D4-19A4BA9AE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" y="195065"/>
                        <a:ext cx="45847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8EB5BF-72F3-E8D8-6908-9EF7BBB1A270}"/>
              </a:ext>
            </a:extLst>
          </p:cNvPr>
          <p:cNvSpPr txBox="1"/>
          <p:nvPr/>
        </p:nvSpPr>
        <p:spPr>
          <a:xfrm>
            <a:off x="180878" y="164187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D461DD6-BA67-4163-8CF8-3A7AEDC0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51" y="315342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87E53-8B1C-D79B-F8CC-DEB2F7626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392" y="2428777"/>
            <a:ext cx="2720576" cy="716342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46E83A4-5765-D6BE-D95D-AD9DAA0E0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12378"/>
              </p:ext>
            </p:extLst>
          </p:nvPr>
        </p:nvGraphicFramePr>
        <p:xfrm>
          <a:off x="208598" y="3744913"/>
          <a:ext cx="25669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393480" progId="Equation.DSMT4">
                  <p:embed/>
                </p:oleObj>
              </mc:Choice>
              <mc:Fallback>
                <p:oleObj name="Equation" r:id="rId7" imgW="147312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014B21-624A-A32D-4C99-F61FD3D88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8" y="3744913"/>
                        <a:ext cx="2566987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FBA713D-1C4A-079D-291C-61CF78072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03934"/>
              </p:ext>
            </p:extLst>
          </p:nvPr>
        </p:nvGraphicFramePr>
        <p:xfrm>
          <a:off x="279400" y="4548188"/>
          <a:ext cx="51339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46240" imgH="431640" progId="Equation.DSMT4">
                  <p:embed/>
                </p:oleObj>
              </mc:Choice>
              <mc:Fallback>
                <p:oleObj name="Equation" r:id="rId9" imgW="294624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272E7B-15C0-429C-6BC4-474AD7A65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548188"/>
                        <a:ext cx="51339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593D0B8-3070-8A82-DA5E-311584C33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4276" y="3791930"/>
            <a:ext cx="781244" cy="65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138330-DDAD-DAF8-FD18-B0B80AA99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0829" y="3756963"/>
            <a:ext cx="539704" cy="65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391D5B-CCCC-6006-E857-2B649E603E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5026" y="4567350"/>
            <a:ext cx="1703574" cy="694606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C72D834-1FF2-6DE0-7658-E6668D73F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86846"/>
              </p:ext>
            </p:extLst>
          </p:nvPr>
        </p:nvGraphicFramePr>
        <p:xfrm>
          <a:off x="252730" y="5407882"/>
          <a:ext cx="33639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320" imgH="203040" progId="Equation.DSMT4">
                  <p:embed/>
                </p:oleObj>
              </mc:Choice>
              <mc:Fallback>
                <p:oleObj name="Equation" r:id="rId12" imgW="19303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98B3503-A098-5E99-4E7B-45A62F4CA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" y="5407882"/>
                        <a:ext cx="33639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B50A244-73F8-F9CD-4CB9-EC44C9292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2890"/>
              </p:ext>
            </p:extLst>
          </p:nvPr>
        </p:nvGraphicFramePr>
        <p:xfrm>
          <a:off x="2359025" y="5734050"/>
          <a:ext cx="27670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87240" imgH="482400" progId="Equation.DSMT4">
                  <p:embed/>
                </p:oleObj>
              </mc:Choice>
              <mc:Fallback>
                <p:oleObj name="Equation" r:id="rId14" imgW="158724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7600409-C591-FEAA-8D28-B4EC30F5A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5734050"/>
                        <a:ext cx="27670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D037C428-5906-CBA8-C0CF-147B79312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3696" y="5947353"/>
                <a:ext cx="126169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200" dirty="0"/>
                  <a:t>.4674</a:t>
                </a:r>
              </a:p>
            </p:txBody>
          </p:sp>
        </mc:Choice>
        <mc:Fallback xmlns=""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D037C428-5906-CBA8-C0CF-147B79312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3696" y="5947353"/>
                <a:ext cx="1261692" cy="430887"/>
              </a:xfrm>
              <a:prstGeom prst="rect">
                <a:avLst/>
              </a:prstGeom>
              <a:blipFill>
                <a:blip r:embed="rId16"/>
                <a:stretch>
                  <a:fillRect t="-10000" r="-5797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244A0CC-80EF-F5CF-D3F1-42A1A2312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490123"/>
              </p:ext>
            </p:extLst>
          </p:nvPr>
        </p:nvGraphicFramePr>
        <p:xfrm>
          <a:off x="325755" y="5786438"/>
          <a:ext cx="20129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55600" imgH="431640" progId="Equation.DSMT4">
                  <p:embed/>
                </p:oleObj>
              </mc:Choice>
              <mc:Fallback>
                <p:oleObj name="Equation" r:id="rId17" imgW="115560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106A75C-F306-69E1-C5C7-EC5F31ABBE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" y="5786438"/>
                        <a:ext cx="20129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F2BBE36-4FF3-2414-1FEE-74FE3EC12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0006" y="4594366"/>
            <a:ext cx="1404975" cy="6946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FA9292-B14E-75E7-AAA5-1CC0DBADDA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61406" y="3145119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07D268-A4DB-895B-29E7-757C86F0EF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57783" y="3145119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34C2E3-69AA-864E-C581-1F485C7982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54160" y="3145119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5407BF-D3CB-C9B8-0941-352228DF93F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537" y="3148271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8CD976-4371-C6BC-A6F0-5A78A37850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58693" y="3153421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9B4100-F462-5C08-8B65-F107ADD6EF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58058" y="3153441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40A599-4527-E7F6-2469-439C6107C1A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50636" y="3154103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7BCC70-DB14-769C-2440-7715101AB4A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57720" y="3152315"/>
            <a:ext cx="3105150" cy="2343150"/>
          </a:xfrm>
          <a:prstGeom prst="rect">
            <a:avLst/>
          </a:prstGeom>
        </p:spPr>
      </p:pic>
      <p:pic>
        <p:nvPicPr>
          <p:cNvPr id="40" name="Picture 39" descr="A graph of a function&#10;&#10;Description automatically generated">
            <a:extLst>
              <a:ext uri="{FF2B5EF4-FFF2-40B4-BE49-F238E27FC236}">
                <a16:creationId xmlns:a16="http://schemas.microsoft.com/office/drawing/2014/main" id="{71471067-6334-16B6-8546-4CE4E081EA6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71" y="2298275"/>
            <a:ext cx="4223376" cy="4223376"/>
          </a:xfrm>
          <a:prstGeom prst="rect">
            <a:avLst/>
          </a:prstGeom>
        </p:spPr>
      </p:pic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C3B55B0-E49F-EC62-38EE-15A7C70FE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83545"/>
              </p:ext>
            </p:extLst>
          </p:nvPr>
        </p:nvGraphicFramePr>
        <p:xfrm>
          <a:off x="8315684" y="2688381"/>
          <a:ext cx="1725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46E83A4-5765-D6BE-D95D-AD9DAA0E0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684" y="2688381"/>
                        <a:ext cx="17256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0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BE45A-C659-2EAE-1722-B547BD83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1" y="262922"/>
            <a:ext cx="7364329" cy="83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487E6-A7BC-2535-E30B-F0C3038D698F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FDFEE5E-C5BA-72DA-8A92-ED0F02F8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107197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2966D-4B11-C8A9-C9F4-0758B5E3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9" y="1690471"/>
            <a:ext cx="5632361" cy="387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C4D4E-C191-5BF3-9FB3-1946BDEB0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1" y="2309652"/>
            <a:ext cx="2348549" cy="727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313463-F6C7-08CB-F7A2-51DDDCF91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64" y="3626883"/>
            <a:ext cx="1614195" cy="796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0CB6F0-C732-350D-8A1B-0F8169F3E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75" y="3120701"/>
            <a:ext cx="1905165" cy="44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43C76F-8440-D8FF-1ACA-A90262A79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305" y="2187851"/>
            <a:ext cx="4732430" cy="297967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EDCA09-B8D7-8638-9997-8F7CCA66AB9D}"/>
              </a:ext>
            </a:extLst>
          </p:cNvPr>
          <p:cNvCxnSpPr/>
          <p:nvPr/>
        </p:nvCxnSpPr>
        <p:spPr>
          <a:xfrm>
            <a:off x="3123120" y="2281914"/>
            <a:ext cx="0" cy="373782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1D86EF-AD0C-DB75-55A8-CC360F0EC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000" y="2187851"/>
            <a:ext cx="2672080" cy="783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054724-263D-A28B-CF31-E7AE83E92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999" y="3030661"/>
            <a:ext cx="3605735" cy="11222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47359D-AB5F-F18E-C3BE-532E64E66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470" y="4178564"/>
            <a:ext cx="2725421" cy="101547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0716C9-F822-C56D-5190-3165032CA266}"/>
              </a:ext>
            </a:extLst>
          </p:cNvPr>
          <p:cNvCxnSpPr/>
          <p:nvPr/>
        </p:nvCxnSpPr>
        <p:spPr>
          <a:xfrm>
            <a:off x="8112973" y="2337390"/>
            <a:ext cx="0" cy="373782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DA2D968-FFDC-436F-7E2D-A4B75981F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904" y="2309652"/>
            <a:ext cx="457240" cy="3200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712035-8919-CE58-2991-FBAF94A78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536" y="2907905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AF6F34-6C10-F414-4723-8028BEEDB2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0785" y="2907350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A69CFA-4FBA-35BF-C81C-EB31148DFF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5794" y="2914970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80BDF0-A37B-0C35-00E4-9975DF879D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8155" y="2907350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E3BA2F-A3A1-4CBE-EDE9-F4B7D864F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8156" y="2914415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D4082D-1646-A2F7-5A1D-FF59947250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7781" y="2913305"/>
            <a:ext cx="3105150" cy="2343150"/>
          </a:xfrm>
          <a:prstGeom prst="rect">
            <a:avLst/>
          </a:prstGeom>
        </p:spPr>
      </p:pic>
      <p:graphicFrame>
        <p:nvGraphicFramePr>
          <p:cNvPr id="41" name="Object 9">
            <a:extLst>
              <a:ext uri="{FF2B5EF4-FFF2-40B4-BE49-F238E27FC236}">
                <a16:creationId xmlns:a16="http://schemas.microsoft.com/office/drawing/2014/main" id="{862779EB-F69D-EB04-7720-C3F95A4EF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11523"/>
              </p:ext>
            </p:extLst>
          </p:nvPr>
        </p:nvGraphicFramePr>
        <p:xfrm>
          <a:off x="4514366" y="5195956"/>
          <a:ext cx="1480820" cy="4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228600" progId="Equation.DSMT4">
                  <p:embed/>
                </p:oleObj>
              </mc:Choice>
              <mc:Fallback>
                <p:oleObj name="Equation" r:id="rId16" imgW="723600" imgH="22860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366" y="5195956"/>
                        <a:ext cx="1480820" cy="467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8BCA7D83-5ACA-F9B2-8D29-4CE0173CB2E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00667" y="2912750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4986970-83A1-B8C4-B788-2523D35630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08157" y="2914643"/>
            <a:ext cx="3105150" cy="23431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AC357F3-5A48-B2AF-C965-DE4B5300A29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07650" y="2912750"/>
            <a:ext cx="3105150" cy="2343150"/>
          </a:xfrm>
          <a:prstGeom prst="rect">
            <a:avLst/>
          </a:prstGeom>
        </p:spPr>
      </p:pic>
      <p:sp>
        <p:nvSpPr>
          <p:cNvPr id="46" name="Text Box 54">
            <a:extLst>
              <a:ext uri="{FF2B5EF4-FFF2-40B4-BE49-F238E27FC236}">
                <a16:creationId xmlns:a16="http://schemas.microsoft.com/office/drawing/2014/main" id="{9BA26487-F492-7BA3-C9FD-05A19931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10" y="6135382"/>
            <a:ext cx="34115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How do we do this by hand?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E62B9CA8-AC04-734B-7D3C-21F495D8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41" y="6135382"/>
            <a:ext cx="43080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Let’s go to section 5.3 and find out!!</a:t>
            </a:r>
          </a:p>
        </p:txBody>
      </p:sp>
    </p:spTree>
    <p:extLst>
      <p:ext uri="{BB962C8B-B14F-4D97-AF65-F5344CB8AC3E}">
        <p14:creationId xmlns:p14="http://schemas.microsoft.com/office/powerpoint/2010/main" val="5945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74F6B-E864-14BD-F182-9FA22512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6" y="205969"/>
            <a:ext cx="2596927" cy="35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52232-8179-373A-4ED5-81BD1DEA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3" y="756106"/>
            <a:ext cx="7920169" cy="548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8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84394ED-0CD8-4A3F-EEFE-2A87EECF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4" y="573815"/>
            <a:ext cx="3048000" cy="1371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F34A9E09-7C1F-AA60-30BB-DCD9775BC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9164" y="2097815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177723" progId="Equation.DSMT4">
                  <p:embed/>
                </p:oleObj>
              </mc:Choice>
              <mc:Fallback>
                <p:oleObj name="Equation" r:id="rId2" imgW="457002" imgH="177723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F34A9E09-7C1F-AA60-30BB-DCD9775BC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4" y="2097815"/>
                        <a:ext cx="1371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6">
            <a:extLst>
              <a:ext uri="{FF2B5EF4-FFF2-40B4-BE49-F238E27FC236}">
                <a16:creationId xmlns:a16="http://schemas.microsoft.com/office/drawing/2014/main" id="{2B56D660-E55C-2F9E-72A7-E3CC177D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4" y="3469415"/>
            <a:ext cx="1981200" cy="1981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35AC9DE6-A954-5CA4-1F55-B41CC5E7C3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5364" y="5526815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03112" progId="Equation.DSMT4">
                  <p:embed/>
                </p:oleObj>
              </mc:Choice>
              <mc:Fallback>
                <p:oleObj name="Equation" r:id="rId4" imgW="507780" imgH="203112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35AC9DE6-A954-5CA4-1F55-B41CC5E7C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364" y="5526815"/>
                        <a:ext cx="152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3863037-9581-07BE-1BF2-D1246C297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6179" y="2032140"/>
          <a:ext cx="171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393529" progId="Equation.DSMT4">
                  <p:embed/>
                </p:oleObj>
              </mc:Choice>
              <mc:Fallback>
                <p:oleObj name="Equation" r:id="rId6" imgW="571252" imgH="393529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93863037-9581-07BE-1BF2-D1246C297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179" y="2032140"/>
                        <a:ext cx="1714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>
            <a:extLst>
              <a:ext uri="{FF2B5EF4-FFF2-40B4-BE49-F238E27FC236}">
                <a16:creationId xmlns:a16="http://schemas.microsoft.com/office/drawing/2014/main" id="{B10E1A87-E7FA-C81A-886B-45B89218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0879" y="3860940"/>
            <a:ext cx="3246438" cy="14478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C911A63D-7406-E4ED-B11E-E77F629E6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5179" y="5384940"/>
          <a:ext cx="3009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865" imgH="393529" progId="Equation.DSMT4">
                  <p:embed/>
                </p:oleObj>
              </mc:Choice>
              <mc:Fallback>
                <p:oleObj name="Equation" r:id="rId9" imgW="1002865" imgH="393529" progId="Equation.DSMT4">
                  <p:embed/>
                  <p:pic>
                    <p:nvPicPr>
                      <p:cNvPr id="9" name="Object 16">
                        <a:extLst>
                          <a:ext uri="{FF2B5EF4-FFF2-40B4-BE49-F238E27FC236}">
                            <a16:creationId xmlns:a16="http://schemas.microsoft.com/office/drawing/2014/main" id="{C911A63D-7406-E4ED-B11E-E77F629E6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179" y="5384940"/>
                        <a:ext cx="30099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>
            <a:extLst>
              <a:ext uri="{FF2B5EF4-FFF2-40B4-BE49-F238E27FC236}">
                <a16:creationId xmlns:a16="http://schemas.microsoft.com/office/drawing/2014/main" id="{6F6DCBA0-98E2-B84F-28D7-6D1EF581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43279" y="431940"/>
            <a:ext cx="2362200" cy="1570038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9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72EA9-7BF5-8814-F3AA-AB4E4BE8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73" y="195278"/>
            <a:ext cx="1177636" cy="3067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EB25F-E98B-7411-95AF-B9A078C5302F}"/>
              </a:ext>
            </a:extLst>
          </p:cNvPr>
          <p:cNvGrpSpPr/>
          <p:nvPr/>
        </p:nvGrpSpPr>
        <p:grpSpPr>
          <a:xfrm>
            <a:off x="209390" y="1089282"/>
            <a:ext cx="10237175" cy="736670"/>
            <a:chOff x="303662" y="1126374"/>
            <a:chExt cx="8460475" cy="6088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FE406A-F611-A401-3CAD-651A7D45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62" y="1126374"/>
              <a:ext cx="8460475" cy="6088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6055C9-2232-23AC-8BEC-E93A4CC2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416414"/>
              <a:ext cx="4822210" cy="30456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83A966-CD64-CC32-5ED2-D1BC9170C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06" y="2422766"/>
            <a:ext cx="3103975" cy="697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78BD9A-7AE2-3DDD-8711-1226B1947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48" y="5401655"/>
            <a:ext cx="5475286" cy="314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157D41-737E-6B35-7D91-2F58C9639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78" y="5901712"/>
            <a:ext cx="1178467" cy="2772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A4F61AF-C4E1-7B7A-2C69-0C93D6F091BF}"/>
              </a:ext>
            </a:extLst>
          </p:cNvPr>
          <p:cNvGrpSpPr/>
          <p:nvPr/>
        </p:nvGrpSpPr>
        <p:grpSpPr>
          <a:xfrm>
            <a:off x="7935104" y="2176901"/>
            <a:ext cx="4026376" cy="3779837"/>
            <a:chOff x="6716950" y="2542243"/>
            <a:chExt cx="4026376" cy="3779837"/>
          </a:xfrm>
        </p:grpSpPr>
        <p:pic>
          <p:nvPicPr>
            <p:cNvPr id="3" name="Picture 3">
              <a:hlinkClick r:id="rId8"/>
              <a:extLst>
                <a:ext uri="{FF2B5EF4-FFF2-40B4-BE49-F238E27FC236}">
                  <a16:creationId xmlns:a16="http://schemas.microsoft.com/office/drawing/2014/main" id="{9FF51AF1-E05D-E091-E69F-097636BC1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950" y="2542243"/>
              <a:ext cx="4026376" cy="377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862AB2-1DE7-7D43-0715-E90C92D6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14287" y="5055296"/>
              <a:ext cx="2175090" cy="9906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E35D4F-8BEB-70DE-3CC3-225BC746C666}"/>
                  </a:ext>
                </a:extLst>
              </p:cNvPr>
              <p:cNvSpPr/>
              <p:nvPr/>
            </p:nvSpPr>
            <p:spPr>
              <a:xfrm>
                <a:off x="256073" y="3238929"/>
                <a:ext cx="6388993" cy="431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2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200" i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(0.5)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E35D4F-8BEB-70DE-3CC3-225BC746C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73" y="3238929"/>
                <a:ext cx="6388993" cy="431080"/>
              </a:xfrm>
              <a:prstGeom prst="rect">
                <a:avLst/>
              </a:prstGeom>
              <a:blipFill>
                <a:blip r:embed="rId11"/>
                <a:stretch>
                  <a:fillRect t="-121127" b="-184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FE5E45B-744F-569D-8F9D-54060AB0B523}"/>
              </a:ext>
            </a:extLst>
          </p:cNvPr>
          <p:cNvSpPr txBox="1"/>
          <p:nvPr/>
        </p:nvSpPr>
        <p:spPr>
          <a:xfrm>
            <a:off x="258548" y="54897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DE842663-3304-D375-963E-B7A99B26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57" y="186980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0440059-C8BB-C119-CE71-B4D10FDAC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33947"/>
              </p:ext>
            </p:extLst>
          </p:nvPr>
        </p:nvGraphicFramePr>
        <p:xfrm>
          <a:off x="327648" y="3800923"/>
          <a:ext cx="15605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431640" progId="Equation.DSMT4">
                  <p:embed/>
                </p:oleObj>
              </mc:Choice>
              <mc:Fallback>
                <p:oleObj name="Equation" r:id="rId12" imgW="8380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DB62A8-1E69-8CAB-3803-B36F3B5DC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8" y="3800923"/>
                        <a:ext cx="1560513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D102489-D996-BDFC-5032-4ED90EE36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9998"/>
              </p:ext>
            </p:extLst>
          </p:nvPr>
        </p:nvGraphicFramePr>
        <p:xfrm>
          <a:off x="1880666" y="3798888"/>
          <a:ext cx="35480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760" imgH="431640" progId="Equation.DSMT4">
                  <p:embed/>
                </p:oleObj>
              </mc:Choice>
              <mc:Fallback>
                <p:oleObj name="Equation" r:id="rId14" imgW="190476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0440059-C8BB-C119-CE71-B4D10FDAC0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666" y="3798888"/>
                        <a:ext cx="354806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F0412375-0957-4EC8-C8BA-09F881F74F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3949" y="2388362"/>
            <a:ext cx="1051891" cy="7317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2A7A22-5437-B309-E4E2-772994C55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5840" y="2414674"/>
            <a:ext cx="949723" cy="7317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F229FD-6B0F-719F-4CA7-D7301A75DD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67542" y="2455656"/>
            <a:ext cx="949723" cy="7317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7B18A6-6C61-4CDD-0D3A-5192F1C87E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395" y="3297892"/>
            <a:ext cx="556926" cy="3993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068D98-769B-B1FF-A006-126154DBDD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8193" y="3236999"/>
            <a:ext cx="2535321" cy="3993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1BA055-12F4-AA34-7DAD-C2EDF14DA7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9697" y="3236999"/>
            <a:ext cx="2802407" cy="39932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417FBDC-5376-E7F0-437C-9A55D67BEC97}"/>
              </a:ext>
            </a:extLst>
          </p:cNvPr>
          <p:cNvGrpSpPr/>
          <p:nvPr/>
        </p:nvGrpSpPr>
        <p:grpSpPr>
          <a:xfrm>
            <a:off x="327648" y="4787592"/>
            <a:ext cx="7219843" cy="381309"/>
            <a:chOff x="2903494" y="6339044"/>
            <a:chExt cx="7219843" cy="38130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FF93650-5C4B-60AA-4AB9-A162A66B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03494" y="6361207"/>
              <a:ext cx="5413214" cy="35914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F8A6399-5CCE-8831-B021-DD9E67593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48427" y="6339044"/>
              <a:ext cx="1774910" cy="364351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BA06E69-E7FE-AD25-4959-6B6885F034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7595" y="4774830"/>
            <a:ext cx="1774910" cy="3993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48BAF0-2954-5EF5-3FAD-07668756D2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2504" y="4765950"/>
            <a:ext cx="1818357" cy="399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F952FE-91B9-4804-06D4-A79B7717F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0857" y="4800131"/>
            <a:ext cx="1818357" cy="39932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FDF9AB9-8005-F216-6B3A-16F0484C17E2}"/>
              </a:ext>
            </a:extLst>
          </p:cNvPr>
          <p:cNvSpPr txBox="1"/>
          <p:nvPr/>
        </p:nvSpPr>
        <p:spPr>
          <a:xfrm>
            <a:off x="288373" y="6257596"/>
            <a:ext cx="22443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area? </a:t>
            </a:r>
            <a:endParaRPr lang="en-US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07A86-3990-2DC1-DB97-532D4A9E1416}"/>
              </a:ext>
            </a:extLst>
          </p:cNvPr>
          <p:cNvSpPr txBox="1"/>
          <p:nvPr/>
        </p:nvSpPr>
        <p:spPr>
          <a:xfrm>
            <a:off x="2060514" y="6264649"/>
            <a:ext cx="41166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is below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1B780F5-D659-F7F1-4AC8-85268234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6273"/>
            <a:ext cx="7162800" cy="564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DE9B27-78C8-AEEF-EC16-A4F7FC00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4067673"/>
            <a:ext cx="7353300" cy="2067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6D193-B5E0-4F3F-5F3E-B84F82C0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62" y="228600"/>
            <a:ext cx="1295400" cy="3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21471-E5E0-194C-62A9-75CCCFF9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2" y="228600"/>
            <a:ext cx="1295400" cy="337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F6B91-B469-78DB-2FEC-7E8A4950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60" y="1684641"/>
            <a:ext cx="6858000" cy="473209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F85EE6-951E-F0B9-3978-8422FC520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89292"/>
              </p:ext>
            </p:extLst>
          </p:nvPr>
        </p:nvGraphicFramePr>
        <p:xfrm>
          <a:off x="344488" y="725488"/>
          <a:ext cx="4984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97000" imgH="253800" progId="Equation.DSMT4">
                  <p:embed/>
                </p:oleObj>
              </mc:Choice>
              <mc:Fallback>
                <p:oleObj name="Equation" r:id="rId4" imgW="29970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E3D3904-BEAF-4B6E-A179-EB2E105D86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725488"/>
                        <a:ext cx="49847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1">
            <a:extLst>
              <a:ext uri="{FF2B5EF4-FFF2-40B4-BE49-F238E27FC236}">
                <a16:creationId xmlns:a16="http://schemas.microsoft.com/office/drawing/2014/main" id="{7AE799C2-B71A-9F1D-B0F9-ACB11835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72" y="1203060"/>
            <a:ext cx="4187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Using a Left-sum with 10 subintervals: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64664-9E40-603C-9F8B-11E5C431D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205" y="2328759"/>
            <a:ext cx="2741281" cy="129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1C593-A522-7081-9F52-82F3FB31A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486" y="2370762"/>
            <a:ext cx="3019494" cy="1295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4B7189-EF5A-ABAF-052E-A2C375E77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049" y="4493820"/>
            <a:ext cx="2741281" cy="12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97D00A5-0E1D-2DD7-9346-F1911F80B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299157"/>
            <a:ext cx="5418931" cy="403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55F7E-E4B6-8A63-790F-6D82A895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"/>
          <a:stretch>
            <a:fillRect/>
          </a:stretch>
        </p:blipFill>
        <p:spPr bwMode="auto">
          <a:xfrm>
            <a:off x="1949450" y="398919"/>
            <a:ext cx="8293100" cy="16716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DBE61-BB66-BBF8-020D-783A245E8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342" y="448425"/>
            <a:ext cx="1239520" cy="247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EA8F7-1F14-646C-C441-76C057EEF7A7}"/>
              </a:ext>
            </a:extLst>
          </p:cNvPr>
          <p:cNvSpPr txBox="1"/>
          <p:nvPr/>
        </p:nvSpPr>
        <p:spPr>
          <a:xfrm>
            <a:off x="1989569" y="352014"/>
            <a:ext cx="1418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65E5E8-8B44-DC28-884F-7DE5B689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9" y="748699"/>
            <a:ext cx="5519225" cy="275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9E281C-3693-2041-CE11-433AC030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62" y="3583250"/>
            <a:ext cx="4488569" cy="746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E985B8-DC29-4DEE-FEA9-94346BEB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037" y="893126"/>
            <a:ext cx="4912278" cy="22968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D6302-A747-0251-1455-7492A2B613F4}"/>
              </a:ext>
            </a:extLst>
          </p:cNvPr>
          <p:cNvGrpSpPr/>
          <p:nvPr/>
        </p:nvGrpSpPr>
        <p:grpSpPr>
          <a:xfrm>
            <a:off x="7069416" y="3411273"/>
            <a:ext cx="3748892" cy="762066"/>
            <a:chOff x="6591530" y="3357455"/>
            <a:chExt cx="3748892" cy="7620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0E75C6-7FDB-9BED-EAF8-2C0877FC7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530" y="3357455"/>
              <a:ext cx="1995227" cy="76206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B67CD2B-D35A-D533-3289-A35D1FC6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3394" y="3602141"/>
              <a:ext cx="1707028" cy="35055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49193CF-39EA-4D17-B662-0D0CCC7CF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62" y="228600"/>
            <a:ext cx="1295400" cy="3374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C74CD5-D5DC-6774-F8B1-2100445A39C5}"/>
              </a:ext>
            </a:extLst>
          </p:cNvPr>
          <p:cNvSpPr txBox="1"/>
          <p:nvPr/>
        </p:nvSpPr>
        <p:spPr>
          <a:xfrm>
            <a:off x="303661" y="4591356"/>
            <a:ext cx="4342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 the following definition.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41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648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TimesLTStd-Bold</vt:lpstr>
      <vt:lpstr>TimesLTStd-Italic</vt:lpstr>
      <vt:lpstr>TimesLTStd-Roman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123</cp:revision>
  <dcterms:created xsi:type="dcterms:W3CDTF">2022-06-05T19:04:41Z</dcterms:created>
  <dcterms:modified xsi:type="dcterms:W3CDTF">2024-07-25T22:00:28Z</dcterms:modified>
</cp:coreProperties>
</file>