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68" r:id="rId5"/>
    <p:sldId id="269" r:id="rId6"/>
    <p:sldId id="274" r:id="rId7"/>
    <p:sldId id="275" r:id="rId8"/>
    <p:sldId id="278" r:id="rId9"/>
    <p:sldId id="276" r:id="rId10"/>
    <p:sldId id="27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65.wmf"/><Relationship Id="rId3" Type="http://schemas.openxmlformats.org/officeDocument/2006/relationships/image" Target="../media/image56.png"/><Relationship Id="rId21" Type="http://schemas.openxmlformats.org/officeDocument/2006/relationships/image" Target="../media/image67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oleObject" Target="../embeddings/oleObject25.bin"/><Relationship Id="rId2" Type="http://schemas.openxmlformats.org/officeDocument/2006/relationships/image" Target="../media/image55.png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61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5.png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2.wmf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image" Target="../media/image7.wmf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7.wmf"/><Relationship Id="rId25" Type="http://schemas.openxmlformats.org/officeDocument/2006/relationships/image" Target="../media/image41.png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5.wmf"/><Relationship Id="rId24" Type="http://schemas.openxmlformats.org/officeDocument/2006/relationships/image" Target="../media/image40.wmf"/><Relationship Id="rId5" Type="http://schemas.openxmlformats.org/officeDocument/2006/relationships/image" Target="../media/image8.wmf"/><Relationship Id="rId15" Type="http://schemas.openxmlformats.org/officeDocument/2006/relationships/image" Target="../media/image36.wmf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3.wmf"/><Relationship Id="rId27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38.png"/><Relationship Id="rId7" Type="http://schemas.openxmlformats.org/officeDocument/2006/relationships/image" Target="../media/image47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CB619-7CCC-63D3-A1CE-349255F9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8" y="318992"/>
            <a:ext cx="5015550" cy="45804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93148D1A-1EAB-AB11-9822-53536FDC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166" y="4144377"/>
            <a:ext cx="5562600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sz="2000" b="1" i="0" dirty="0"/>
              <a:t> Abu </a:t>
            </a:r>
            <a:r>
              <a:rPr lang="en-US" sz="2000" b="1" i="0" dirty="0" err="1"/>
              <a:t>Ja'far</a:t>
            </a:r>
            <a:r>
              <a:rPr lang="en-US" sz="2000" b="1" i="0" dirty="0"/>
              <a:t> Muhammad ibn Musa Al-Khwarizmi</a:t>
            </a:r>
          </a:p>
          <a:p>
            <a:pPr algn="ctr">
              <a:buNone/>
            </a:pPr>
            <a:r>
              <a:rPr lang="en-US" sz="2000" b="1" i="0" dirty="0"/>
              <a:t>About 790 - About 850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DB556DA-4383-B1BF-FE2D-BA4FFD47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08" y="5177711"/>
            <a:ext cx="11356362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i="0" dirty="0" err="1"/>
              <a:t>Al'Khwarizmi</a:t>
            </a:r>
            <a:r>
              <a:rPr lang="en-US" sz="2000" i="0" dirty="0"/>
              <a:t> was an Islamic mathematician who wrote on Hindu-Arabic numerals and was among the first to use zero as a place holder in positional base notation. The word </a:t>
            </a:r>
            <a:r>
              <a:rPr lang="en-US" sz="2000" dirty="0"/>
              <a:t>algorithm</a:t>
            </a:r>
            <a:r>
              <a:rPr lang="en-US" sz="2000" i="0" dirty="0"/>
              <a:t> derives from his name. His algebra treatise </a:t>
            </a:r>
            <a:r>
              <a:rPr lang="en-US" sz="2000" dirty="0" err="1"/>
              <a:t>Hisab</a:t>
            </a:r>
            <a:r>
              <a:rPr lang="en-US" sz="2000" dirty="0"/>
              <a:t> al-</a:t>
            </a:r>
            <a:r>
              <a:rPr lang="en-US" sz="2000" dirty="0" err="1"/>
              <a:t>jabr</a:t>
            </a:r>
            <a:r>
              <a:rPr lang="en-US" sz="2000" dirty="0"/>
              <a:t> </a:t>
            </a:r>
            <a:r>
              <a:rPr lang="en-US" sz="2000" i="0" dirty="0"/>
              <a:t>gives us the word </a:t>
            </a:r>
            <a:r>
              <a:rPr lang="en-US" sz="2000" dirty="0"/>
              <a:t>algebra</a:t>
            </a:r>
            <a:r>
              <a:rPr lang="en-US" sz="2000" i="0" dirty="0"/>
              <a:t> and can be considered as the first book to be written on algebra.</a:t>
            </a:r>
            <a:endParaRPr lang="en-US" altLang="en-US" sz="2000" i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252B4D-7C67-5066-86CC-FFA30818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66" y="1028194"/>
            <a:ext cx="2117557" cy="284083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FDC9-D1EB-438A-DA76-B3F7B1A46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745A51-14CF-34AB-FC4A-34957D56B24A}"/>
                  </a:ext>
                </a:extLst>
              </p:cNvPr>
              <p:cNvSpPr/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745A51-14CF-34AB-FC4A-34957D56B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122830"/>
                <a:ext cx="11900848" cy="66123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101600" dir="2700000" algn="tl" rotWithShape="0">
                  <a:schemeClr val="accent1"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5BBE3F1-AE51-3A37-E63E-A7A6D5F3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608" y="1364318"/>
            <a:ext cx="3741744" cy="426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348D-2B8A-8596-CD8C-55DB5B9ABCCA}"/>
              </a:ext>
            </a:extLst>
          </p:cNvPr>
          <p:cNvSpPr txBox="1"/>
          <p:nvPr/>
        </p:nvSpPr>
        <p:spPr>
          <a:xfrm>
            <a:off x="1758081" y="256322"/>
            <a:ext cx="98199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Verify that the function satisfies the hypotheses of the Mean Value Theorem on the given interval. Then find all numbers </a:t>
            </a:r>
            <a:r>
              <a:rPr lang="en-US" sz="2200" b="0" i="1" u="none" strike="noStrike" baseline="0" dirty="0">
                <a:latin typeface="TimesLTStd-Italic"/>
              </a:rPr>
              <a:t>c </a:t>
            </a:r>
            <a:r>
              <a:rPr lang="en-US" sz="2200" b="0" i="0" u="none" strike="noStrike" baseline="0" dirty="0">
                <a:latin typeface="TimesLTStd-Roman"/>
              </a:rPr>
              <a:t>that satisfy the conclusion of the Mean Value Theorem.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8C6724-40DC-291C-72C2-AE1C99824A1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B18250A-996B-6B89-D893-94178E13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64247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9EB5E-108C-A047-FE3E-BE938116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0" y="2284423"/>
            <a:ext cx="3741744" cy="426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B39A6-BA05-9811-D514-CA79B4590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6" y="2836521"/>
            <a:ext cx="5495435" cy="3867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41381-BBFB-C7AE-E421-2F68C5B0C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46" y="3318633"/>
            <a:ext cx="5700358" cy="35501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78C0AF-E47A-1917-354A-587418B3DC9C}"/>
              </a:ext>
            </a:extLst>
          </p:cNvPr>
          <p:cNvGrpSpPr/>
          <p:nvPr/>
        </p:nvGrpSpPr>
        <p:grpSpPr>
          <a:xfrm>
            <a:off x="296126" y="3835528"/>
            <a:ext cx="10419967" cy="793166"/>
            <a:chOff x="296126" y="3835528"/>
            <a:chExt cx="10419967" cy="7931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10BA62-D857-39AE-7412-E9D328636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6126" y="3835528"/>
              <a:ext cx="10419967" cy="4032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C2F594-18BF-B61C-9877-0A58FDED1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179" y="4276282"/>
              <a:ext cx="2838346" cy="35241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E0392AA-C4E8-51CD-1AF5-4D99D14CA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97" y="4714951"/>
            <a:ext cx="6603757" cy="13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AF474-3740-9B65-D4C5-B86E97A15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5" y="1009263"/>
            <a:ext cx="2581180" cy="663551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ECA869E4-BD6C-1519-AD80-800672E9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31243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34702-0E72-BBD4-A3E1-615EB0F14DDC}"/>
                  </a:ext>
                </a:extLst>
              </p:cNvPr>
              <p:cNvSpPr txBox="1"/>
              <p:nvPr/>
            </p:nvSpPr>
            <p:spPr>
              <a:xfrm>
                <a:off x="8531888" y="1147370"/>
                <a:ext cx="20252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34702-0E72-BBD4-A3E1-615EB0F14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888" y="1147370"/>
                <a:ext cx="2025234" cy="338554"/>
              </a:xfrm>
              <a:prstGeom prst="rect">
                <a:avLst/>
              </a:prstGeom>
              <a:blipFill>
                <a:blip r:embed="rId3"/>
                <a:stretch>
                  <a:fillRect l="-4518" t="-3571" r="-2711" b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6D399CC-0D10-DE30-DDCE-38D6C26DD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90" y="2400099"/>
            <a:ext cx="4841697" cy="76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6AAE5-696A-08FE-405E-B3B0BDDEE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286" y="2409363"/>
            <a:ext cx="2081327" cy="711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E3B9D-A1D5-8462-B1F9-171C2AD56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19" y="1127659"/>
            <a:ext cx="3741744" cy="426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1FE47-1B3B-A200-D573-5300643A5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945" y="2323728"/>
            <a:ext cx="1219901" cy="858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4FD29-2230-0073-9440-F2B77488F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999" y="2339217"/>
            <a:ext cx="617636" cy="8589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621ED9-C0E8-CDA5-43EB-5C40C58E8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39" y="3181632"/>
            <a:ext cx="1073111" cy="374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B63919-21A8-2C64-1F60-3A34F17D2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34" y="3687727"/>
            <a:ext cx="920716" cy="6857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27070E-97C4-DBD9-F96C-32982BAD7A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14" y="4466412"/>
            <a:ext cx="1289003" cy="784196"/>
          </a:xfrm>
          <a:prstGeom prst="rect">
            <a:avLst/>
          </a:prstGeom>
        </p:spPr>
      </p:pic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2DE15A05-251E-03B9-E65F-35CEE536F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51595"/>
              </p:ext>
            </p:extLst>
          </p:nvPr>
        </p:nvGraphicFramePr>
        <p:xfrm>
          <a:off x="2037901" y="4642747"/>
          <a:ext cx="1063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901" y="4642747"/>
                        <a:ext cx="1063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8467760B-96CF-331F-ACB3-7BD6512B98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57" y="1706289"/>
            <a:ext cx="4677077" cy="4677077"/>
          </a:xfrm>
          <a:prstGeom prst="rect">
            <a:avLst/>
          </a:prstGeom>
        </p:spPr>
      </p:pic>
      <p:graphicFrame>
        <p:nvGraphicFramePr>
          <p:cNvPr id="24" name="Object 9">
            <a:extLst>
              <a:ext uri="{FF2B5EF4-FFF2-40B4-BE49-F238E27FC236}">
                <a16:creationId xmlns:a16="http://schemas.microsoft.com/office/drawing/2014/main" id="{A27539FF-AE7F-BD3D-8583-9850ECA27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78655"/>
              </p:ext>
            </p:extLst>
          </p:nvPr>
        </p:nvGraphicFramePr>
        <p:xfrm>
          <a:off x="6912183" y="4366262"/>
          <a:ext cx="703223" cy="39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200" imgH="253800" progId="Equation.DSMT4">
                  <p:embed/>
                </p:oleObj>
              </mc:Choice>
              <mc:Fallback>
                <p:oleObj name="Equation" r:id="rId13" imgW="457200" imgH="25380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2DE15A05-251E-03B9-E65F-35CEE536F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183" y="4366262"/>
                        <a:ext cx="703223" cy="39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703CA044-762A-7812-08B7-F77CD7AD6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05150"/>
              </p:ext>
            </p:extLst>
          </p:nvPr>
        </p:nvGraphicFramePr>
        <p:xfrm>
          <a:off x="9945050" y="3120770"/>
          <a:ext cx="5667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253800" progId="Equation.DSMT4">
                  <p:embed/>
                </p:oleObj>
              </mc:Choice>
              <mc:Fallback>
                <p:oleObj name="Equation" r:id="rId15" imgW="368280" imgH="253800" progId="Equation.DSMT4">
                  <p:embed/>
                  <p:pic>
                    <p:nvPicPr>
                      <p:cNvPr id="24" name="Object 9">
                        <a:extLst>
                          <a:ext uri="{FF2B5EF4-FFF2-40B4-BE49-F238E27FC236}">
                            <a16:creationId xmlns:a16="http://schemas.microsoft.com/office/drawing/2014/main" id="{A27539FF-AE7F-BD3D-8583-9850ECA27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5050" y="3120770"/>
                        <a:ext cx="56673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C589C4D2-9A3C-E26E-B333-29EBA445F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05797"/>
              </p:ext>
            </p:extLst>
          </p:nvPr>
        </p:nvGraphicFramePr>
        <p:xfrm>
          <a:off x="9210831" y="4963428"/>
          <a:ext cx="14684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482400" progId="Equation.DSMT4">
                  <p:embed/>
                </p:oleObj>
              </mc:Choice>
              <mc:Fallback>
                <p:oleObj name="Equation" r:id="rId17" imgW="952200" imgH="482400" progId="Equation.DSMT4">
                  <p:embed/>
                  <p:pic>
                    <p:nvPicPr>
                      <p:cNvPr id="25" name="Object 9">
                        <a:extLst>
                          <a:ext uri="{FF2B5EF4-FFF2-40B4-BE49-F238E27FC236}">
                            <a16:creationId xmlns:a16="http://schemas.microsoft.com/office/drawing/2014/main" id="{703CA044-762A-7812-08B7-F77CD7AD6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831" y="4963428"/>
                        <a:ext cx="14684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8DE2095C-4354-70AE-3CA8-4FF86C76A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92853"/>
              </p:ext>
            </p:extLst>
          </p:nvPr>
        </p:nvGraphicFramePr>
        <p:xfrm>
          <a:off x="6247498" y="2622550"/>
          <a:ext cx="180181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68200" imgH="482400" progId="Equation.DSMT4">
                  <p:embed/>
                </p:oleObj>
              </mc:Choice>
              <mc:Fallback>
                <p:oleObj name="Equation" r:id="rId19" imgW="1168200" imgH="482400" progId="Equation.DSMT4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C589C4D2-9A3C-E26E-B333-29EBA445F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498" y="2622550"/>
                        <a:ext cx="180181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9155FC75-0360-2331-3236-6867A37929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6655" y="1887260"/>
            <a:ext cx="5140136" cy="3555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7173A61-7ECF-B42B-ADC2-42D2436A4082}"/>
              </a:ext>
            </a:extLst>
          </p:cNvPr>
          <p:cNvSpPr txBox="1"/>
          <p:nvPr/>
        </p:nvSpPr>
        <p:spPr>
          <a:xfrm>
            <a:off x="386655" y="5504876"/>
            <a:ext cx="6134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slope of the secant line equals the slope of the tangent line.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E5544-CEDD-2290-8591-C2DB3522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2" y="1410983"/>
            <a:ext cx="9289648" cy="236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209CA-5719-84CA-DDEB-B6C40CE4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2" y="270022"/>
            <a:ext cx="2349178" cy="277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CDA0E-4081-78E3-393C-2EEC4D6FD2BE}"/>
              </a:ext>
            </a:extLst>
          </p:cNvPr>
          <p:cNvSpPr txBox="1"/>
          <p:nvPr/>
        </p:nvSpPr>
        <p:spPr>
          <a:xfrm>
            <a:off x="181970" y="763655"/>
            <a:ext cx="84670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To arrive at the Mean Value Theorem, we first need the following result.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76141-4B44-4E07-5C9A-62D857E16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231" y="2035150"/>
            <a:ext cx="5482963" cy="357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AFB33-56D4-F559-5AE1-464AF5E76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95" y="2392565"/>
            <a:ext cx="5482963" cy="357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F90C0-BE0E-9487-E590-EA7C80243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93" y="2811500"/>
            <a:ext cx="5482963" cy="357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88A46-6F03-299D-25DA-DA8E83DA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694" y="3195439"/>
            <a:ext cx="6391398" cy="3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6AC05-C190-4DFE-68A7-80E5CDD1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2" y="270022"/>
            <a:ext cx="2349178" cy="277115"/>
          </a:xfrm>
          <a:prstGeom prst="rect">
            <a:avLst/>
          </a:prstGeom>
        </p:spPr>
      </p:pic>
      <p:sp>
        <p:nvSpPr>
          <p:cNvPr id="3" name="Line 2">
            <a:extLst>
              <a:ext uri="{FF2B5EF4-FFF2-40B4-BE49-F238E27FC236}">
                <a16:creationId xmlns:a16="http://schemas.microsoft.com/office/drawing/2014/main" id="{B405D259-02F2-7CB1-A34B-F7DD3C99C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076" y="968495"/>
            <a:ext cx="0" cy="518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C2C837CF-CF95-5DAA-B0C9-047171EBF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8076" y="5692895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63482B-E1D7-668C-7F8E-E1888934B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0922"/>
              </p:ext>
            </p:extLst>
          </p:nvPr>
        </p:nvGraphicFramePr>
        <p:xfrm>
          <a:off x="3382317" y="860545"/>
          <a:ext cx="306387" cy="36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579" imgH="164957" progId="Equation.DSMT4">
                  <p:embed/>
                </p:oleObj>
              </mc:Choice>
              <mc:Fallback>
                <p:oleObj name="Equation" r:id="rId3" imgW="139579" imgH="164957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317" y="860545"/>
                        <a:ext cx="306387" cy="362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7E7EF2-B2E7-2606-923D-831F6813B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67434"/>
              </p:ext>
            </p:extLst>
          </p:nvPr>
        </p:nvGraphicFramePr>
        <p:xfrm>
          <a:off x="9674533" y="5840651"/>
          <a:ext cx="292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533" y="5840651"/>
                        <a:ext cx="2921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119989DD-C9BA-D538-75A9-AD5363488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98518"/>
              </p:ext>
            </p:extLst>
          </p:nvPr>
        </p:nvGraphicFramePr>
        <p:xfrm>
          <a:off x="4635751" y="5769095"/>
          <a:ext cx="291175" cy="32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751" y="5769095"/>
                        <a:ext cx="291175" cy="321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>
            <a:extLst>
              <a:ext uri="{FF2B5EF4-FFF2-40B4-BE49-F238E27FC236}">
                <a16:creationId xmlns:a16="http://schemas.microsoft.com/office/drawing/2014/main" id="{A38BB7E4-FD89-2FC2-67A2-B3FB0F417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539277"/>
              </p:ext>
            </p:extLst>
          </p:nvPr>
        </p:nvGraphicFramePr>
        <p:xfrm>
          <a:off x="7914903" y="5718295"/>
          <a:ext cx="27631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5" imgH="177415" progId="Equation.DSMT4">
                  <p:embed/>
                </p:oleObj>
              </mc:Choice>
              <mc:Fallback>
                <p:oleObj name="Equation" r:id="rId9" imgW="126725" imgH="177415" progId="Equation.DSMT4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4903" y="5718295"/>
                        <a:ext cx="27631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5">
            <a:extLst>
              <a:ext uri="{FF2B5EF4-FFF2-40B4-BE49-F238E27FC236}">
                <a16:creationId xmlns:a16="http://schemas.microsoft.com/office/drawing/2014/main" id="{ADB4F1F2-3F45-8A45-9EB0-A1816EE83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0013" y="1834195"/>
            <a:ext cx="373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A91BA1D7-AF87-1CA1-9B74-B6664E6ED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276" y="1882895"/>
            <a:ext cx="1587" cy="3810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17D37DFA-12CA-4E81-F223-C248B6315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483105"/>
              </p:ext>
            </p:extLst>
          </p:nvPr>
        </p:nvGraphicFramePr>
        <p:xfrm>
          <a:off x="7324219" y="1225351"/>
          <a:ext cx="1179079" cy="47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30" imgH="253890" progId="Equation.DSMT4">
                  <p:embed/>
                </p:oleObj>
              </mc:Choice>
              <mc:Fallback>
                <p:oleObj name="Equation" r:id="rId11" imgW="622030" imgH="253890" progId="Equation.DSMT4">
                  <p:embed/>
                  <p:pic>
                    <p:nvPicPr>
                      <p:cNvPr id="1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219" y="1225351"/>
                        <a:ext cx="1179079" cy="479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0808D1BC-8698-283C-EE2B-ED9D7F40C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78076"/>
              </p:ext>
            </p:extLst>
          </p:nvPr>
        </p:nvGraphicFramePr>
        <p:xfrm>
          <a:off x="7911701" y="3582099"/>
          <a:ext cx="1098231" cy="4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253890" progId="Equation.DSMT4">
                  <p:embed/>
                </p:oleObj>
              </mc:Choice>
              <mc:Fallback>
                <p:oleObj name="Equation" r:id="rId13" imgW="609336" imgH="253890" progId="Equation.DSMT4">
                  <p:embed/>
                  <p:pic>
                    <p:nvPicPr>
                      <p:cNvPr id="1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1701" y="3582099"/>
                        <a:ext cx="1098231" cy="45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51CC55F0-B62C-9D77-59B0-5070D4921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69659"/>
              </p:ext>
            </p:extLst>
          </p:nvPr>
        </p:nvGraphicFramePr>
        <p:xfrm>
          <a:off x="5889876" y="5769095"/>
          <a:ext cx="262601" cy="32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201" imgH="139579" progId="Equation.DSMT4">
                  <p:embed/>
                </p:oleObj>
              </mc:Choice>
              <mc:Fallback>
                <p:oleObj name="Equation" r:id="rId15" imgW="114201" imgH="139579" progId="Equation.DSMT4">
                  <p:embed/>
                  <p:pic>
                    <p:nvPicPr>
                      <p:cNvPr id="1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876" y="5769095"/>
                        <a:ext cx="262601" cy="321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26">
            <a:extLst>
              <a:ext uri="{FF2B5EF4-FFF2-40B4-BE49-F238E27FC236}">
                <a16:creationId xmlns:a16="http://schemas.microsoft.com/office/drawing/2014/main" id="{9C801FEC-2344-73F3-8167-D52E6FFF18D1}"/>
              </a:ext>
            </a:extLst>
          </p:cNvPr>
          <p:cNvSpPr>
            <a:spLocks/>
          </p:cNvSpPr>
          <p:nvPr/>
        </p:nvSpPr>
        <p:spPr bwMode="auto">
          <a:xfrm>
            <a:off x="4748463" y="1730495"/>
            <a:ext cx="3505200" cy="4038600"/>
          </a:xfrm>
          <a:custGeom>
            <a:avLst/>
            <a:gdLst>
              <a:gd name="T0" fmla="*/ 0 w 2064"/>
              <a:gd name="T1" fmla="*/ 2147483647 h 1240"/>
              <a:gd name="T2" fmla="*/ 2147483647 w 2064"/>
              <a:gd name="T3" fmla="*/ 2147483647 h 1240"/>
              <a:gd name="T4" fmla="*/ 2147483647 w 2064"/>
              <a:gd name="T5" fmla="*/ 2147483647 h 1240"/>
              <a:gd name="T6" fmla="*/ 2147483647 w 2064"/>
              <a:gd name="T7" fmla="*/ 2147483647 h 1240"/>
              <a:gd name="T8" fmla="*/ 2147483647 w 2064"/>
              <a:gd name="T9" fmla="*/ 2147483647 h 1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1240"/>
              <a:gd name="T17" fmla="*/ 2064 w 2064"/>
              <a:gd name="T18" fmla="*/ 1240 h 1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1240">
                <a:moveTo>
                  <a:pt x="0" y="1240"/>
                </a:moveTo>
                <a:cubicBezTo>
                  <a:pt x="52" y="980"/>
                  <a:pt x="104" y="720"/>
                  <a:pt x="240" y="520"/>
                </a:cubicBezTo>
                <a:cubicBezTo>
                  <a:pt x="376" y="320"/>
                  <a:pt x="568" y="0"/>
                  <a:pt x="816" y="40"/>
                </a:cubicBezTo>
                <a:cubicBezTo>
                  <a:pt x="1064" y="80"/>
                  <a:pt x="1520" y="560"/>
                  <a:pt x="1728" y="760"/>
                </a:cubicBezTo>
                <a:cubicBezTo>
                  <a:pt x="1936" y="960"/>
                  <a:pt x="2000" y="1100"/>
                  <a:pt x="2064" y="12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4422D557-D7D9-521B-9C3E-D7AE303A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003" y="1979983"/>
            <a:ext cx="29507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0" dirty="0"/>
              <a:t>Horizontal Tangent Line</a:t>
            </a:r>
          </a:p>
        </p:txBody>
      </p:sp>
      <p:graphicFrame>
        <p:nvGraphicFramePr>
          <p:cNvPr id="17" name="Object 29">
            <a:extLst>
              <a:ext uri="{FF2B5EF4-FFF2-40B4-BE49-F238E27FC236}">
                <a16:creationId xmlns:a16="http://schemas.microsoft.com/office/drawing/2014/main" id="{D3561C9A-848F-E9EA-2ED1-15E985622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59795"/>
              </p:ext>
            </p:extLst>
          </p:nvPr>
        </p:nvGraphicFramePr>
        <p:xfrm>
          <a:off x="1651250" y="4843583"/>
          <a:ext cx="1564586" cy="47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37836" imgH="253890" progId="Equation.DSMT4">
                  <p:embed/>
                </p:oleObj>
              </mc:Choice>
              <mc:Fallback>
                <p:oleObj name="Equation" r:id="rId17" imgW="837836" imgH="253890" progId="Equation.DSMT4">
                  <p:embed/>
                  <p:pic>
                    <p:nvPicPr>
                      <p:cNvPr id="1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50" y="4843583"/>
                        <a:ext cx="1564586" cy="472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30">
            <a:extLst>
              <a:ext uri="{FF2B5EF4-FFF2-40B4-BE49-F238E27FC236}">
                <a16:creationId xmlns:a16="http://schemas.microsoft.com/office/drawing/2014/main" id="{413252AB-247C-6F66-09F9-D24605DF7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663" y="5083295"/>
            <a:ext cx="1588" cy="609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1">
            <a:extLst>
              <a:ext uri="{FF2B5EF4-FFF2-40B4-BE49-F238E27FC236}">
                <a16:creationId xmlns:a16="http://schemas.microsoft.com/office/drawing/2014/main" id="{BFE143E4-2691-B670-F6FB-FDEBA50BF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4101" y="5083295"/>
            <a:ext cx="1587" cy="609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6C509FB8-3743-841D-196B-D23251C1F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913" y="5083295"/>
            <a:ext cx="48006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82D0E19B-0F46-4432-379C-65DF4D7C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663" y="175799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Text Box 36">
            <a:extLst>
              <a:ext uri="{FF2B5EF4-FFF2-40B4-BE49-F238E27FC236}">
                <a16:creationId xmlns:a16="http://schemas.microsoft.com/office/drawing/2014/main" id="{34F9E7FB-E0FF-3BB2-BD27-FE793350F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588" y="5692895"/>
            <a:ext cx="3882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utoUpdateAnimBg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FCB03D-1486-87E2-C95A-617112855941}"/>
              </a:ext>
            </a:extLst>
          </p:cNvPr>
          <p:cNvGrpSpPr/>
          <p:nvPr/>
        </p:nvGrpSpPr>
        <p:grpSpPr>
          <a:xfrm>
            <a:off x="1217330" y="390100"/>
            <a:ext cx="8784392" cy="2019231"/>
            <a:chOff x="254804" y="302028"/>
            <a:chExt cx="8784392" cy="20192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FCBDC8-2FBF-DEE8-FF34-17F5DFB72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804" y="302028"/>
              <a:ext cx="8327300" cy="11938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999505-7836-126F-8D0D-E60D9F830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04" y="1560733"/>
              <a:ext cx="6584342" cy="3539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4CDCE2-3618-2450-C8D9-A0DE9949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2271" y="1561860"/>
              <a:ext cx="2206925" cy="29668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2DB6FD-1A4B-01E0-5855-8400A8F46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489" y="1952072"/>
              <a:ext cx="6511472" cy="35914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295912-D973-38AE-7A6F-51A82BB8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2565" y="1955608"/>
              <a:ext cx="1509455" cy="34873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6DA7B2-DBA9-56C9-7EF7-A55D66F83D84}"/>
                </a:ext>
              </a:extLst>
            </p:cNvPr>
            <p:cNvSpPr txBox="1"/>
            <p:nvPr/>
          </p:nvSpPr>
          <p:spPr>
            <a:xfrm>
              <a:off x="8373980" y="1093012"/>
              <a:ext cx="2551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9C2D57-F3C5-6299-2D56-49E0B23EC8D8}"/>
                </a:ext>
              </a:extLst>
            </p:cNvPr>
            <p:cNvSpPr txBox="1"/>
            <p:nvPr/>
          </p:nvSpPr>
          <p:spPr>
            <a:xfrm>
              <a:off x="8225756" y="1890372"/>
              <a:ext cx="2551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53F4C57-7E7E-7757-DE9D-BBA23E202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330" y="2876986"/>
            <a:ext cx="3962400" cy="33251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9367B9-F29E-7B3F-4C66-FD9876E33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046" y="2642161"/>
            <a:ext cx="3777343" cy="35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72C50-06DE-9B2B-4768-98154F932617}"/>
              </a:ext>
            </a:extLst>
          </p:cNvPr>
          <p:cNvSpPr txBox="1"/>
          <p:nvPr/>
        </p:nvSpPr>
        <p:spPr>
          <a:xfrm>
            <a:off x="1599727" y="2816390"/>
            <a:ext cx="100841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Verify that the function satisfies the three hypotheses of Rolle’s Theorem on the given interval. Then find all numbers </a:t>
            </a:r>
            <a:r>
              <a:rPr lang="en-US" sz="2200" b="0" i="1" u="none" strike="noStrike" baseline="0" dirty="0">
                <a:latin typeface="TimesLTStd-Italic"/>
              </a:rPr>
              <a:t>c </a:t>
            </a:r>
            <a:r>
              <a:rPr lang="en-US" sz="2200" b="0" i="0" u="none" strike="noStrike" baseline="0" dirty="0">
                <a:latin typeface="TimesLTStd-Roman"/>
              </a:rPr>
              <a:t>that satisfy the conclusion of Rolle’s Theorem.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41469-CAED-11C1-A9F9-8F66C056EA08}"/>
              </a:ext>
            </a:extLst>
          </p:cNvPr>
          <p:cNvSpPr txBox="1"/>
          <p:nvPr/>
        </p:nvSpPr>
        <p:spPr>
          <a:xfrm>
            <a:off x="230341" y="2762777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F9606D0-EFD8-FAA7-5080-330BE8048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33" y="422751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0B304-99C1-1294-425D-12073978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07" y="3704016"/>
            <a:ext cx="3017783" cy="541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FB2B4-4F39-BF82-C8A5-F4516D88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60" y="266330"/>
            <a:ext cx="9289648" cy="2361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B4FA5-376E-4A58-343C-85715BBAE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7" y="5357204"/>
            <a:ext cx="3475021" cy="739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1DC80A-0126-420A-D987-EBA64053B9EA}"/>
                  </a:ext>
                </a:extLst>
              </p:cNvPr>
              <p:cNvSpPr txBox="1"/>
              <p:nvPr/>
            </p:nvSpPr>
            <p:spPr>
              <a:xfrm>
                <a:off x="109611" y="4716356"/>
                <a:ext cx="12010031" cy="59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:r>
                  <a:rPr lang="en-US" sz="22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a rational function that is continuous on its domain, (−∞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∪ (0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∞), so it is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1DC80A-0126-420A-D987-EBA64053B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1" y="4716356"/>
                <a:ext cx="12010031" cy="596574"/>
              </a:xfrm>
              <a:prstGeom prst="rect">
                <a:avLst/>
              </a:prstGeom>
              <a:blipFill>
                <a:blip r:embed="rId5"/>
                <a:stretch>
                  <a:fillRect l="-660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BFDF528-D34C-C13D-36CE-9F9D1976C5B5}"/>
              </a:ext>
            </a:extLst>
          </p:cNvPr>
          <p:cNvSpPr txBox="1"/>
          <p:nvPr/>
        </p:nvSpPr>
        <p:spPr>
          <a:xfrm>
            <a:off x="128916" y="5542702"/>
            <a:ext cx="5091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en-US" sz="2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01CDAE-E024-2AC4-DED7-B7D0D3CC4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360" y="5514929"/>
            <a:ext cx="1453408" cy="556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3CD803-6CE1-6917-78FC-CF069433B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1319" y="5412390"/>
            <a:ext cx="1252554" cy="684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14CEA4-9875-B700-70DF-4E0AE69DC8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284" y="6149362"/>
            <a:ext cx="6424217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3790-49F9-2FA6-5DD7-C5AD724B3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92BE9-3E83-E0E8-351E-66E1F6F7E99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9ED6B-DC24-D2AC-C165-197988D1F936}"/>
              </a:ext>
            </a:extLst>
          </p:cNvPr>
          <p:cNvSpPr txBox="1"/>
          <p:nvPr/>
        </p:nvSpPr>
        <p:spPr>
          <a:xfrm>
            <a:off x="264325" y="3355295"/>
            <a:ext cx="5091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7E3CF-6EED-7A92-6A3D-18CC36A5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60" y="266330"/>
            <a:ext cx="9289648" cy="2361775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D8CE0326-7480-BC3B-D437-D058008F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25" y="279999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7DA88-710C-D4D5-3524-F5911868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72" y="3921334"/>
            <a:ext cx="2255715" cy="5029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1624A-9DB8-29D3-C954-BBDFE655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60" y="3904657"/>
            <a:ext cx="617949" cy="556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00747-4AEC-B228-4AD4-F8ECC249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692" y="3977015"/>
            <a:ext cx="862195" cy="556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176247-9E25-812A-C107-D7E10EE28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68" y="3264545"/>
            <a:ext cx="3017783" cy="5410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45AF6DA-F72F-1A1A-4D74-AECB39AE0721}"/>
              </a:ext>
            </a:extLst>
          </p:cNvPr>
          <p:cNvGrpSpPr/>
          <p:nvPr/>
        </p:nvGrpSpPr>
        <p:grpSpPr>
          <a:xfrm>
            <a:off x="348658" y="4543905"/>
            <a:ext cx="4354397" cy="430887"/>
            <a:chOff x="394704" y="4741250"/>
            <a:chExt cx="4354397" cy="4308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66A971-834E-BD47-48D5-9A9AA340F96A}"/>
                </a:ext>
              </a:extLst>
            </p:cNvPr>
            <p:cNvSpPr txBox="1"/>
            <p:nvPr/>
          </p:nvSpPr>
          <p:spPr>
            <a:xfrm>
              <a:off x="394704" y="4741250"/>
              <a:ext cx="328920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u="none" strike="noStrike" baseline="0" dirty="0">
                  <a:latin typeface="TimesLTStd-Roman"/>
                </a:rPr>
                <a:t>By Rolle’s Theorem we let</a:t>
              </a:r>
              <a:endParaRPr lang="en-US" sz="22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A77C7C-075F-99C8-E8D4-3B36439A4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9012" y="4786601"/>
              <a:ext cx="1240089" cy="367177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3722CE0-790E-31E7-E6EF-7851B8416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658" y="5752799"/>
            <a:ext cx="1378646" cy="706643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510508C-A986-3778-E018-77F49B1553BB}"/>
              </a:ext>
            </a:extLst>
          </p:cNvPr>
          <p:cNvGrpSpPr/>
          <p:nvPr/>
        </p:nvGrpSpPr>
        <p:grpSpPr>
          <a:xfrm>
            <a:off x="446561" y="4933105"/>
            <a:ext cx="2071101" cy="784928"/>
            <a:chOff x="479451" y="4893637"/>
            <a:chExt cx="2071101" cy="7849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B39C08-6537-9BE1-69CA-81FE926D9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451" y="5144195"/>
              <a:ext cx="1097375" cy="4419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877AAD-7101-9D83-9A80-55D4795E2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20831" y="4893637"/>
              <a:ext cx="929721" cy="784928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AC97D5-7C78-2EE1-2BD1-1DF6373BE5D9}"/>
              </a:ext>
            </a:extLst>
          </p:cNvPr>
          <p:cNvCxnSpPr/>
          <p:nvPr/>
        </p:nvCxnSpPr>
        <p:spPr>
          <a:xfrm>
            <a:off x="5400571" y="3170660"/>
            <a:ext cx="0" cy="3398021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CE71FB3-970D-0254-21C2-0A1DCBFC7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0297" y="3149953"/>
            <a:ext cx="1470787" cy="4572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DEC54C-79F8-077F-B916-85EDBE5476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0495" y="3697464"/>
            <a:ext cx="960203" cy="312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E26F8C-3665-5085-5C7E-1FD251501931}"/>
                  </a:ext>
                </a:extLst>
              </p:cNvPr>
              <p:cNvSpPr txBox="1"/>
              <p:nvPr/>
            </p:nvSpPr>
            <p:spPr>
              <a:xfrm>
                <a:off x="5482809" y="4190245"/>
                <a:ext cx="6094902" cy="937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1 is in</a:t>
                </a:r>
                <a:r>
                  <a:rPr lang="en-US" sz="2200" b="0" i="0" u="none" strike="no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u="none" strike="noStrike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200" b="0" i="1" u="none" strike="noStrike" baseline="0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1 satisfies the conclusion of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22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Rolle’s Theorem.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7E26F8C-3665-5085-5C7E-1FD25150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809" y="4190245"/>
                <a:ext cx="6094902" cy="937564"/>
              </a:xfrm>
              <a:prstGeom prst="rect">
                <a:avLst/>
              </a:prstGeom>
              <a:blipFill>
                <a:blip r:embed="rId12"/>
                <a:stretch>
                  <a:fillRect l="-1300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32C2-E698-6A00-8CB1-90BE1E7D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F44282-2499-C82D-7BC5-CC253DA7D1E5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DE23C-081D-0450-1CD2-BE2BA199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88" y="292762"/>
            <a:ext cx="9327436" cy="3917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F0E3A2-1DEE-888D-34D0-D20B1C7D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90" y="1245740"/>
            <a:ext cx="5482963" cy="357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C2B479-F464-9856-B921-7DAE4BD1F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20" y="1603155"/>
            <a:ext cx="5482963" cy="357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16E25-BA3A-4FC9-3091-2DD26D5F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9" y="2066174"/>
            <a:ext cx="5482963" cy="357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22E96-CF3C-8FBD-A394-2B3C1286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884" y="2496439"/>
            <a:ext cx="6369402" cy="700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F64664-1B7C-EEF5-1EEA-37CBDC20F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219" y="3225108"/>
            <a:ext cx="6369402" cy="767989"/>
          </a:xfrm>
          <a:prstGeom prst="rect">
            <a:avLst/>
          </a:prstGeom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A43F2639-9599-8745-D57F-B2D469BE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305" y="4627266"/>
            <a:ext cx="7407275" cy="1203325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Mean Value Theorem says that </a:t>
            </a:r>
            <a:r>
              <a:rPr lang="en-US" altLang="en-US" sz="2400" b="1" i="0" dirty="0"/>
              <a:t>at some point in the open interval, the slope of the secant line equals the slope of the tangent line</a:t>
            </a:r>
            <a:r>
              <a:rPr lang="en-US" altLang="en-US" sz="240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4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9D20F-1736-4929-AF93-04C6DC3A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F85AA-C7C4-0595-CD7A-EDB43A8440A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073AC828-FE57-0633-30C9-D87B167039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7711" y="862256"/>
            <a:ext cx="0" cy="518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10859002-4978-4D17-15AD-8B32CB12B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6711" y="5586656"/>
            <a:ext cx="693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F890A6F-82AB-B0FA-21E0-B83961E5F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03913"/>
              </p:ext>
            </p:extLst>
          </p:nvPr>
        </p:nvGraphicFramePr>
        <p:xfrm>
          <a:off x="3483280" y="747956"/>
          <a:ext cx="322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64957" progId="Equation.DSMT4">
                  <p:embed/>
                </p:oleObj>
              </mc:Choice>
              <mc:Fallback>
                <p:oleObj name="Equation" r:id="rId2" imgW="139579" imgH="164957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80" y="747956"/>
                        <a:ext cx="3222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A800792-F94D-53FC-694E-FA1EA5F0C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449548"/>
              </p:ext>
            </p:extLst>
          </p:nvPr>
        </p:nvGraphicFramePr>
        <p:xfrm>
          <a:off x="9702310" y="5699984"/>
          <a:ext cx="292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39518" progId="Equation.DSMT4">
                  <p:embed/>
                </p:oleObj>
              </mc:Choice>
              <mc:Fallback>
                <p:oleObj name="Equation" r:id="rId4" imgW="126835" imgH="139518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310" y="5699984"/>
                        <a:ext cx="2921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>
            <a:extLst>
              <a:ext uri="{FF2B5EF4-FFF2-40B4-BE49-F238E27FC236}">
                <a16:creationId xmlns:a16="http://schemas.microsoft.com/office/drawing/2014/main" id="{CCB04A39-239F-0154-3D6F-2DF1CBDA9140}"/>
              </a:ext>
            </a:extLst>
          </p:cNvPr>
          <p:cNvSpPr>
            <a:spLocks/>
          </p:cNvSpPr>
          <p:nvPr/>
        </p:nvSpPr>
        <p:spPr bwMode="auto">
          <a:xfrm>
            <a:off x="3911111" y="1573456"/>
            <a:ext cx="5257800" cy="4470400"/>
          </a:xfrm>
          <a:custGeom>
            <a:avLst/>
            <a:gdLst>
              <a:gd name="T0" fmla="*/ 0 w 3312"/>
              <a:gd name="T1" fmla="*/ 2147483647 h 2816"/>
              <a:gd name="T2" fmla="*/ 2147483647 w 3312"/>
              <a:gd name="T3" fmla="*/ 2147483647 h 2816"/>
              <a:gd name="T4" fmla="*/ 2147483647 w 3312"/>
              <a:gd name="T5" fmla="*/ 2147483647 h 2816"/>
              <a:gd name="T6" fmla="*/ 2147483647 w 3312"/>
              <a:gd name="T7" fmla="*/ 2147483647 h 2816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2816"/>
              <a:gd name="T14" fmla="*/ 3312 w 3312"/>
              <a:gd name="T15" fmla="*/ 2816 h 2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2816">
                <a:moveTo>
                  <a:pt x="0" y="2816"/>
                </a:moveTo>
                <a:cubicBezTo>
                  <a:pt x="212" y="2692"/>
                  <a:pt x="424" y="2568"/>
                  <a:pt x="672" y="2144"/>
                </a:cubicBezTo>
                <a:cubicBezTo>
                  <a:pt x="920" y="1720"/>
                  <a:pt x="1048" y="544"/>
                  <a:pt x="1488" y="272"/>
                </a:cubicBezTo>
                <a:cubicBezTo>
                  <a:pt x="1928" y="0"/>
                  <a:pt x="2620" y="256"/>
                  <a:pt x="3312" y="51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3B1FE27D-18DF-276F-CCC6-CE29F34158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6511" y="2005256"/>
            <a:ext cx="27432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EE5E67F2-99DC-9E36-F5BB-1B1333661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6511" y="4443656"/>
            <a:ext cx="1588" cy="1143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BBA273E9-D960-CF6E-5B4D-9D8961A4A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445" y="2005256"/>
            <a:ext cx="1588" cy="3581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" name="Object 19">
            <a:extLst>
              <a:ext uri="{FF2B5EF4-FFF2-40B4-BE49-F238E27FC236}">
                <a16:creationId xmlns:a16="http://schemas.microsoft.com/office/drawing/2014/main" id="{871A3429-D835-E81A-196B-6D62FB82A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73880"/>
              </p:ext>
            </p:extLst>
          </p:nvPr>
        </p:nvGraphicFramePr>
        <p:xfrm>
          <a:off x="5054111" y="5662856"/>
          <a:ext cx="3397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111" y="5662856"/>
                        <a:ext cx="3397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>
            <a:extLst>
              <a:ext uri="{FF2B5EF4-FFF2-40B4-BE49-F238E27FC236}">
                <a16:creationId xmlns:a16="http://schemas.microsoft.com/office/drawing/2014/main" id="{58DEA8C6-5632-7721-C306-0DE02BD44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98166"/>
              </p:ext>
            </p:extLst>
          </p:nvPr>
        </p:nvGraphicFramePr>
        <p:xfrm>
          <a:off x="7817045" y="5612056"/>
          <a:ext cx="3397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1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045" y="5612056"/>
                        <a:ext cx="3397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3">
            <a:extLst>
              <a:ext uri="{FF2B5EF4-FFF2-40B4-BE49-F238E27FC236}">
                <a16:creationId xmlns:a16="http://schemas.microsoft.com/office/drawing/2014/main" id="{D010E38A-A4BB-C6F9-AB44-D9076CEF0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236" y="2656131"/>
            <a:ext cx="213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Slope of secant:</a:t>
            </a:r>
          </a:p>
        </p:txBody>
      </p:sp>
      <p:graphicFrame>
        <p:nvGraphicFramePr>
          <p:cNvPr id="17" name="Object 24">
            <a:extLst>
              <a:ext uri="{FF2B5EF4-FFF2-40B4-BE49-F238E27FC236}">
                <a16:creationId xmlns:a16="http://schemas.microsoft.com/office/drawing/2014/main" id="{C68AED9E-E750-04D3-B7D5-56E664045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643073"/>
              </p:ext>
            </p:extLst>
          </p:nvPr>
        </p:nvGraphicFramePr>
        <p:xfrm>
          <a:off x="8305311" y="3113331"/>
          <a:ext cx="1543049" cy="75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531" imgH="418918" progId="Equation.DSMT4">
                  <p:embed/>
                </p:oleObj>
              </mc:Choice>
              <mc:Fallback>
                <p:oleObj name="Equation" r:id="rId10" imgW="850531" imgH="418918" progId="Equation.DSMT4">
                  <p:embed/>
                  <p:pic>
                    <p:nvPicPr>
                      <p:cNvPr id="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311" y="3113331"/>
                        <a:ext cx="1543049" cy="759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7">
            <a:extLst>
              <a:ext uri="{FF2B5EF4-FFF2-40B4-BE49-F238E27FC236}">
                <a16:creationId xmlns:a16="http://schemas.microsoft.com/office/drawing/2014/main" id="{8DF1D93E-4A41-363B-DCDC-CED67C9CF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33110"/>
              </p:ext>
            </p:extLst>
          </p:nvPr>
        </p:nvGraphicFramePr>
        <p:xfrm>
          <a:off x="3301511" y="6043856"/>
          <a:ext cx="13112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336" imgH="253890" progId="Equation.DSMT4">
                  <p:embed/>
                </p:oleObj>
              </mc:Choice>
              <mc:Fallback>
                <p:oleObj name="Equation" r:id="rId12" imgW="609336" imgH="253890" progId="Equation.DSMT4">
                  <p:embed/>
                  <p:pic>
                    <p:nvPicPr>
                      <p:cNvPr id="2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511" y="6043856"/>
                        <a:ext cx="13112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1">
            <a:extLst>
              <a:ext uri="{FF2B5EF4-FFF2-40B4-BE49-F238E27FC236}">
                <a16:creationId xmlns:a16="http://schemas.microsoft.com/office/drawing/2014/main" id="{1BC7C131-A0A2-B7C9-E56C-0EF4F3AE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636" y="5627931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8A6842D-4FBB-71F8-E808-FF183BCD2F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7711" y="4443656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6065E7BE-FF50-94E8-6D7B-AE29B4BE4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986745"/>
              </p:ext>
            </p:extLst>
          </p:nvPr>
        </p:nvGraphicFramePr>
        <p:xfrm>
          <a:off x="2383936" y="4203944"/>
          <a:ext cx="9175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03112" progId="Equation.DSMT4">
                  <p:embed/>
                </p:oleObj>
              </mc:Choice>
              <mc:Fallback>
                <p:oleObj name="Equation" r:id="rId14" imgW="342751" imgH="203112" progId="Equation.DSMT4">
                  <p:embed/>
                  <p:pic>
                    <p:nvPicPr>
                      <p:cNvPr id="23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936" y="4203944"/>
                        <a:ext cx="9175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35">
            <a:extLst>
              <a:ext uri="{FF2B5EF4-FFF2-40B4-BE49-F238E27FC236}">
                <a16:creationId xmlns:a16="http://schemas.microsoft.com/office/drawing/2014/main" id="{23B75F08-B56E-5C3D-79F4-8C8835B48F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77711" y="2005256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CB1F7F8F-B9A3-FD92-196D-4740653F4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83246"/>
              </p:ext>
            </p:extLst>
          </p:nvPr>
        </p:nvGraphicFramePr>
        <p:xfrm>
          <a:off x="2404574" y="1776656"/>
          <a:ext cx="8826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057" imgH="203112" progId="Equation.DSMT4">
                  <p:embed/>
                </p:oleObj>
              </mc:Choice>
              <mc:Fallback>
                <p:oleObj name="Equation" r:id="rId16" imgW="330057" imgH="203112" progId="Equation.DSMT4">
                  <p:embed/>
                  <p:pic>
                    <p:nvPicPr>
                      <p:cNvPr id="25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574" y="1776656"/>
                        <a:ext cx="8826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75286DCD-68FD-0FF4-D23C-85ADDD2C511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675" y="227499"/>
            <a:ext cx="4025095" cy="39488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CD666EC-9594-00D7-1219-11E843561164}"/>
              </a:ext>
            </a:extLst>
          </p:cNvPr>
          <p:cNvSpPr/>
          <p:nvPr/>
        </p:nvSpPr>
        <p:spPr>
          <a:xfrm>
            <a:off x="5153839" y="439462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8AE514-610A-09EA-6546-4A97E62C50A3}"/>
              </a:ext>
            </a:extLst>
          </p:cNvPr>
          <p:cNvSpPr/>
          <p:nvPr/>
        </p:nvSpPr>
        <p:spPr>
          <a:xfrm>
            <a:off x="7934468" y="193809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A35A7F0E-8953-6492-94B9-16F18A542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388" y="670607"/>
            <a:ext cx="2743200" cy="2438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9BADC380-DEC7-573B-852E-3C0D0300FB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2388" y="2098088"/>
            <a:ext cx="1588" cy="3505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8">
            <a:extLst>
              <a:ext uri="{FF2B5EF4-FFF2-40B4-BE49-F238E27FC236}">
                <a16:creationId xmlns:a16="http://schemas.microsoft.com/office/drawing/2014/main" id="{A06E6080-E923-35A2-0828-794E8041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996" y="404646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Slope of tangent:</a:t>
            </a:r>
          </a:p>
        </p:txBody>
      </p:sp>
      <p:graphicFrame>
        <p:nvGraphicFramePr>
          <p:cNvPr id="31" name="Object 19">
            <a:extLst>
              <a:ext uri="{FF2B5EF4-FFF2-40B4-BE49-F238E27FC236}">
                <a16:creationId xmlns:a16="http://schemas.microsoft.com/office/drawing/2014/main" id="{0BDE54EE-17DC-14A7-844C-BA0EB7429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99462"/>
              </p:ext>
            </p:extLst>
          </p:nvPr>
        </p:nvGraphicFramePr>
        <p:xfrm>
          <a:off x="5314431" y="824266"/>
          <a:ext cx="8461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253890" progId="Equation.DSMT4">
                  <p:embed/>
                </p:oleObj>
              </mc:Choice>
              <mc:Fallback>
                <p:oleObj name="Equation" r:id="rId19" imgW="393529" imgH="253890" progId="Equation.DSMT4">
                  <p:embed/>
                  <p:pic>
                    <p:nvPicPr>
                      <p:cNvPr id="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431" y="824266"/>
                        <a:ext cx="84613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1">
            <a:extLst>
              <a:ext uri="{FF2B5EF4-FFF2-40B4-BE49-F238E27FC236}">
                <a16:creationId xmlns:a16="http://schemas.microsoft.com/office/drawing/2014/main" id="{F9BACEFF-6146-D87B-6FAE-51D82C9F9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213" y="414304"/>
            <a:ext cx="3494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Tangent parallel to</a:t>
            </a:r>
            <a:r>
              <a:rPr lang="en-US" altLang="en-US" sz="2400" dirty="0"/>
              <a:t> </a:t>
            </a:r>
            <a:r>
              <a:rPr lang="en-US" altLang="en-US" sz="2400" i="0" dirty="0"/>
              <a:t>secant.</a:t>
            </a:r>
          </a:p>
        </p:txBody>
      </p:sp>
      <p:graphicFrame>
        <p:nvGraphicFramePr>
          <p:cNvPr id="33" name="Object 22">
            <a:extLst>
              <a:ext uri="{FF2B5EF4-FFF2-40B4-BE49-F238E27FC236}">
                <a16:creationId xmlns:a16="http://schemas.microsoft.com/office/drawing/2014/main" id="{314C66E1-B3EE-7D4D-CAEE-5EB5666A4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310427"/>
              </p:ext>
            </p:extLst>
          </p:nvPr>
        </p:nvGraphicFramePr>
        <p:xfrm>
          <a:off x="5995863" y="5699807"/>
          <a:ext cx="306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201" imgH="139579" progId="Equation.DSMT4">
                  <p:embed/>
                </p:oleObj>
              </mc:Choice>
              <mc:Fallback>
                <p:oleObj name="Equation" r:id="rId21" imgW="114201" imgH="139579" progId="Equation.DSMT4">
                  <p:embed/>
                  <p:pic>
                    <p:nvPicPr>
                      <p:cNvPr id="2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863" y="5699807"/>
                        <a:ext cx="3063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9">
            <a:extLst>
              <a:ext uri="{FF2B5EF4-FFF2-40B4-BE49-F238E27FC236}">
                <a16:creationId xmlns:a16="http://schemas.microsoft.com/office/drawing/2014/main" id="{724308F4-6079-1985-62C2-52C4CF0A2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12090"/>
              </p:ext>
            </p:extLst>
          </p:nvPr>
        </p:nvGraphicFramePr>
        <p:xfrm>
          <a:off x="9898730" y="3248892"/>
          <a:ext cx="10922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07960" imgH="253800" progId="Equation.DSMT4">
                  <p:embed/>
                </p:oleObj>
              </mc:Choice>
              <mc:Fallback>
                <p:oleObj name="Equation" r:id="rId23" imgW="507960" imgH="253800" progId="Equation.DSMT4">
                  <p:embed/>
                  <p:pic>
                    <p:nvPicPr>
                      <p:cNvPr id="31" name="Object 19">
                        <a:extLst>
                          <a:ext uri="{FF2B5EF4-FFF2-40B4-BE49-F238E27FC236}">
                            <a16:creationId xmlns:a16="http://schemas.microsoft.com/office/drawing/2014/main" id="{0BDE54EE-17DC-14A7-844C-BA0EB7429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730" y="3248892"/>
                        <a:ext cx="10922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E80EBAC8-9799-CA56-E72A-F93E3B060A36}"/>
              </a:ext>
            </a:extLst>
          </p:cNvPr>
          <p:cNvSpPr/>
          <p:nvPr/>
        </p:nvSpPr>
        <p:spPr>
          <a:xfrm>
            <a:off x="6088395" y="206653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9411BBE-478E-4310-2D53-9E0719D68F7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12514" y="4007976"/>
            <a:ext cx="1281719" cy="3965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EA2733-E877-A1C2-600B-A678597470E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2196" y="1552092"/>
            <a:ext cx="1318602" cy="3965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343796A-1DB0-E96A-B516-1D015EE0C7E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79166" y="1560506"/>
            <a:ext cx="1301253" cy="4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6" grpId="0"/>
      <p:bldP spid="19" grpId="0"/>
      <p:bldP spid="2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64DEA-76F2-2791-C80B-0F730E646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AF89BF-122A-6DD5-9170-CFFA7B173B5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7E3B4-AB83-43CA-CFE1-02AA209EF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757612"/>
            <a:ext cx="5296359" cy="3856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A153C-41AF-8BB2-A525-5E53987C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75" y="227499"/>
            <a:ext cx="4025095" cy="394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E335D-472E-7511-BE50-98BEF0913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56680"/>
            <a:ext cx="5060118" cy="3657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5626D-D043-1FA6-518B-9370B52D4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485" y="4961964"/>
            <a:ext cx="2850127" cy="88399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DDCF3D5-71BF-DD05-6611-B2C636339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8162"/>
              </p:ext>
            </p:extLst>
          </p:nvPr>
        </p:nvGraphicFramePr>
        <p:xfrm>
          <a:off x="4462092" y="2627118"/>
          <a:ext cx="10890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DB62A8-1E69-8CAB-3803-B36F3B5DC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092" y="2627118"/>
                        <a:ext cx="10890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AACBB21-2793-44E5-001A-68BF0A08B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55285"/>
              </p:ext>
            </p:extLst>
          </p:nvPr>
        </p:nvGraphicFramePr>
        <p:xfrm>
          <a:off x="10494049" y="1523040"/>
          <a:ext cx="10890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DDCF3D5-71BF-DD05-6611-B2C636339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4049" y="1523040"/>
                        <a:ext cx="10890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6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282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TimesLTStd-Italic</vt:lpstr>
      <vt:lpstr>TimesLTStd-Roman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110</cp:revision>
  <dcterms:created xsi:type="dcterms:W3CDTF">2022-06-05T19:04:41Z</dcterms:created>
  <dcterms:modified xsi:type="dcterms:W3CDTF">2024-03-06T07:38:43Z</dcterms:modified>
</cp:coreProperties>
</file>