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69" r:id="rId6"/>
    <p:sldId id="264" r:id="rId7"/>
    <p:sldId id="274" r:id="rId8"/>
    <p:sldId id="275" r:id="rId9"/>
    <p:sldId id="277" r:id="rId10"/>
    <p:sldId id="278" r:id="rId11"/>
    <p:sldId id="279" r:id="rId12"/>
    <p:sldId id="280" r:id="rId13"/>
    <p:sldId id="276" r:id="rId14"/>
    <p:sldId id="282" r:id="rId15"/>
    <p:sldId id="283" r:id="rId16"/>
    <p:sldId id="286" r:id="rId17"/>
    <p:sldId id="287" r:id="rId18"/>
    <p:sldId id="284" r:id="rId19"/>
    <p:sldId id="285" r:id="rId20"/>
    <p:sldId id="288" r:id="rId21"/>
    <p:sldId id="289" r:id="rId22"/>
    <p:sldId id="290" r:id="rId23"/>
    <p:sldId id="291"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65" d="100"/>
          <a:sy n="65" d="100"/>
        </p:scale>
        <p:origin x="12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7/16/2024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7/16/2024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0.png"/><Relationship Id="rId16"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11.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 Id="rId1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3.bin"/><Relationship Id="rId18" Type="http://schemas.openxmlformats.org/officeDocument/2006/relationships/image" Target="../media/image79.wmf"/><Relationship Id="rId26" Type="http://schemas.openxmlformats.org/officeDocument/2006/relationships/image" Target="../media/image83.wmf"/><Relationship Id="rId39" Type="http://schemas.openxmlformats.org/officeDocument/2006/relationships/oleObject" Target="../embeddings/oleObject26.bin"/><Relationship Id="rId3" Type="http://schemas.openxmlformats.org/officeDocument/2006/relationships/image" Target="../media/image70.wmf"/><Relationship Id="rId21" Type="http://schemas.openxmlformats.org/officeDocument/2006/relationships/oleObject" Target="../embeddings/oleObject17.bin"/><Relationship Id="rId34" Type="http://schemas.openxmlformats.org/officeDocument/2006/relationships/image" Target="../media/image87.png"/><Relationship Id="rId42" Type="http://schemas.openxmlformats.org/officeDocument/2006/relationships/image" Target="../media/image91.wmf"/><Relationship Id="rId7" Type="http://schemas.openxmlformats.org/officeDocument/2006/relationships/image" Target="../media/image73.png"/><Relationship Id="rId12" Type="http://schemas.openxmlformats.org/officeDocument/2006/relationships/image" Target="../media/image76.wmf"/><Relationship Id="rId17" Type="http://schemas.openxmlformats.org/officeDocument/2006/relationships/oleObject" Target="../embeddings/oleObject15.bin"/><Relationship Id="rId25" Type="http://schemas.openxmlformats.org/officeDocument/2006/relationships/oleObject" Target="../embeddings/oleObject19.bin"/><Relationship Id="rId33" Type="http://schemas.openxmlformats.org/officeDocument/2006/relationships/image" Target="../media/image86.wmf"/><Relationship Id="rId38" Type="http://schemas.openxmlformats.org/officeDocument/2006/relationships/image" Target="../media/image89.wmf"/><Relationship Id="rId46" Type="http://schemas.openxmlformats.org/officeDocument/2006/relationships/image" Target="../media/image93.wmf"/><Relationship Id="rId2" Type="http://schemas.openxmlformats.org/officeDocument/2006/relationships/oleObject" Target="../embeddings/oleObject9.bin"/><Relationship Id="rId16" Type="http://schemas.openxmlformats.org/officeDocument/2006/relationships/image" Target="../media/image78.wmf"/><Relationship Id="rId20" Type="http://schemas.openxmlformats.org/officeDocument/2006/relationships/image" Target="../media/image80.wmf"/><Relationship Id="rId29" Type="http://schemas.openxmlformats.org/officeDocument/2006/relationships/image" Target="../media/image84.wmf"/><Relationship Id="rId41" Type="http://schemas.openxmlformats.org/officeDocument/2006/relationships/oleObject" Target="../embeddings/oleObject27.bin"/><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oleObject" Target="../embeddings/oleObject12.bin"/><Relationship Id="rId24" Type="http://schemas.openxmlformats.org/officeDocument/2006/relationships/image" Target="../media/image82.wmf"/><Relationship Id="rId32" Type="http://schemas.openxmlformats.org/officeDocument/2006/relationships/oleObject" Target="../embeddings/oleObject23.bin"/><Relationship Id="rId37" Type="http://schemas.openxmlformats.org/officeDocument/2006/relationships/oleObject" Target="../embeddings/oleObject25.bin"/><Relationship Id="rId40" Type="http://schemas.openxmlformats.org/officeDocument/2006/relationships/image" Target="../media/image90.wmf"/><Relationship Id="rId45" Type="http://schemas.openxmlformats.org/officeDocument/2006/relationships/oleObject" Target="../embeddings/oleObject29.bin"/><Relationship Id="rId5" Type="http://schemas.openxmlformats.org/officeDocument/2006/relationships/image" Target="../media/image71.wmf"/><Relationship Id="rId15" Type="http://schemas.openxmlformats.org/officeDocument/2006/relationships/oleObject" Target="../embeddings/oleObject14.bin"/><Relationship Id="rId23" Type="http://schemas.openxmlformats.org/officeDocument/2006/relationships/oleObject" Target="../embeddings/oleObject18.bin"/><Relationship Id="rId28" Type="http://schemas.openxmlformats.org/officeDocument/2006/relationships/oleObject" Target="../embeddings/oleObject21.bin"/><Relationship Id="rId36" Type="http://schemas.openxmlformats.org/officeDocument/2006/relationships/image" Target="../media/image88.wmf"/><Relationship Id="rId10" Type="http://schemas.openxmlformats.org/officeDocument/2006/relationships/image" Target="../media/image75.png"/><Relationship Id="rId19" Type="http://schemas.openxmlformats.org/officeDocument/2006/relationships/oleObject" Target="../embeddings/oleObject16.bin"/><Relationship Id="rId31" Type="http://schemas.openxmlformats.org/officeDocument/2006/relationships/image" Target="../media/image85.wmf"/><Relationship Id="rId44" Type="http://schemas.openxmlformats.org/officeDocument/2006/relationships/image" Target="../media/image92.wmf"/><Relationship Id="rId4" Type="http://schemas.openxmlformats.org/officeDocument/2006/relationships/oleObject" Target="../embeddings/oleObject10.bin"/><Relationship Id="rId9" Type="http://schemas.openxmlformats.org/officeDocument/2006/relationships/image" Target="../media/image74.png"/><Relationship Id="rId14" Type="http://schemas.openxmlformats.org/officeDocument/2006/relationships/image" Target="../media/image77.wmf"/><Relationship Id="rId22" Type="http://schemas.openxmlformats.org/officeDocument/2006/relationships/image" Target="../media/image81.wmf"/><Relationship Id="rId27" Type="http://schemas.openxmlformats.org/officeDocument/2006/relationships/oleObject" Target="../embeddings/oleObject20.bin"/><Relationship Id="rId30" Type="http://schemas.openxmlformats.org/officeDocument/2006/relationships/oleObject" Target="../embeddings/oleObject22.bin"/><Relationship Id="rId35" Type="http://schemas.openxmlformats.org/officeDocument/2006/relationships/oleObject" Target="../embeddings/oleObject24.bin"/><Relationship Id="rId43"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oleObject" Target="../embeddings/oleObject32.bin"/><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6.wmf"/><Relationship Id="rId2" Type="http://schemas.openxmlformats.org/officeDocument/2006/relationships/image" Target="../media/image72.png"/><Relationship Id="rId16" Type="http://schemas.openxmlformats.org/officeDocument/2006/relationships/oleObject" Target="../embeddings/oleObject31.bin"/><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5.wmf"/><Relationship Id="rId10" Type="http://schemas.openxmlformats.org/officeDocument/2006/relationships/image" Target="../media/image101.png"/><Relationship Id="rId19" Type="http://schemas.openxmlformats.org/officeDocument/2006/relationships/image" Target="../media/image107.wmf"/><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oleObject" Target="../embeddings/oleObject34.bin"/><Relationship Id="rId18" Type="http://schemas.openxmlformats.org/officeDocument/2006/relationships/oleObject" Target="../embeddings/oleObject35.bin"/><Relationship Id="rId26" Type="http://schemas.openxmlformats.org/officeDocument/2006/relationships/image" Target="../media/image124.wmf"/><Relationship Id="rId3" Type="http://schemas.openxmlformats.org/officeDocument/2006/relationships/image" Target="../media/image108.png"/><Relationship Id="rId21" Type="http://schemas.openxmlformats.org/officeDocument/2006/relationships/oleObject" Target="../embeddings/oleObject36.bin"/><Relationship Id="rId7" Type="http://schemas.openxmlformats.org/officeDocument/2006/relationships/image" Target="../media/image112.png"/><Relationship Id="rId12" Type="http://schemas.openxmlformats.org/officeDocument/2006/relationships/image" Target="../media/image116.wmf"/><Relationship Id="rId17" Type="http://schemas.openxmlformats.org/officeDocument/2006/relationships/image" Target="../media/image120.png"/><Relationship Id="rId25" Type="http://schemas.openxmlformats.org/officeDocument/2006/relationships/oleObject" Target="../embeddings/oleObject38.bin"/><Relationship Id="rId2" Type="http://schemas.openxmlformats.org/officeDocument/2006/relationships/image" Target="../media/image73.png"/><Relationship Id="rId16" Type="http://schemas.openxmlformats.org/officeDocument/2006/relationships/image" Target="../media/image119.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oleObject" Target="../embeddings/oleObject33.bin"/><Relationship Id="rId24" Type="http://schemas.openxmlformats.org/officeDocument/2006/relationships/image" Target="../media/image123.wmf"/><Relationship Id="rId5" Type="http://schemas.openxmlformats.org/officeDocument/2006/relationships/image" Target="../media/image110.png"/><Relationship Id="rId15" Type="http://schemas.openxmlformats.org/officeDocument/2006/relationships/image" Target="../media/image118.png"/><Relationship Id="rId23" Type="http://schemas.openxmlformats.org/officeDocument/2006/relationships/oleObject" Target="../embeddings/oleObject37.bin"/><Relationship Id="rId28" Type="http://schemas.openxmlformats.org/officeDocument/2006/relationships/image" Target="../media/image125.wmf"/><Relationship Id="rId10" Type="http://schemas.openxmlformats.org/officeDocument/2006/relationships/image" Target="../media/image115.png"/><Relationship Id="rId19" Type="http://schemas.openxmlformats.org/officeDocument/2006/relationships/image" Target="../media/image121.wmf"/><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7.wmf"/><Relationship Id="rId22" Type="http://schemas.openxmlformats.org/officeDocument/2006/relationships/image" Target="../media/image122.wmf"/><Relationship Id="rId27"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26" Type="http://schemas.openxmlformats.org/officeDocument/2006/relationships/image" Target="../media/image146.wmf"/><Relationship Id="rId39" Type="http://schemas.openxmlformats.org/officeDocument/2006/relationships/image" Target="../media/image154.wmf"/><Relationship Id="rId3" Type="http://schemas.openxmlformats.org/officeDocument/2006/relationships/image" Target="../media/image127.png"/><Relationship Id="rId21" Type="http://schemas.openxmlformats.org/officeDocument/2006/relationships/oleObject" Target="../embeddings/oleObject41.bin"/><Relationship Id="rId34" Type="http://schemas.openxmlformats.org/officeDocument/2006/relationships/image" Target="../media/image151.wmf"/><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5" Type="http://schemas.openxmlformats.org/officeDocument/2006/relationships/oleObject" Target="../embeddings/oleObject43.bin"/><Relationship Id="rId33" Type="http://schemas.openxmlformats.org/officeDocument/2006/relationships/oleObject" Target="../embeddings/oleObject46.bin"/><Relationship Id="rId38" Type="http://schemas.openxmlformats.org/officeDocument/2006/relationships/oleObject" Target="../embeddings/oleObject48.bin"/><Relationship Id="rId2" Type="http://schemas.openxmlformats.org/officeDocument/2006/relationships/image" Target="../media/image126.png"/><Relationship Id="rId16" Type="http://schemas.openxmlformats.org/officeDocument/2006/relationships/image" Target="../media/image140.png"/><Relationship Id="rId20" Type="http://schemas.openxmlformats.org/officeDocument/2006/relationships/image" Target="../media/image143.wmf"/><Relationship Id="rId29" Type="http://schemas.openxmlformats.org/officeDocument/2006/relationships/image" Target="../media/image148.wmf"/><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image" Target="../media/image135.png"/><Relationship Id="rId24" Type="http://schemas.openxmlformats.org/officeDocument/2006/relationships/image" Target="../media/image145.wmf"/><Relationship Id="rId32" Type="http://schemas.openxmlformats.org/officeDocument/2006/relationships/image" Target="../media/image150.png"/><Relationship Id="rId37" Type="http://schemas.openxmlformats.org/officeDocument/2006/relationships/image" Target="../media/image153.png"/><Relationship Id="rId5" Type="http://schemas.openxmlformats.org/officeDocument/2006/relationships/image" Target="../media/image129.png"/><Relationship Id="rId15" Type="http://schemas.openxmlformats.org/officeDocument/2006/relationships/image" Target="../media/image139.png"/><Relationship Id="rId23" Type="http://schemas.openxmlformats.org/officeDocument/2006/relationships/oleObject" Target="../embeddings/oleObject42.bin"/><Relationship Id="rId28" Type="http://schemas.openxmlformats.org/officeDocument/2006/relationships/oleObject" Target="../embeddings/oleObject44.bin"/><Relationship Id="rId36" Type="http://schemas.openxmlformats.org/officeDocument/2006/relationships/image" Target="../media/image152.wmf"/><Relationship Id="rId10" Type="http://schemas.openxmlformats.org/officeDocument/2006/relationships/image" Target="../media/image134.png"/><Relationship Id="rId19" Type="http://schemas.openxmlformats.org/officeDocument/2006/relationships/oleObject" Target="../embeddings/oleObject40.bin"/><Relationship Id="rId31" Type="http://schemas.openxmlformats.org/officeDocument/2006/relationships/image" Target="../media/image149.wmf"/><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 Id="rId22" Type="http://schemas.openxmlformats.org/officeDocument/2006/relationships/image" Target="../media/image144.wmf"/><Relationship Id="rId27" Type="http://schemas.openxmlformats.org/officeDocument/2006/relationships/image" Target="../media/image147.png"/><Relationship Id="rId30" Type="http://schemas.openxmlformats.org/officeDocument/2006/relationships/oleObject" Target="../embeddings/oleObject45.bin"/><Relationship Id="rId35"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inance.yahoo.com/echarts?s=%5eDJI+Interactive#{&quot;range&quot;:&quot;1d&quot;,&quot;allowChartStacking&quot;:true}"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oleObject" Target="../embeddings/oleObject6.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D4688A-0B94-CC20-E952-88D8655B43B7}"/>
              </a:ext>
            </a:extLst>
          </p:cNvPr>
          <p:cNvPicPr>
            <a:picLocks noChangeAspect="1"/>
          </p:cNvPicPr>
          <p:nvPr/>
        </p:nvPicPr>
        <p:blipFill>
          <a:blip r:embed="rId2"/>
          <a:stretch>
            <a:fillRect/>
          </a:stretch>
        </p:blipFill>
        <p:spPr>
          <a:xfrm>
            <a:off x="312599" y="295376"/>
            <a:ext cx="6184503" cy="917975"/>
          </a:xfrm>
          <a:prstGeom prst="rect">
            <a:avLst/>
          </a:prstGeom>
          <a:ln w="19050">
            <a:solidFill>
              <a:schemeClr val="accent1"/>
            </a:solidFill>
          </a:ln>
          <a:effectLst>
            <a:outerShdw blurRad="50800" dist="101600" dir="2700000" algn="tl" rotWithShape="0">
              <a:schemeClr val="accent1">
                <a:alpha val="40000"/>
              </a:schemeClr>
            </a:outerShdw>
          </a:effectLst>
        </p:spPr>
      </p:pic>
      <p:sp>
        <p:nvSpPr>
          <p:cNvPr id="6" name="TextBox 5">
            <a:extLst>
              <a:ext uri="{FF2B5EF4-FFF2-40B4-BE49-F238E27FC236}">
                <a16:creationId xmlns:a16="http://schemas.microsoft.com/office/drawing/2014/main" id="{4ACB430C-307A-ADCD-21E1-D8A9419EB949}"/>
              </a:ext>
            </a:extLst>
          </p:cNvPr>
          <p:cNvSpPr txBox="1"/>
          <p:nvPr/>
        </p:nvSpPr>
        <p:spPr>
          <a:xfrm>
            <a:off x="230096" y="2564496"/>
            <a:ext cx="11416472" cy="2462213"/>
          </a:xfrm>
          <a:prstGeom prst="rect">
            <a:avLst/>
          </a:prstGeom>
          <a:noFill/>
        </p:spPr>
        <p:txBody>
          <a:bodyPr wrap="square">
            <a:spAutoFit/>
          </a:bodyPr>
          <a:lstStyle/>
          <a:p>
            <a:pPr algn="l"/>
            <a:r>
              <a:rPr lang="en-US" sz="2200" b="1" i="0" u="none" strike="noStrike" baseline="0" dirty="0">
                <a:latin typeface="MyriadPro-BoldSemiCn"/>
              </a:rPr>
              <a:t>WE HAVE ALREADY INVESTIGATED SOME </a:t>
            </a:r>
            <a:r>
              <a:rPr lang="en-US" sz="2200" b="0" i="0" u="none" strike="noStrike" baseline="0" dirty="0">
                <a:latin typeface="TimesLTStd-Roman"/>
              </a:rPr>
              <a:t>of the applications of derivatives, but now that we know the differentiation rules, we are in a better position to pursue the applications of differentiation in greater depth. Here we learn what derivatives tell us about the shape of a graph of a function and, in particular, how they help us locate maximum and minimum values of functions. Many practical problems require us to minimize a cost or maximize an area or somehow find the best possible outcome of a situation. In particular, we will be able to investigate the optimal shape of a</a:t>
            </a:r>
          </a:p>
          <a:p>
            <a:pPr algn="l"/>
            <a:r>
              <a:rPr lang="en-US" sz="2200" b="0" i="0" u="none" strike="noStrike" baseline="0" dirty="0">
                <a:latin typeface="TimesLTStd-Roman"/>
              </a:rPr>
              <a:t>can and to explain the location of rainbows in the sky.</a:t>
            </a:r>
            <a:endParaRPr lang="en-US" sz="2200" dirty="0"/>
          </a:p>
        </p:txBody>
      </p:sp>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3EA42-7EA0-3D9C-8C7D-B6A82FC03B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FE51F1-FD06-AE48-192D-B649F08EC43C}"/>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7" name="Group 6">
            <a:extLst>
              <a:ext uri="{FF2B5EF4-FFF2-40B4-BE49-F238E27FC236}">
                <a16:creationId xmlns:a16="http://schemas.microsoft.com/office/drawing/2014/main" id="{D20D79BB-EB2E-FEF3-1B56-D98A37F119ED}"/>
              </a:ext>
            </a:extLst>
          </p:cNvPr>
          <p:cNvGrpSpPr/>
          <p:nvPr/>
        </p:nvGrpSpPr>
        <p:grpSpPr>
          <a:xfrm>
            <a:off x="2444454" y="998524"/>
            <a:ext cx="6934801" cy="2812024"/>
            <a:chOff x="2628599" y="2022988"/>
            <a:chExt cx="6934801" cy="2812024"/>
          </a:xfrm>
        </p:grpSpPr>
        <p:pic>
          <p:nvPicPr>
            <p:cNvPr id="3" name="Picture 2">
              <a:extLst>
                <a:ext uri="{FF2B5EF4-FFF2-40B4-BE49-F238E27FC236}">
                  <a16:creationId xmlns:a16="http://schemas.microsoft.com/office/drawing/2014/main" id="{DE7D5B14-3AB2-3DD6-7EF2-BBB96DEFBB4F}"/>
                </a:ext>
              </a:extLst>
            </p:cNvPr>
            <p:cNvPicPr>
              <a:picLocks noChangeAspect="1"/>
            </p:cNvPicPr>
            <p:nvPr/>
          </p:nvPicPr>
          <p:blipFill>
            <a:blip r:embed="rId2"/>
            <a:stretch>
              <a:fillRect/>
            </a:stretch>
          </p:blipFill>
          <p:spPr>
            <a:xfrm>
              <a:off x="2628599" y="2022988"/>
              <a:ext cx="6934801" cy="2812024"/>
            </a:xfrm>
            <a:prstGeom prst="rect">
              <a:avLst/>
            </a:prstGeom>
          </p:spPr>
        </p:pic>
        <p:pic>
          <p:nvPicPr>
            <p:cNvPr id="6" name="Picture 5">
              <a:extLst>
                <a:ext uri="{FF2B5EF4-FFF2-40B4-BE49-F238E27FC236}">
                  <a16:creationId xmlns:a16="http://schemas.microsoft.com/office/drawing/2014/main" id="{8E0F58CD-5F59-48B7-7F89-6C656F34710F}"/>
                </a:ext>
              </a:extLst>
            </p:cNvPr>
            <p:cNvPicPr>
              <a:picLocks noChangeAspect="1"/>
            </p:cNvPicPr>
            <p:nvPr/>
          </p:nvPicPr>
          <p:blipFill>
            <a:blip r:embed="rId3"/>
            <a:stretch>
              <a:fillRect/>
            </a:stretch>
          </p:blipFill>
          <p:spPr>
            <a:xfrm>
              <a:off x="9286285" y="3639099"/>
              <a:ext cx="277115" cy="277115"/>
            </a:xfrm>
            <a:prstGeom prst="rect">
              <a:avLst/>
            </a:prstGeom>
          </p:spPr>
        </p:pic>
      </p:grpSp>
      <p:sp>
        <p:nvSpPr>
          <p:cNvPr id="8" name="TextBox 7">
            <a:extLst>
              <a:ext uri="{FF2B5EF4-FFF2-40B4-BE49-F238E27FC236}">
                <a16:creationId xmlns:a16="http://schemas.microsoft.com/office/drawing/2014/main" id="{29E80F9E-AD79-AED1-54A3-28D8C0B3FB1E}"/>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2" name="TextBox 11">
            <a:extLst>
              <a:ext uri="{FF2B5EF4-FFF2-40B4-BE49-F238E27FC236}">
                <a16:creationId xmlns:a16="http://schemas.microsoft.com/office/drawing/2014/main" id="{B6DF3425-7D1E-0B42-F7EF-9E1B0372B62E}"/>
              </a:ext>
            </a:extLst>
          </p:cNvPr>
          <p:cNvSpPr txBox="1"/>
          <p:nvPr/>
        </p:nvSpPr>
        <p:spPr>
          <a:xfrm>
            <a:off x="230440" y="4507861"/>
            <a:ext cx="9702969" cy="769441"/>
          </a:xfrm>
          <a:prstGeom prst="rect">
            <a:avLst/>
          </a:prstGeom>
          <a:noFill/>
        </p:spPr>
        <p:txBody>
          <a:bodyPr wrap="square">
            <a:spAutoFit/>
          </a:bodyPr>
          <a:lstStyle/>
          <a:p>
            <a:pPr algn="l"/>
            <a:r>
              <a:rPr lang="en-US" sz="2200" b="0" i="0" u="none" strike="noStrike" baseline="0" dirty="0">
                <a:latin typeface="TimesLTStd-Roman"/>
              </a:rPr>
              <a:t>Cosine takes on its (local and absolute) maximum and minimum values of 1 and </a:t>
            </a:r>
            <a:r>
              <a:rPr lang="en-US" sz="2200" b="0" i="0" u="none" strike="noStrike" baseline="0" dirty="0">
                <a:latin typeface="Symbol" panose="05050102010706020507" pitchFamily="18" charset="2"/>
              </a:rPr>
              <a:t>-</a:t>
            </a:r>
            <a:r>
              <a:rPr lang="en-US" sz="2200" b="0" i="0" u="none" strike="noStrike" baseline="0" dirty="0">
                <a:latin typeface="TimesLTStd-Roman"/>
              </a:rPr>
              <a:t>1, respectfully, infinitely many times. So, extreme values are not unique.</a:t>
            </a:r>
            <a:endParaRPr lang="en-US" sz="2200" dirty="0"/>
          </a:p>
        </p:txBody>
      </p:sp>
      <p:grpSp>
        <p:nvGrpSpPr>
          <p:cNvPr id="17" name="Group 16">
            <a:extLst>
              <a:ext uri="{FF2B5EF4-FFF2-40B4-BE49-F238E27FC236}">
                <a16:creationId xmlns:a16="http://schemas.microsoft.com/office/drawing/2014/main" id="{C605C551-1C33-72A7-1505-5A47084C1B94}"/>
              </a:ext>
            </a:extLst>
          </p:cNvPr>
          <p:cNvGrpSpPr/>
          <p:nvPr/>
        </p:nvGrpSpPr>
        <p:grpSpPr>
          <a:xfrm>
            <a:off x="296126" y="5426659"/>
            <a:ext cx="7153110" cy="415673"/>
            <a:chOff x="230440" y="5357990"/>
            <a:chExt cx="7153110" cy="415673"/>
          </a:xfrm>
        </p:grpSpPr>
        <p:pic>
          <p:nvPicPr>
            <p:cNvPr id="14" name="Picture 13">
              <a:extLst>
                <a:ext uri="{FF2B5EF4-FFF2-40B4-BE49-F238E27FC236}">
                  <a16:creationId xmlns:a16="http://schemas.microsoft.com/office/drawing/2014/main" id="{1DDC7B80-949F-E743-3D4A-1935FF5F6286}"/>
                </a:ext>
              </a:extLst>
            </p:cNvPr>
            <p:cNvPicPr>
              <a:picLocks noChangeAspect="1"/>
            </p:cNvPicPr>
            <p:nvPr/>
          </p:nvPicPr>
          <p:blipFill>
            <a:blip r:embed="rId4"/>
            <a:stretch>
              <a:fillRect/>
            </a:stretch>
          </p:blipFill>
          <p:spPr>
            <a:xfrm>
              <a:off x="230440" y="5377724"/>
              <a:ext cx="4087445" cy="353322"/>
            </a:xfrm>
            <a:prstGeom prst="rect">
              <a:avLst/>
            </a:prstGeom>
          </p:spPr>
        </p:pic>
        <p:pic>
          <p:nvPicPr>
            <p:cNvPr id="16" name="Picture 15">
              <a:extLst>
                <a:ext uri="{FF2B5EF4-FFF2-40B4-BE49-F238E27FC236}">
                  <a16:creationId xmlns:a16="http://schemas.microsoft.com/office/drawing/2014/main" id="{27F62B54-6ACF-C59D-13CF-BEB6A775B063}"/>
                </a:ext>
              </a:extLst>
            </p:cNvPr>
            <p:cNvPicPr>
              <a:picLocks noChangeAspect="1"/>
            </p:cNvPicPr>
            <p:nvPr/>
          </p:nvPicPr>
          <p:blipFill>
            <a:blip r:embed="rId5"/>
            <a:stretch>
              <a:fillRect/>
            </a:stretch>
          </p:blipFill>
          <p:spPr>
            <a:xfrm>
              <a:off x="4307575" y="5357990"/>
              <a:ext cx="3075975" cy="415673"/>
            </a:xfrm>
            <a:prstGeom prst="rect">
              <a:avLst/>
            </a:prstGeom>
          </p:spPr>
        </p:pic>
      </p:grpSp>
      <p:sp>
        <p:nvSpPr>
          <p:cNvPr id="18" name="Text Box 9">
            <a:extLst>
              <a:ext uri="{FF2B5EF4-FFF2-40B4-BE49-F238E27FC236}">
                <a16:creationId xmlns:a16="http://schemas.microsoft.com/office/drawing/2014/main" id="{A3EE9BDF-0E8A-E6C2-24B7-FC26059D6D70}"/>
              </a:ext>
            </a:extLst>
          </p:cNvPr>
          <p:cNvSpPr txBox="1">
            <a:spLocks noChangeArrowheads="1"/>
          </p:cNvSpPr>
          <p:nvPr/>
        </p:nvSpPr>
        <p:spPr bwMode="auto">
          <a:xfrm>
            <a:off x="296126" y="401251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21" name="Group 20">
            <a:extLst>
              <a:ext uri="{FF2B5EF4-FFF2-40B4-BE49-F238E27FC236}">
                <a16:creationId xmlns:a16="http://schemas.microsoft.com/office/drawing/2014/main" id="{E56C9BDC-43D4-BD92-8797-F30C1CC61D20}"/>
              </a:ext>
            </a:extLst>
          </p:cNvPr>
          <p:cNvGrpSpPr/>
          <p:nvPr/>
        </p:nvGrpSpPr>
        <p:grpSpPr>
          <a:xfrm>
            <a:off x="1696047" y="230086"/>
            <a:ext cx="2720414" cy="430887"/>
            <a:chOff x="3942115" y="342327"/>
            <a:chExt cx="2720414" cy="430887"/>
          </a:xfrm>
        </p:grpSpPr>
        <p:pic>
          <p:nvPicPr>
            <p:cNvPr id="10" name="Picture 9">
              <a:extLst>
                <a:ext uri="{FF2B5EF4-FFF2-40B4-BE49-F238E27FC236}">
                  <a16:creationId xmlns:a16="http://schemas.microsoft.com/office/drawing/2014/main" id="{B6C3648F-2414-2B1B-0F73-A0CEAAEF1F7A}"/>
                </a:ext>
              </a:extLst>
            </p:cNvPr>
            <p:cNvPicPr>
              <a:picLocks noChangeAspect="1"/>
            </p:cNvPicPr>
            <p:nvPr/>
          </p:nvPicPr>
          <p:blipFill>
            <a:blip r:embed="rId6"/>
            <a:stretch>
              <a:fillRect/>
            </a:stretch>
          </p:blipFill>
          <p:spPr>
            <a:xfrm>
              <a:off x="5062190" y="372156"/>
              <a:ext cx="1600339" cy="394889"/>
            </a:xfrm>
            <a:prstGeom prst="rect">
              <a:avLst/>
            </a:prstGeom>
          </p:spPr>
        </p:pic>
        <p:sp>
          <p:nvSpPr>
            <p:cNvPr id="20" name="TextBox 19">
              <a:extLst>
                <a:ext uri="{FF2B5EF4-FFF2-40B4-BE49-F238E27FC236}">
                  <a16:creationId xmlns:a16="http://schemas.microsoft.com/office/drawing/2014/main" id="{C0955B7D-2903-8819-43CC-B4818744A4E3}"/>
                </a:ext>
              </a:extLst>
            </p:cNvPr>
            <p:cNvSpPr txBox="1"/>
            <p:nvPr/>
          </p:nvSpPr>
          <p:spPr>
            <a:xfrm>
              <a:off x="3942115" y="342327"/>
              <a:ext cx="1276311" cy="430887"/>
            </a:xfrm>
            <a:prstGeom prst="rect">
              <a:avLst/>
            </a:prstGeom>
            <a:noFill/>
          </p:spPr>
          <p:txBody>
            <a:bodyPr wrap="square">
              <a:spAutoFit/>
            </a:bodyPr>
            <a:lstStyle/>
            <a:p>
              <a:r>
                <a:rPr lang="en-US" sz="2200" b="0" i="0" u="none" strike="noStrike" baseline="0" dirty="0">
                  <a:latin typeface="TimesLTStd-Roman"/>
                </a:rPr>
                <a:t>Consider</a:t>
              </a:r>
              <a:endParaRPr lang="en-US" sz="2200" dirty="0"/>
            </a:p>
          </p:txBody>
        </p:sp>
      </p:grpSp>
      <p:grpSp>
        <p:nvGrpSpPr>
          <p:cNvPr id="26" name="Group 25">
            <a:extLst>
              <a:ext uri="{FF2B5EF4-FFF2-40B4-BE49-F238E27FC236}">
                <a16:creationId xmlns:a16="http://schemas.microsoft.com/office/drawing/2014/main" id="{DE3E4428-A007-9244-45A1-CA5C4291C017}"/>
              </a:ext>
            </a:extLst>
          </p:cNvPr>
          <p:cNvGrpSpPr/>
          <p:nvPr/>
        </p:nvGrpSpPr>
        <p:grpSpPr>
          <a:xfrm>
            <a:off x="296126" y="5924091"/>
            <a:ext cx="8921351" cy="385968"/>
            <a:chOff x="296126" y="5924091"/>
            <a:chExt cx="8921351" cy="385968"/>
          </a:xfrm>
        </p:grpSpPr>
        <p:pic>
          <p:nvPicPr>
            <p:cNvPr id="23" name="Picture 22">
              <a:extLst>
                <a:ext uri="{FF2B5EF4-FFF2-40B4-BE49-F238E27FC236}">
                  <a16:creationId xmlns:a16="http://schemas.microsoft.com/office/drawing/2014/main" id="{D0DE43F7-B125-60BF-E291-AA56187D694B}"/>
                </a:ext>
              </a:extLst>
            </p:cNvPr>
            <p:cNvPicPr>
              <a:picLocks noChangeAspect="1"/>
            </p:cNvPicPr>
            <p:nvPr/>
          </p:nvPicPr>
          <p:blipFill>
            <a:blip r:embed="rId7"/>
            <a:stretch>
              <a:fillRect/>
            </a:stretch>
          </p:blipFill>
          <p:spPr>
            <a:xfrm>
              <a:off x="296126" y="5929026"/>
              <a:ext cx="4288354" cy="381033"/>
            </a:xfrm>
            <a:prstGeom prst="rect">
              <a:avLst/>
            </a:prstGeom>
          </p:spPr>
        </p:pic>
        <p:pic>
          <p:nvPicPr>
            <p:cNvPr id="25" name="Picture 24">
              <a:extLst>
                <a:ext uri="{FF2B5EF4-FFF2-40B4-BE49-F238E27FC236}">
                  <a16:creationId xmlns:a16="http://schemas.microsoft.com/office/drawing/2014/main" id="{EA3F6B9A-CCF9-4EB0-02F0-DCBF7F641816}"/>
                </a:ext>
              </a:extLst>
            </p:cNvPr>
            <p:cNvPicPr>
              <a:picLocks noChangeAspect="1"/>
            </p:cNvPicPr>
            <p:nvPr/>
          </p:nvPicPr>
          <p:blipFill>
            <a:blip r:embed="rId8"/>
            <a:stretch>
              <a:fillRect/>
            </a:stretch>
          </p:blipFill>
          <p:spPr>
            <a:xfrm>
              <a:off x="4617370" y="5924091"/>
              <a:ext cx="4600107" cy="367177"/>
            </a:xfrm>
            <a:prstGeom prst="rect">
              <a:avLst/>
            </a:prstGeom>
          </p:spPr>
        </p:pic>
      </p:grpSp>
    </p:spTree>
    <p:extLst>
      <p:ext uri="{BB962C8B-B14F-4D97-AF65-F5344CB8AC3E}">
        <p14:creationId xmlns:p14="http://schemas.microsoft.com/office/powerpoint/2010/main" val="50721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4884-725A-A81A-1D56-4A7C62D521E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84DF4D-FFD0-E07D-8755-36ACC20993E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9281DF-C8EE-447D-9D73-D93F0F85B711}"/>
              </a:ext>
            </a:extLst>
          </p:cNvPr>
          <p:cNvPicPr>
            <a:picLocks noChangeAspect="1"/>
          </p:cNvPicPr>
          <p:nvPr/>
        </p:nvPicPr>
        <p:blipFill>
          <a:blip r:embed="rId2"/>
          <a:stretch>
            <a:fillRect/>
          </a:stretch>
        </p:blipFill>
        <p:spPr>
          <a:xfrm>
            <a:off x="4003761" y="796574"/>
            <a:ext cx="3462107" cy="2467951"/>
          </a:xfrm>
          <a:prstGeom prst="rect">
            <a:avLst/>
          </a:prstGeom>
        </p:spPr>
      </p:pic>
      <p:sp>
        <p:nvSpPr>
          <p:cNvPr id="5" name="TextBox 4">
            <a:extLst>
              <a:ext uri="{FF2B5EF4-FFF2-40B4-BE49-F238E27FC236}">
                <a16:creationId xmlns:a16="http://schemas.microsoft.com/office/drawing/2014/main" id="{E15B538C-19E5-9D3E-8D1C-79BAB5395F4E}"/>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70D8499E-F4FD-E796-55D0-6DFB9D16CA73}"/>
              </a:ext>
            </a:extLst>
          </p:cNvPr>
          <p:cNvSpPr txBox="1">
            <a:spLocks noChangeArrowheads="1"/>
          </p:cNvSpPr>
          <p:nvPr/>
        </p:nvSpPr>
        <p:spPr bwMode="auto">
          <a:xfrm>
            <a:off x="296126" y="302889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0" name="Group 9">
            <a:extLst>
              <a:ext uri="{FF2B5EF4-FFF2-40B4-BE49-F238E27FC236}">
                <a16:creationId xmlns:a16="http://schemas.microsoft.com/office/drawing/2014/main" id="{897B2712-D839-6EDD-04DD-4BFB65A73F96}"/>
              </a:ext>
            </a:extLst>
          </p:cNvPr>
          <p:cNvGrpSpPr/>
          <p:nvPr/>
        </p:nvGrpSpPr>
        <p:grpSpPr>
          <a:xfrm>
            <a:off x="1696047" y="230086"/>
            <a:ext cx="2315223" cy="430887"/>
            <a:chOff x="1696047" y="230086"/>
            <a:chExt cx="2315223" cy="430887"/>
          </a:xfrm>
        </p:grpSpPr>
        <p:pic>
          <p:nvPicPr>
            <p:cNvPr id="8" name="Picture 7">
              <a:extLst>
                <a:ext uri="{FF2B5EF4-FFF2-40B4-BE49-F238E27FC236}">
                  <a16:creationId xmlns:a16="http://schemas.microsoft.com/office/drawing/2014/main" id="{63D33CD9-371C-FA0D-C91C-79D41778750E}"/>
                </a:ext>
              </a:extLst>
            </p:cNvPr>
            <p:cNvPicPr>
              <a:picLocks noChangeAspect="1"/>
            </p:cNvPicPr>
            <p:nvPr/>
          </p:nvPicPr>
          <p:blipFill>
            <a:blip r:embed="rId3"/>
            <a:stretch>
              <a:fillRect/>
            </a:stretch>
          </p:blipFill>
          <p:spPr>
            <a:xfrm>
              <a:off x="2812748" y="293433"/>
              <a:ext cx="1198522" cy="332538"/>
            </a:xfrm>
            <a:prstGeom prst="rect">
              <a:avLst/>
            </a:prstGeom>
          </p:spPr>
        </p:pic>
        <p:sp>
          <p:nvSpPr>
            <p:cNvPr id="9" name="TextBox 8">
              <a:extLst>
                <a:ext uri="{FF2B5EF4-FFF2-40B4-BE49-F238E27FC236}">
                  <a16:creationId xmlns:a16="http://schemas.microsoft.com/office/drawing/2014/main" id="{EA69873F-90A5-2D24-9084-FF3ACD02F0AD}"/>
                </a:ext>
              </a:extLst>
            </p:cNvPr>
            <p:cNvSpPr txBox="1"/>
            <p:nvPr/>
          </p:nvSpPr>
          <p:spPr>
            <a:xfrm>
              <a:off x="1696047" y="230086"/>
              <a:ext cx="1276311" cy="430887"/>
            </a:xfrm>
            <a:prstGeom prst="rect">
              <a:avLst/>
            </a:prstGeom>
            <a:noFill/>
          </p:spPr>
          <p:txBody>
            <a:bodyPr wrap="square">
              <a:spAutoFit/>
            </a:bodyPr>
            <a:lstStyle/>
            <a:p>
              <a:r>
                <a:rPr lang="en-US" sz="2200" b="0" i="0" u="none" strike="noStrike" baseline="0" dirty="0">
                  <a:latin typeface="TimesLTStd-Roman"/>
                </a:rPr>
                <a:t>Consider</a:t>
              </a:r>
              <a:endParaRPr lang="en-US" sz="2200" dirty="0"/>
            </a:p>
          </p:txBody>
        </p:sp>
      </p:grpSp>
      <p:pic>
        <p:nvPicPr>
          <p:cNvPr id="12" name="Picture 11">
            <a:extLst>
              <a:ext uri="{FF2B5EF4-FFF2-40B4-BE49-F238E27FC236}">
                <a16:creationId xmlns:a16="http://schemas.microsoft.com/office/drawing/2014/main" id="{15639155-4A60-F0B1-4092-1FDDBD7CABD8}"/>
              </a:ext>
            </a:extLst>
          </p:cNvPr>
          <p:cNvPicPr>
            <a:picLocks noChangeAspect="1"/>
          </p:cNvPicPr>
          <p:nvPr/>
        </p:nvPicPr>
        <p:blipFill>
          <a:blip r:embed="rId4"/>
          <a:stretch>
            <a:fillRect/>
          </a:stretch>
        </p:blipFill>
        <p:spPr>
          <a:xfrm>
            <a:off x="296126" y="3591773"/>
            <a:ext cx="6505273" cy="381033"/>
          </a:xfrm>
          <a:prstGeom prst="rect">
            <a:avLst/>
          </a:prstGeom>
        </p:spPr>
      </p:pic>
      <p:sp>
        <p:nvSpPr>
          <p:cNvPr id="14" name="TextBox 13">
            <a:extLst>
              <a:ext uri="{FF2B5EF4-FFF2-40B4-BE49-F238E27FC236}">
                <a16:creationId xmlns:a16="http://schemas.microsoft.com/office/drawing/2014/main" id="{65859B44-138C-5AB9-3ACE-E062EF132107}"/>
              </a:ext>
            </a:extLst>
          </p:cNvPr>
          <p:cNvSpPr txBox="1"/>
          <p:nvPr/>
        </p:nvSpPr>
        <p:spPr>
          <a:xfrm>
            <a:off x="250080" y="4084610"/>
            <a:ext cx="7788749" cy="430887"/>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Therefore, </a:t>
            </a:r>
            <a:r>
              <a:rPr lang="en-US" sz="2200" b="0" i="1" u="none" strike="noStrike" baseline="0"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 0 is the absolute (and local) minimum value of </a:t>
            </a:r>
            <a:r>
              <a:rPr lang="en-US" sz="2200" b="0" i="1" u="none" strike="noStrike" baseline="0" dirty="0">
                <a:latin typeface="Times New Roman" panose="02020603050405020304" pitchFamily="18" charset="0"/>
                <a:cs typeface="Times New Roman" panose="02020603050405020304" pitchFamily="18" charset="0"/>
              </a:rPr>
              <a:t>f </a:t>
            </a:r>
            <a:r>
              <a:rPr lang="en-US" sz="2200" b="0" i="0" u="none" strike="noStrike"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FE49770-3B20-8518-F12B-D175B38BEAD6}"/>
              </a:ext>
            </a:extLst>
          </p:cNvPr>
          <p:cNvSpPr txBox="1"/>
          <p:nvPr/>
        </p:nvSpPr>
        <p:spPr>
          <a:xfrm>
            <a:off x="276392" y="4587751"/>
            <a:ext cx="10393802" cy="430887"/>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This corresponds to the fact that the origin is the lowest point on the parabola </a:t>
            </a:r>
            <a:r>
              <a:rPr lang="en-US" sz="2200" b="0" i="1" u="none" strike="noStrike" baseline="0" dirty="0">
                <a:latin typeface="Times New Roman" panose="02020603050405020304" pitchFamily="18" charset="0"/>
                <a:cs typeface="Times New Roman" panose="02020603050405020304" pitchFamily="18" charset="0"/>
              </a:rPr>
              <a:t>y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a:t>
            </a:r>
            <a:r>
              <a:rPr lang="en-US" sz="2200" b="0" i="1" u="none" strike="noStrike" baseline="0" dirty="0">
                <a:latin typeface="Times New Roman" panose="02020603050405020304" pitchFamily="18" charset="0"/>
                <a:cs typeface="Times New Roman" panose="02020603050405020304" pitchFamily="18" charset="0"/>
              </a:rPr>
              <a:t>x</a:t>
            </a:r>
            <a:r>
              <a:rPr lang="en-US" sz="2200" b="0" i="0" u="none" strike="noStrike" baseline="30000" dirty="0">
                <a:latin typeface="Times New Roman" panose="02020603050405020304" pitchFamily="18" charset="0"/>
                <a:cs typeface="Times New Roman" panose="02020603050405020304" pitchFamily="18" charset="0"/>
              </a:rPr>
              <a:t>2</a:t>
            </a:r>
            <a:r>
              <a:rPr lang="en-US" sz="2200" b="0" i="0" u="none" strike="noStrike"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B821DD4-3879-1A95-4B43-5DEFC4D6A9D9}"/>
              </a:ext>
            </a:extLst>
          </p:cNvPr>
          <p:cNvSpPr txBox="1"/>
          <p:nvPr/>
        </p:nvSpPr>
        <p:spPr>
          <a:xfrm>
            <a:off x="311933" y="5123782"/>
            <a:ext cx="11410810" cy="430887"/>
          </a:xfrm>
          <a:prstGeom prst="rect">
            <a:avLst/>
          </a:prstGeom>
          <a:noFill/>
        </p:spPr>
        <p:txBody>
          <a:bodyPr wrap="square">
            <a:spAutoFit/>
          </a:bodyPr>
          <a:lstStyle/>
          <a:p>
            <a:pPr algn="l"/>
            <a:r>
              <a:rPr lang="en-US" sz="2200" b="0" i="0" u="none" strike="noStrike" baseline="0" dirty="0">
                <a:latin typeface="TimesLTStd-Roman"/>
              </a:rPr>
              <a:t>However, there is no highest point on the parabola and so this function has no maximum value.</a:t>
            </a:r>
            <a:endParaRPr lang="en-US" sz="2200" dirty="0"/>
          </a:p>
        </p:txBody>
      </p:sp>
    </p:spTree>
    <p:extLst>
      <p:ext uri="{BB962C8B-B14F-4D97-AF65-F5344CB8AC3E}">
        <p14:creationId xmlns:p14="http://schemas.microsoft.com/office/powerpoint/2010/main" val="94530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D2B4-D5D0-894E-5D8B-8F331B1898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2E3A46-1437-68DB-9D53-F7C7B5F6EE2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8B3864-314B-4A75-0395-FB3FF359C518}"/>
              </a:ext>
            </a:extLst>
          </p:cNvPr>
          <p:cNvPicPr>
            <a:picLocks noChangeAspect="1"/>
          </p:cNvPicPr>
          <p:nvPr/>
        </p:nvPicPr>
        <p:blipFill>
          <a:blip r:embed="rId2"/>
          <a:stretch>
            <a:fillRect/>
          </a:stretch>
        </p:blipFill>
        <p:spPr>
          <a:xfrm>
            <a:off x="4115254" y="629117"/>
            <a:ext cx="3430191" cy="3362601"/>
          </a:xfrm>
          <a:prstGeom prst="rect">
            <a:avLst/>
          </a:prstGeom>
        </p:spPr>
      </p:pic>
      <p:sp>
        <p:nvSpPr>
          <p:cNvPr id="5" name="TextBox 4">
            <a:extLst>
              <a:ext uri="{FF2B5EF4-FFF2-40B4-BE49-F238E27FC236}">
                <a16:creationId xmlns:a16="http://schemas.microsoft.com/office/drawing/2014/main" id="{B91AA69C-FE38-352F-79DE-85F36BE8E4F8}"/>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D1650086-738E-B0A8-08D7-C9C738A83217}"/>
              </a:ext>
            </a:extLst>
          </p:cNvPr>
          <p:cNvSpPr txBox="1">
            <a:spLocks noChangeArrowheads="1"/>
          </p:cNvSpPr>
          <p:nvPr/>
        </p:nvSpPr>
        <p:spPr bwMode="auto">
          <a:xfrm>
            <a:off x="296126" y="391697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grpSp>
        <p:nvGrpSpPr>
          <p:cNvPr id="10" name="Group 9">
            <a:extLst>
              <a:ext uri="{FF2B5EF4-FFF2-40B4-BE49-F238E27FC236}">
                <a16:creationId xmlns:a16="http://schemas.microsoft.com/office/drawing/2014/main" id="{05F30ADE-E350-C70A-25E0-CAB076052654}"/>
              </a:ext>
            </a:extLst>
          </p:cNvPr>
          <p:cNvGrpSpPr/>
          <p:nvPr/>
        </p:nvGrpSpPr>
        <p:grpSpPr>
          <a:xfrm>
            <a:off x="1722359" y="230086"/>
            <a:ext cx="2315106" cy="430887"/>
            <a:chOff x="1722359" y="230086"/>
            <a:chExt cx="2315106" cy="430887"/>
          </a:xfrm>
        </p:grpSpPr>
        <p:sp>
          <p:nvSpPr>
            <p:cNvPr id="7" name="TextBox 6">
              <a:extLst>
                <a:ext uri="{FF2B5EF4-FFF2-40B4-BE49-F238E27FC236}">
                  <a16:creationId xmlns:a16="http://schemas.microsoft.com/office/drawing/2014/main" id="{3B2FD697-55B8-11D8-050F-38B362B0670F}"/>
                </a:ext>
              </a:extLst>
            </p:cNvPr>
            <p:cNvSpPr txBox="1"/>
            <p:nvPr/>
          </p:nvSpPr>
          <p:spPr>
            <a:xfrm>
              <a:off x="1722359" y="230086"/>
              <a:ext cx="1276311" cy="430887"/>
            </a:xfrm>
            <a:prstGeom prst="rect">
              <a:avLst/>
            </a:prstGeom>
            <a:noFill/>
          </p:spPr>
          <p:txBody>
            <a:bodyPr wrap="square">
              <a:spAutoFit/>
            </a:bodyPr>
            <a:lstStyle/>
            <a:p>
              <a:r>
                <a:rPr lang="en-US" sz="2200" b="0" i="0" u="none" strike="noStrike" baseline="0" dirty="0">
                  <a:latin typeface="TimesLTStd-Roman"/>
                </a:rPr>
                <a:t>Consider</a:t>
              </a:r>
              <a:endParaRPr lang="en-US" sz="2200" dirty="0"/>
            </a:p>
          </p:txBody>
        </p:sp>
        <p:pic>
          <p:nvPicPr>
            <p:cNvPr id="9" name="Picture 8">
              <a:extLst>
                <a:ext uri="{FF2B5EF4-FFF2-40B4-BE49-F238E27FC236}">
                  <a16:creationId xmlns:a16="http://schemas.microsoft.com/office/drawing/2014/main" id="{723A0C42-F758-AF38-1ED2-448687368599}"/>
                </a:ext>
              </a:extLst>
            </p:cNvPr>
            <p:cNvPicPr>
              <a:picLocks noChangeAspect="1"/>
            </p:cNvPicPr>
            <p:nvPr/>
          </p:nvPicPr>
          <p:blipFill>
            <a:blip r:embed="rId3"/>
            <a:stretch>
              <a:fillRect/>
            </a:stretch>
          </p:blipFill>
          <p:spPr>
            <a:xfrm>
              <a:off x="2838943" y="261940"/>
              <a:ext cx="1198522" cy="367177"/>
            </a:xfrm>
            <a:prstGeom prst="rect">
              <a:avLst/>
            </a:prstGeom>
          </p:spPr>
        </p:pic>
      </p:grpSp>
      <p:sp>
        <p:nvSpPr>
          <p:cNvPr id="12" name="TextBox 11">
            <a:extLst>
              <a:ext uri="{FF2B5EF4-FFF2-40B4-BE49-F238E27FC236}">
                <a16:creationId xmlns:a16="http://schemas.microsoft.com/office/drawing/2014/main" id="{F96E8284-2C6C-B314-F2B6-A03F07D0385B}"/>
              </a:ext>
            </a:extLst>
          </p:cNvPr>
          <p:cNvSpPr txBox="1"/>
          <p:nvPr/>
        </p:nvSpPr>
        <p:spPr>
          <a:xfrm>
            <a:off x="296126" y="4552417"/>
            <a:ext cx="11452927" cy="1107996"/>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From the graph of the function </a:t>
            </a:r>
            <a:r>
              <a:rPr lang="en-US" sz="2200" b="0" i="1" u="none" strike="noStrike" baseline="0"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a:t>
            </a:r>
            <a:r>
              <a:rPr lang="en-US" sz="2200" b="0" i="1" u="none" strike="noStrike" baseline="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 </a:t>
            </a:r>
            <a:r>
              <a:rPr lang="en-US" sz="2200" b="0" i="1" u="none" strike="noStrike" baseline="0" dirty="0">
                <a:latin typeface="Times New Roman" panose="02020603050405020304" pitchFamily="18" charset="0"/>
                <a:cs typeface="Times New Roman" panose="02020603050405020304" pitchFamily="18" charset="0"/>
              </a:rPr>
              <a:t>x</a:t>
            </a:r>
            <a:r>
              <a:rPr lang="en-US" sz="2200" b="0" i="0" u="none" strike="noStrike" baseline="30000" dirty="0">
                <a:latin typeface="Times New Roman" panose="02020603050405020304" pitchFamily="18" charset="0"/>
                <a:cs typeface="Times New Roman" panose="02020603050405020304" pitchFamily="18" charset="0"/>
              </a:rPr>
              <a:t>3</a:t>
            </a:r>
            <a:r>
              <a:rPr lang="en-US" sz="2200" b="0" i="0" u="none" strike="noStrike" baseline="0" dirty="0">
                <a:latin typeface="Times New Roman" panose="02020603050405020304" pitchFamily="18" charset="0"/>
                <a:cs typeface="Times New Roman" panose="02020603050405020304" pitchFamily="18" charset="0"/>
              </a:rPr>
              <a:t>, shown in the figure, we see that this function has neither an absolute maximum value nor an absolute minimum value. In fact, it has no local extreme values either.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87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20F1A-AC6E-CEED-65D4-CEEB4657E6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5A12E2-A782-B359-C4F4-4E464F1D065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E52F83-A68F-697C-D1A9-740FF50F95C0}"/>
              </a:ext>
            </a:extLst>
          </p:cNvPr>
          <p:cNvPicPr>
            <a:picLocks noChangeAspect="1"/>
          </p:cNvPicPr>
          <p:nvPr/>
        </p:nvPicPr>
        <p:blipFill>
          <a:blip r:embed="rId2"/>
          <a:stretch>
            <a:fillRect/>
          </a:stretch>
        </p:blipFill>
        <p:spPr>
          <a:xfrm>
            <a:off x="1404634" y="1399826"/>
            <a:ext cx="9371523" cy="1410767"/>
          </a:xfrm>
          <a:prstGeom prst="rect">
            <a:avLst/>
          </a:prstGeom>
        </p:spPr>
      </p:pic>
      <p:pic>
        <p:nvPicPr>
          <p:cNvPr id="33" name="Picture 32">
            <a:extLst>
              <a:ext uri="{FF2B5EF4-FFF2-40B4-BE49-F238E27FC236}">
                <a16:creationId xmlns:a16="http://schemas.microsoft.com/office/drawing/2014/main" id="{E1AEE37A-2ADF-C449-BB06-AAFCAAF14F74}"/>
              </a:ext>
            </a:extLst>
          </p:cNvPr>
          <p:cNvPicPr>
            <a:picLocks noChangeAspect="1"/>
          </p:cNvPicPr>
          <p:nvPr/>
        </p:nvPicPr>
        <p:blipFill>
          <a:blip r:embed="rId3"/>
          <a:stretch>
            <a:fillRect/>
          </a:stretch>
        </p:blipFill>
        <p:spPr>
          <a:xfrm>
            <a:off x="6023719" y="2297739"/>
            <a:ext cx="4440137" cy="289711"/>
          </a:xfrm>
          <a:prstGeom prst="rect">
            <a:avLst/>
          </a:prstGeom>
        </p:spPr>
      </p:pic>
      <p:sp>
        <p:nvSpPr>
          <p:cNvPr id="34" name="Freeform 5">
            <a:extLst>
              <a:ext uri="{FF2B5EF4-FFF2-40B4-BE49-F238E27FC236}">
                <a16:creationId xmlns:a16="http://schemas.microsoft.com/office/drawing/2014/main" id="{28C52993-65D5-1058-9BB7-C6B9ACD35689}"/>
              </a:ext>
            </a:extLst>
          </p:cNvPr>
          <p:cNvSpPr>
            <a:spLocks/>
          </p:cNvSpPr>
          <p:nvPr/>
        </p:nvSpPr>
        <p:spPr bwMode="auto">
          <a:xfrm>
            <a:off x="287524" y="3660740"/>
            <a:ext cx="2263775" cy="1422400"/>
          </a:xfrm>
          <a:custGeom>
            <a:avLst/>
            <a:gdLst>
              <a:gd name="T0" fmla="*/ 0 w 1296"/>
              <a:gd name="T1" fmla="*/ 2147483646 h 992"/>
              <a:gd name="T2" fmla="*/ 2147483646 w 1296"/>
              <a:gd name="T3" fmla="*/ 2147483646 h 992"/>
              <a:gd name="T4" fmla="*/ 2147483646 w 1296"/>
              <a:gd name="T5" fmla="*/ 2147483646 h 992"/>
              <a:gd name="T6" fmla="*/ 2147483646 w 1296"/>
              <a:gd name="T7" fmla="*/ 2147483646 h 992"/>
              <a:gd name="T8" fmla="*/ 2147483646 w 1296"/>
              <a:gd name="T9" fmla="*/ 2147483646 h 992"/>
              <a:gd name="T10" fmla="*/ 0 60000 65536"/>
              <a:gd name="T11" fmla="*/ 0 60000 65536"/>
              <a:gd name="T12" fmla="*/ 0 60000 65536"/>
              <a:gd name="T13" fmla="*/ 0 60000 65536"/>
              <a:gd name="T14" fmla="*/ 0 60000 65536"/>
              <a:gd name="T15" fmla="*/ 0 w 1296"/>
              <a:gd name="T16" fmla="*/ 0 h 992"/>
              <a:gd name="T17" fmla="*/ 1296 w 1296"/>
              <a:gd name="T18" fmla="*/ 992 h 992"/>
            </a:gdLst>
            <a:ahLst/>
            <a:cxnLst>
              <a:cxn ang="T10">
                <a:pos x="T0" y="T1"/>
              </a:cxn>
              <a:cxn ang="T11">
                <a:pos x="T2" y="T3"/>
              </a:cxn>
              <a:cxn ang="T12">
                <a:pos x="T4" y="T5"/>
              </a:cxn>
              <a:cxn ang="T13">
                <a:pos x="T6" y="T7"/>
              </a:cxn>
              <a:cxn ang="T14">
                <a:pos x="T8" y="T9"/>
              </a:cxn>
            </a:cxnLst>
            <a:rect l="T15" t="T16" r="T17" b="T18"/>
            <a:pathLst>
              <a:path w="1296" h="992">
                <a:moveTo>
                  <a:pt x="0" y="544"/>
                </a:moveTo>
                <a:cubicBezTo>
                  <a:pt x="108" y="272"/>
                  <a:pt x="216" y="0"/>
                  <a:pt x="336" y="64"/>
                </a:cubicBezTo>
                <a:cubicBezTo>
                  <a:pt x="456" y="128"/>
                  <a:pt x="592" y="864"/>
                  <a:pt x="720" y="928"/>
                </a:cubicBezTo>
                <a:cubicBezTo>
                  <a:pt x="848" y="992"/>
                  <a:pt x="1008" y="552"/>
                  <a:pt x="1104" y="448"/>
                </a:cubicBezTo>
                <a:cubicBezTo>
                  <a:pt x="1200" y="344"/>
                  <a:pt x="1248" y="324"/>
                  <a:pt x="1296" y="304"/>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Text Box 6">
            <a:extLst>
              <a:ext uri="{FF2B5EF4-FFF2-40B4-BE49-F238E27FC236}">
                <a16:creationId xmlns:a16="http://schemas.microsoft.com/office/drawing/2014/main" id="{651981EB-E570-8738-D18F-07CA8B246D86}"/>
              </a:ext>
            </a:extLst>
          </p:cNvPr>
          <p:cNvSpPr txBox="1">
            <a:spLocks noChangeArrowheads="1"/>
          </p:cNvSpPr>
          <p:nvPr/>
        </p:nvSpPr>
        <p:spPr bwMode="auto">
          <a:xfrm>
            <a:off x="329770" y="5315211"/>
            <a:ext cx="27032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Maximum and Minimum points are interior points</a:t>
            </a:r>
          </a:p>
        </p:txBody>
      </p:sp>
      <p:sp>
        <p:nvSpPr>
          <p:cNvPr id="36" name="Freeform 8">
            <a:extLst>
              <a:ext uri="{FF2B5EF4-FFF2-40B4-BE49-F238E27FC236}">
                <a16:creationId xmlns:a16="http://schemas.microsoft.com/office/drawing/2014/main" id="{AF3643D8-B4BE-1DFB-85C0-6D15CF5C5DC8}"/>
              </a:ext>
            </a:extLst>
          </p:cNvPr>
          <p:cNvSpPr>
            <a:spLocks/>
          </p:cNvSpPr>
          <p:nvPr/>
        </p:nvSpPr>
        <p:spPr bwMode="auto">
          <a:xfrm>
            <a:off x="3204344" y="3893837"/>
            <a:ext cx="1524000" cy="914400"/>
          </a:xfrm>
          <a:custGeom>
            <a:avLst/>
            <a:gdLst>
              <a:gd name="T0" fmla="*/ 0 w 960"/>
              <a:gd name="T1" fmla="*/ 0 h 576"/>
              <a:gd name="T2" fmla="*/ 2147483646 w 960"/>
              <a:gd name="T3" fmla="*/ 2147483646 h 576"/>
              <a:gd name="T4" fmla="*/ 2147483646 w 960"/>
              <a:gd name="T5" fmla="*/ 2147483646 h 576"/>
              <a:gd name="T6" fmla="*/ 0 60000 65536"/>
              <a:gd name="T7" fmla="*/ 0 60000 65536"/>
              <a:gd name="T8" fmla="*/ 0 60000 65536"/>
              <a:gd name="T9" fmla="*/ 0 w 960"/>
              <a:gd name="T10" fmla="*/ 0 h 576"/>
              <a:gd name="T11" fmla="*/ 960 w 960"/>
              <a:gd name="T12" fmla="*/ 576 h 576"/>
            </a:gdLst>
            <a:ahLst/>
            <a:cxnLst>
              <a:cxn ang="T6">
                <a:pos x="T0" y="T1"/>
              </a:cxn>
              <a:cxn ang="T7">
                <a:pos x="T2" y="T3"/>
              </a:cxn>
              <a:cxn ang="T8">
                <a:pos x="T4" y="T5"/>
              </a:cxn>
            </a:cxnLst>
            <a:rect l="T9" t="T10" r="T11" b="T12"/>
            <a:pathLst>
              <a:path w="960" h="576">
                <a:moveTo>
                  <a:pt x="0" y="0"/>
                </a:moveTo>
                <a:cubicBezTo>
                  <a:pt x="40" y="72"/>
                  <a:pt x="80" y="144"/>
                  <a:pt x="240" y="240"/>
                </a:cubicBezTo>
                <a:cubicBezTo>
                  <a:pt x="400" y="336"/>
                  <a:pt x="680" y="456"/>
                  <a:pt x="960" y="576"/>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Text Box 9">
            <a:extLst>
              <a:ext uri="{FF2B5EF4-FFF2-40B4-BE49-F238E27FC236}">
                <a16:creationId xmlns:a16="http://schemas.microsoft.com/office/drawing/2014/main" id="{61838894-D8B4-40C9-9BA8-180A34FEFA47}"/>
              </a:ext>
            </a:extLst>
          </p:cNvPr>
          <p:cNvSpPr txBox="1">
            <a:spLocks noChangeArrowheads="1"/>
          </p:cNvSpPr>
          <p:nvPr/>
        </p:nvSpPr>
        <p:spPr bwMode="auto">
          <a:xfrm>
            <a:off x="3128144" y="5041735"/>
            <a:ext cx="26208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Maximum and Minimum points are endpoints</a:t>
            </a:r>
          </a:p>
        </p:txBody>
      </p:sp>
      <p:sp>
        <p:nvSpPr>
          <p:cNvPr id="38" name="Freeform 10">
            <a:extLst>
              <a:ext uri="{FF2B5EF4-FFF2-40B4-BE49-F238E27FC236}">
                <a16:creationId xmlns:a16="http://schemas.microsoft.com/office/drawing/2014/main" id="{1799C3E5-DB32-12F9-3E77-B69C2C3C5EA9}"/>
              </a:ext>
            </a:extLst>
          </p:cNvPr>
          <p:cNvSpPr>
            <a:spLocks/>
          </p:cNvSpPr>
          <p:nvPr/>
        </p:nvSpPr>
        <p:spPr bwMode="auto">
          <a:xfrm>
            <a:off x="7331434" y="3556030"/>
            <a:ext cx="1219200" cy="1244600"/>
          </a:xfrm>
          <a:custGeom>
            <a:avLst/>
            <a:gdLst>
              <a:gd name="T0" fmla="*/ 0 w 816"/>
              <a:gd name="T1" fmla="*/ 2147483646 h 976"/>
              <a:gd name="T2" fmla="*/ 2147483646 w 816"/>
              <a:gd name="T3" fmla="*/ 2147483646 h 976"/>
              <a:gd name="T4" fmla="*/ 2147483646 w 816"/>
              <a:gd name="T5" fmla="*/ 2147483646 h 976"/>
              <a:gd name="T6" fmla="*/ 0 60000 65536"/>
              <a:gd name="T7" fmla="*/ 0 60000 65536"/>
              <a:gd name="T8" fmla="*/ 0 60000 65536"/>
              <a:gd name="T9" fmla="*/ 0 w 816"/>
              <a:gd name="T10" fmla="*/ 0 h 976"/>
              <a:gd name="T11" fmla="*/ 816 w 816"/>
              <a:gd name="T12" fmla="*/ 976 h 976"/>
            </a:gdLst>
            <a:ahLst/>
            <a:cxnLst>
              <a:cxn ang="T6">
                <a:pos x="T0" y="T1"/>
              </a:cxn>
              <a:cxn ang="T7">
                <a:pos x="T2" y="T3"/>
              </a:cxn>
              <a:cxn ang="T8">
                <a:pos x="T4" y="T5"/>
              </a:cxn>
            </a:cxnLst>
            <a:rect l="T9" t="T10" r="T11" b="T12"/>
            <a:pathLst>
              <a:path w="816" h="976">
                <a:moveTo>
                  <a:pt x="0" y="976"/>
                </a:moveTo>
                <a:cubicBezTo>
                  <a:pt x="148" y="552"/>
                  <a:pt x="296" y="128"/>
                  <a:pt x="432" y="64"/>
                </a:cubicBezTo>
                <a:cubicBezTo>
                  <a:pt x="568" y="0"/>
                  <a:pt x="692" y="296"/>
                  <a:pt x="816" y="59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Text Box 11">
            <a:extLst>
              <a:ext uri="{FF2B5EF4-FFF2-40B4-BE49-F238E27FC236}">
                <a16:creationId xmlns:a16="http://schemas.microsoft.com/office/drawing/2014/main" id="{627B4C76-3137-D13F-8B17-93A5B532CB80}"/>
              </a:ext>
            </a:extLst>
          </p:cNvPr>
          <p:cNvSpPr txBox="1">
            <a:spLocks noChangeArrowheads="1"/>
          </p:cNvSpPr>
          <p:nvPr/>
        </p:nvSpPr>
        <p:spPr bwMode="auto">
          <a:xfrm>
            <a:off x="6349604" y="5019555"/>
            <a:ext cx="26214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Maximum point is an interior point and Absolute Minimum point is an endpoint</a:t>
            </a:r>
          </a:p>
        </p:txBody>
      </p:sp>
      <p:sp>
        <p:nvSpPr>
          <p:cNvPr id="40" name="Freeform 10">
            <a:extLst>
              <a:ext uri="{FF2B5EF4-FFF2-40B4-BE49-F238E27FC236}">
                <a16:creationId xmlns:a16="http://schemas.microsoft.com/office/drawing/2014/main" id="{0E6B338A-842D-AAD8-B071-4ADB8D49EA32}"/>
              </a:ext>
            </a:extLst>
          </p:cNvPr>
          <p:cNvSpPr>
            <a:spLocks/>
          </p:cNvSpPr>
          <p:nvPr/>
        </p:nvSpPr>
        <p:spPr bwMode="auto">
          <a:xfrm flipH="1" flipV="1">
            <a:off x="9871380" y="3799287"/>
            <a:ext cx="914400" cy="1066800"/>
          </a:xfrm>
          <a:custGeom>
            <a:avLst/>
            <a:gdLst>
              <a:gd name="T0" fmla="*/ 0 w 816"/>
              <a:gd name="T1" fmla="*/ 2147483646 h 976"/>
              <a:gd name="T2" fmla="*/ 2147483646 w 816"/>
              <a:gd name="T3" fmla="*/ 2147483646 h 976"/>
              <a:gd name="T4" fmla="*/ 2147483646 w 816"/>
              <a:gd name="T5" fmla="*/ 2147483646 h 976"/>
              <a:gd name="T6" fmla="*/ 0 60000 65536"/>
              <a:gd name="T7" fmla="*/ 0 60000 65536"/>
              <a:gd name="T8" fmla="*/ 0 60000 65536"/>
              <a:gd name="T9" fmla="*/ 0 w 816"/>
              <a:gd name="T10" fmla="*/ 0 h 976"/>
              <a:gd name="T11" fmla="*/ 816 w 816"/>
              <a:gd name="T12" fmla="*/ 976 h 976"/>
            </a:gdLst>
            <a:ahLst/>
            <a:cxnLst>
              <a:cxn ang="T6">
                <a:pos x="T0" y="T1"/>
              </a:cxn>
              <a:cxn ang="T7">
                <a:pos x="T2" y="T3"/>
              </a:cxn>
              <a:cxn ang="T8">
                <a:pos x="T4" y="T5"/>
              </a:cxn>
            </a:cxnLst>
            <a:rect l="T9" t="T10" r="T11" b="T12"/>
            <a:pathLst>
              <a:path w="816" h="976">
                <a:moveTo>
                  <a:pt x="0" y="976"/>
                </a:moveTo>
                <a:cubicBezTo>
                  <a:pt x="148" y="552"/>
                  <a:pt x="296" y="128"/>
                  <a:pt x="432" y="64"/>
                </a:cubicBezTo>
                <a:cubicBezTo>
                  <a:pt x="568" y="0"/>
                  <a:pt x="692" y="296"/>
                  <a:pt x="816" y="592"/>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Text Box 11">
            <a:extLst>
              <a:ext uri="{FF2B5EF4-FFF2-40B4-BE49-F238E27FC236}">
                <a16:creationId xmlns:a16="http://schemas.microsoft.com/office/drawing/2014/main" id="{7077C355-D591-2B63-7AF0-E6732DFF7F8D}"/>
              </a:ext>
            </a:extLst>
          </p:cNvPr>
          <p:cNvSpPr txBox="1">
            <a:spLocks noChangeArrowheads="1"/>
          </p:cNvSpPr>
          <p:nvPr/>
        </p:nvSpPr>
        <p:spPr bwMode="auto">
          <a:xfrm>
            <a:off x="9220120" y="4895389"/>
            <a:ext cx="28626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Absolute Minimum point is an interior point and Absolute Maximum point is an endpoint</a:t>
            </a:r>
          </a:p>
        </p:txBody>
      </p:sp>
      <p:cxnSp>
        <p:nvCxnSpPr>
          <p:cNvPr id="42" name="Straight Connector 41">
            <a:extLst>
              <a:ext uri="{FF2B5EF4-FFF2-40B4-BE49-F238E27FC236}">
                <a16:creationId xmlns:a16="http://schemas.microsoft.com/office/drawing/2014/main" id="{BD63C452-612D-1D07-4334-602FE1102C68}"/>
              </a:ext>
            </a:extLst>
          </p:cNvPr>
          <p:cNvCxnSpPr>
            <a:cxnSpLocks noChangeShapeType="1"/>
          </p:cNvCxnSpPr>
          <p:nvPr/>
        </p:nvCxnSpPr>
        <p:spPr bwMode="auto">
          <a:xfrm flipV="1">
            <a:off x="2910616" y="3475800"/>
            <a:ext cx="36180" cy="2749251"/>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43" name="Oval 42">
            <a:extLst>
              <a:ext uri="{FF2B5EF4-FFF2-40B4-BE49-F238E27FC236}">
                <a16:creationId xmlns:a16="http://schemas.microsoft.com/office/drawing/2014/main" id="{659DD36F-A024-EF9C-2946-F5862E21FB57}"/>
              </a:ext>
            </a:extLst>
          </p:cNvPr>
          <p:cNvSpPr>
            <a:spLocks noChangeArrowheads="1"/>
          </p:cNvSpPr>
          <p:nvPr/>
        </p:nvSpPr>
        <p:spPr bwMode="auto">
          <a:xfrm>
            <a:off x="744724" y="363534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44" name="Oval 15">
            <a:extLst>
              <a:ext uri="{FF2B5EF4-FFF2-40B4-BE49-F238E27FC236}">
                <a16:creationId xmlns:a16="http://schemas.microsoft.com/office/drawing/2014/main" id="{E700DE50-A1A7-5610-D976-85F2AED08DBC}"/>
              </a:ext>
            </a:extLst>
          </p:cNvPr>
          <p:cNvSpPr>
            <a:spLocks noChangeArrowheads="1"/>
          </p:cNvSpPr>
          <p:nvPr/>
        </p:nvSpPr>
        <p:spPr bwMode="auto">
          <a:xfrm>
            <a:off x="1506724" y="493074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45" name="Oval 44">
            <a:extLst>
              <a:ext uri="{FF2B5EF4-FFF2-40B4-BE49-F238E27FC236}">
                <a16:creationId xmlns:a16="http://schemas.microsoft.com/office/drawing/2014/main" id="{EA0E65E6-5734-C695-3252-2CE0747224EC}"/>
              </a:ext>
            </a:extLst>
          </p:cNvPr>
          <p:cNvSpPr>
            <a:spLocks noChangeArrowheads="1"/>
          </p:cNvSpPr>
          <p:nvPr/>
        </p:nvSpPr>
        <p:spPr bwMode="auto">
          <a:xfrm>
            <a:off x="3128144" y="3741437"/>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46" name="Oval 15">
            <a:extLst>
              <a:ext uri="{FF2B5EF4-FFF2-40B4-BE49-F238E27FC236}">
                <a16:creationId xmlns:a16="http://schemas.microsoft.com/office/drawing/2014/main" id="{D37A2B88-C16E-1CD3-A8AA-739F5BF4006F}"/>
              </a:ext>
            </a:extLst>
          </p:cNvPr>
          <p:cNvSpPr>
            <a:spLocks noChangeArrowheads="1"/>
          </p:cNvSpPr>
          <p:nvPr/>
        </p:nvSpPr>
        <p:spPr bwMode="auto">
          <a:xfrm>
            <a:off x="4728344" y="4732037"/>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47" name="Oval 15">
            <a:extLst>
              <a:ext uri="{FF2B5EF4-FFF2-40B4-BE49-F238E27FC236}">
                <a16:creationId xmlns:a16="http://schemas.microsoft.com/office/drawing/2014/main" id="{C7FF0B36-7C8E-9E1B-1E4D-BF1214F2EC38}"/>
              </a:ext>
            </a:extLst>
          </p:cNvPr>
          <p:cNvSpPr>
            <a:spLocks noChangeArrowheads="1"/>
          </p:cNvSpPr>
          <p:nvPr/>
        </p:nvSpPr>
        <p:spPr bwMode="auto">
          <a:xfrm>
            <a:off x="7941034" y="358143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48" name="Oval 15">
            <a:extLst>
              <a:ext uri="{FF2B5EF4-FFF2-40B4-BE49-F238E27FC236}">
                <a16:creationId xmlns:a16="http://schemas.microsoft.com/office/drawing/2014/main" id="{1E900280-A8C8-EA13-6964-90FB4051FCDF}"/>
              </a:ext>
            </a:extLst>
          </p:cNvPr>
          <p:cNvSpPr>
            <a:spLocks noChangeArrowheads="1"/>
          </p:cNvSpPr>
          <p:nvPr/>
        </p:nvSpPr>
        <p:spPr bwMode="auto">
          <a:xfrm>
            <a:off x="7255234" y="472443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49" name="Oval 15">
            <a:extLst>
              <a:ext uri="{FF2B5EF4-FFF2-40B4-BE49-F238E27FC236}">
                <a16:creationId xmlns:a16="http://schemas.microsoft.com/office/drawing/2014/main" id="{18028870-DDF0-5103-3EE3-30D2CCDB586F}"/>
              </a:ext>
            </a:extLst>
          </p:cNvPr>
          <p:cNvSpPr>
            <a:spLocks noChangeArrowheads="1"/>
          </p:cNvSpPr>
          <p:nvPr/>
        </p:nvSpPr>
        <p:spPr bwMode="auto">
          <a:xfrm>
            <a:off x="10176180" y="4713687"/>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50" name="Oval 15">
            <a:extLst>
              <a:ext uri="{FF2B5EF4-FFF2-40B4-BE49-F238E27FC236}">
                <a16:creationId xmlns:a16="http://schemas.microsoft.com/office/drawing/2014/main" id="{2CF28D2F-DA7E-3264-FBC0-F2D2A27B4354}"/>
              </a:ext>
            </a:extLst>
          </p:cNvPr>
          <p:cNvSpPr>
            <a:spLocks noChangeArrowheads="1"/>
          </p:cNvSpPr>
          <p:nvPr/>
        </p:nvSpPr>
        <p:spPr bwMode="auto">
          <a:xfrm>
            <a:off x="10709580" y="3723087"/>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sp>
        <p:nvSpPr>
          <p:cNvPr id="51" name="TextBox 50">
            <a:extLst>
              <a:ext uri="{FF2B5EF4-FFF2-40B4-BE49-F238E27FC236}">
                <a16:creationId xmlns:a16="http://schemas.microsoft.com/office/drawing/2014/main" id="{CD52333E-BAD8-5BEA-32CC-8F8346319CED}"/>
              </a:ext>
            </a:extLst>
          </p:cNvPr>
          <p:cNvSpPr txBox="1"/>
          <p:nvPr/>
        </p:nvSpPr>
        <p:spPr>
          <a:xfrm>
            <a:off x="897124" y="3528316"/>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D7FD83CD-7502-7E9D-3345-BF49285FDE01}"/>
              </a:ext>
            </a:extLst>
          </p:cNvPr>
          <p:cNvSpPr txBox="1"/>
          <p:nvPr/>
        </p:nvSpPr>
        <p:spPr>
          <a:xfrm>
            <a:off x="1659124" y="4938016"/>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BE49AF66-67BB-52AE-2FE6-658BAD12B6DE}"/>
              </a:ext>
            </a:extLst>
          </p:cNvPr>
          <p:cNvSpPr txBox="1"/>
          <p:nvPr/>
        </p:nvSpPr>
        <p:spPr>
          <a:xfrm>
            <a:off x="3320112" y="3606691"/>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CE14CFC4-E88A-A10D-C161-96887E55B819}"/>
              </a:ext>
            </a:extLst>
          </p:cNvPr>
          <p:cNvSpPr txBox="1"/>
          <p:nvPr/>
        </p:nvSpPr>
        <p:spPr>
          <a:xfrm>
            <a:off x="6222821" y="4550761"/>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EE58F7B4-15C0-9125-C984-CB87631CCF27}"/>
              </a:ext>
            </a:extLst>
          </p:cNvPr>
          <p:cNvSpPr txBox="1"/>
          <p:nvPr/>
        </p:nvSpPr>
        <p:spPr>
          <a:xfrm>
            <a:off x="6926013" y="3429000"/>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E46D820A-FAD0-0F41-BA7C-A95F6D07B902}"/>
              </a:ext>
            </a:extLst>
          </p:cNvPr>
          <p:cNvSpPr txBox="1"/>
          <p:nvPr/>
        </p:nvSpPr>
        <p:spPr>
          <a:xfrm>
            <a:off x="4903668" y="4529823"/>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A6F15118-25E1-4254-881F-0523B526366C}"/>
              </a:ext>
            </a:extLst>
          </p:cNvPr>
          <p:cNvSpPr txBox="1"/>
          <p:nvPr/>
        </p:nvSpPr>
        <p:spPr>
          <a:xfrm>
            <a:off x="10861980" y="3646887"/>
            <a:ext cx="101502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EE3A9FD5-BC66-8557-7EF0-B7F1BD7D7FE2}"/>
              </a:ext>
            </a:extLst>
          </p:cNvPr>
          <p:cNvSpPr txBox="1"/>
          <p:nvPr/>
        </p:nvSpPr>
        <p:spPr>
          <a:xfrm>
            <a:off x="10463856" y="4478643"/>
            <a:ext cx="10438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cxnSp>
        <p:nvCxnSpPr>
          <p:cNvPr id="59" name="Straight Connector 58">
            <a:extLst>
              <a:ext uri="{FF2B5EF4-FFF2-40B4-BE49-F238E27FC236}">
                <a16:creationId xmlns:a16="http://schemas.microsoft.com/office/drawing/2014/main" id="{DA0FCBAA-5E25-4F1E-080E-BFD531FF313E}"/>
              </a:ext>
            </a:extLst>
          </p:cNvPr>
          <p:cNvCxnSpPr>
            <a:cxnSpLocks noChangeShapeType="1"/>
          </p:cNvCxnSpPr>
          <p:nvPr/>
        </p:nvCxnSpPr>
        <p:spPr bwMode="auto">
          <a:xfrm flipV="1">
            <a:off x="6063351" y="3529718"/>
            <a:ext cx="36180" cy="2749251"/>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0" name="Straight Connector 59">
            <a:extLst>
              <a:ext uri="{FF2B5EF4-FFF2-40B4-BE49-F238E27FC236}">
                <a16:creationId xmlns:a16="http://schemas.microsoft.com/office/drawing/2014/main" id="{250918CC-4DF5-B29F-0E50-12441E4602FC}"/>
              </a:ext>
            </a:extLst>
          </p:cNvPr>
          <p:cNvCxnSpPr>
            <a:cxnSpLocks noChangeShapeType="1"/>
          </p:cNvCxnSpPr>
          <p:nvPr/>
        </p:nvCxnSpPr>
        <p:spPr bwMode="auto">
          <a:xfrm flipV="1">
            <a:off x="9105405" y="3520763"/>
            <a:ext cx="36180" cy="2749251"/>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62" name="TextBox 61">
            <a:extLst>
              <a:ext uri="{FF2B5EF4-FFF2-40B4-BE49-F238E27FC236}">
                <a16:creationId xmlns:a16="http://schemas.microsoft.com/office/drawing/2014/main" id="{F5458F36-07B9-F769-0EF0-45578738BC0B}"/>
              </a:ext>
            </a:extLst>
          </p:cNvPr>
          <p:cNvSpPr txBox="1"/>
          <p:nvPr/>
        </p:nvSpPr>
        <p:spPr>
          <a:xfrm>
            <a:off x="495026" y="248225"/>
            <a:ext cx="11240870" cy="769441"/>
          </a:xfrm>
          <a:prstGeom prst="rect">
            <a:avLst/>
          </a:prstGeom>
          <a:noFill/>
        </p:spPr>
        <p:txBody>
          <a:bodyPr wrap="square">
            <a:spAutoFit/>
          </a:bodyPr>
          <a:lstStyle/>
          <a:p>
            <a:pPr algn="l"/>
            <a:r>
              <a:rPr lang="en-US" sz="2200" b="0" i="0" u="none" strike="noStrike" baseline="0" dirty="0">
                <a:latin typeface="TimesLTStd-Roman"/>
              </a:rPr>
              <a:t>We have seen that some functions have extreme values, whereas others do not. The following theorem gives conditions under which a function is guaranteed to possess extreme values.</a:t>
            </a:r>
            <a:endParaRPr lang="en-US" sz="2200" dirty="0"/>
          </a:p>
        </p:txBody>
      </p:sp>
      <p:sp>
        <p:nvSpPr>
          <p:cNvPr id="5" name="TextBox 4">
            <a:extLst>
              <a:ext uri="{FF2B5EF4-FFF2-40B4-BE49-F238E27FC236}">
                <a16:creationId xmlns:a16="http://schemas.microsoft.com/office/drawing/2014/main" id="{9F1CEB8A-3A2C-08C6-B055-0EC055C60734}"/>
              </a:ext>
            </a:extLst>
          </p:cNvPr>
          <p:cNvSpPr txBox="1"/>
          <p:nvPr/>
        </p:nvSpPr>
        <p:spPr>
          <a:xfrm>
            <a:off x="385264" y="1937697"/>
            <a:ext cx="871319" cy="430887"/>
          </a:xfrm>
          <a:prstGeom prst="rect">
            <a:avLst/>
          </a:prstGeom>
          <a:noFill/>
        </p:spPr>
        <p:txBody>
          <a:bodyPr wrap="square">
            <a:spAutoFit/>
          </a:bodyPr>
          <a:lstStyle/>
          <a:p>
            <a:r>
              <a:rPr lang="en-US" sz="2200" b="1" i="0" u="none" strike="noStrike" baseline="0" dirty="0">
                <a:solidFill>
                  <a:srgbClr val="FF0000"/>
                </a:solidFill>
                <a:latin typeface="TimesLTStd-Roman"/>
              </a:rPr>
              <a:t>EVT</a:t>
            </a:r>
            <a:endParaRPr lang="en-US" sz="2200" b="1" dirty="0">
              <a:solidFill>
                <a:srgbClr val="FF0000"/>
              </a:solidFill>
            </a:endParaRPr>
          </a:p>
        </p:txBody>
      </p:sp>
    </p:spTree>
    <p:extLst>
      <p:ext uri="{BB962C8B-B14F-4D97-AF65-F5344CB8AC3E}">
        <p14:creationId xmlns:p14="http://schemas.microsoft.com/office/powerpoint/2010/main" val="256228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dissolv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dissolve">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dissolve">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dissolv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500"/>
                                        <p:tgtEl>
                                          <p:spTgt spid="56"/>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dissolve">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left)">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dissolve">
                                      <p:cBhvr>
                                        <p:cTn id="117" dur="5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dissolve">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dissolve">
                                      <p:cBhvr>
                                        <p:cTn id="137" dur="500"/>
                                        <p:tgtEl>
                                          <p:spTgt spid="6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499"/>
                                          </p:stCondLst>
                                        </p:cTn>
                                        <p:tgtEl>
                                          <p:spTgt spid="4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dissolve">
                                      <p:cBhvr>
                                        <p:cTn id="151" dur="500"/>
                                        <p:tgtEl>
                                          <p:spTgt spid="5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fade">
                                      <p:cBhvr>
                                        <p:cTn id="156" dur="500"/>
                                        <p:tgtEl>
                                          <p:spTgt spid="57"/>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dissolve">
                                      <p:cBhvr>
                                        <p:cTn id="161" dur="500"/>
                                        <p:tgtEl>
                                          <p:spTgt spid="49"/>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fade">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utoUpdateAnimBg="0"/>
      <p:bldP spid="36" grpId="0" animBg="1"/>
      <p:bldP spid="37" grpId="0" autoUpdateAnimBg="0"/>
      <p:bldP spid="38" grpId="0" animBg="1"/>
      <p:bldP spid="39" grpId="0" autoUpdateAnimBg="0"/>
      <p:bldP spid="40" grpId="0" animBg="1"/>
      <p:bldP spid="41" grpId="0" autoUpdateAnimBg="0"/>
      <p:bldP spid="43" grpId="0" animBg="1"/>
      <p:bldP spid="44" grpId="0" animBg="1"/>
      <p:bldP spid="45" grpId="0" animBg="1"/>
      <p:bldP spid="46" grpId="0" animBg="1"/>
      <p:bldP spid="47" grpId="0" animBg="1"/>
      <p:bldP spid="48" grpId="0" animBg="1"/>
      <p:bldP spid="49" grpId="0" animBg="1"/>
      <p:bldP spid="50" grpId="0" animBg="1"/>
      <p:bldP spid="51" grpId="0"/>
      <p:bldP spid="52" grpId="0"/>
      <p:bldP spid="53" grpId="0"/>
      <p:bldP spid="54" grpId="0"/>
      <p:bldP spid="55" grpId="0"/>
      <p:bldP spid="56" grpId="0"/>
      <p:bldP spid="57" grpId="0"/>
      <p:bldP spid="58" grpId="0"/>
      <p:bldP spid="6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18495-FC4E-D61D-A730-96593EAD9A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F1B499-39B9-BB96-C07E-AC26A48BB5BC}"/>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7FB82A-A8D2-D5AD-DBBA-64B6FF54E885}"/>
              </a:ext>
            </a:extLst>
          </p:cNvPr>
          <p:cNvSpPr txBox="1"/>
          <p:nvPr/>
        </p:nvSpPr>
        <p:spPr>
          <a:xfrm>
            <a:off x="305321" y="307259"/>
            <a:ext cx="11650771" cy="769441"/>
          </a:xfrm>
          <a:prstGeom prst="rect">
            <a:avLst/>
          </a:prstGeom>
          <a:noFill/>
        </p:spPr>
        <p:txBody>
          <a:bodyPr wrap="square">
            <a:spAutoFit/>
          </a:bodyPr>
          <a:lstStyle/>
          <a:p>
            <a:pPr algn="l"/>
            <a:r>
              <a:rPr lang="en-US" sz="2200" b="0" i="0" u="none" strike="noStrike" baseline="0" dirty="0">
                <a:latin typeface="TimesLTStd-Roman"/>
              </a:rPr>
              <a:t>The </a:t>
            </a:r>
            <a:r>
              <a:rPr lang="en-US" sz="2200" dirty="0">
                <a:latin typeface="TimesLTStd-Roman"/>
              </a:rPr>
              <a:t>f</a:t>
            </a:r>
            <a:r>
              <a:rPr lang="en-US" sz="2200" b="0" i="0" u="none" strike="noStrike" baseline="0" dirty="0">
                <a:latin typeface="TimesLTStd-Roman"/>
              </a:rPr>
              <a:t>igures below show that a function need not possess extreme values if either hypothesis (continuity or closed interval) is omitted from the Extreme Value Theorem.</a:t>
            </a:r>
            <a:endParaRPr lang="en-US" sz="2200" dirty="0"/>
          </a:p>
        </p:txBody>
      </p:sp>
      <p:pic>
        <p:nvPicPr>
          <p:cNvPr id="8" name="Picture 7">
            <a:extLst>
              <a:ext uri="{FF2B5EF4-FFF2-40B4-BE49-F238E27FC236}">
                <a16:creationId xmlns:a16="http://schemas.microsoft.com/office/drawing/2014/main" id="{AA124595-74CD-3C95-7DAD-39DBFED487D2}"/>
              </a:ext>
            </a:extLst>
          </p:cNvPr>
          <p:cNvPicPr>
            <a:picLocks noChangeAspect="1"/>
          </p:cNvPicPr>
          <p:nvPr/>
        </p:nvPicPr>
        <p:blipFill>
          <a:blip r:embed="rId2"/>
          <a:stretch>
            <a:fillRect/>
          </a:stretch>
        </p:blipFill>
        <p:spPr>
          <a:xfrm>
            <a:off x="1074569" y="1447276"/>
            <a:ext cx="3779848" cy="3650296"/>
          </a:xfrm>
          <a:prstGeom prst="rect">
            <a:avLst/>
          </a:prstGeom>
        </p:spPr>
      </p:pic>
      <p:pic>
        <p:nvPicPr>
          <p:cNvPr id="10" name="Picture 9">
            <a:extLst>
              <a:ext uri="{FF2B5EF4-FFF2-40B4-BE49-F238E27FC236}">
                <a16:creationId xmlns:a16="http://schemas.microsoft.com/office/drawing/2014/main" id="{108B14B8-95AB-8146-84C6-5A292E8E60C5}"/>
              </a:ext>
            </a:extLst>
          </p:cNvPr>
          <p:cNvPicPr>
            <a:picLocks noChangeAspect="1"/>
          </p:cNvPicPr>
          <p:nvPr/>
        </p:nvPicPr>
        <p:blipFill>
          <a:blip r:embed="rId3"/>
          <a:stretch>
            <a:fillRect/>
          </a:stretch>
        </p:blipFill>
        <p:spPr>
          <a:xfrm>
            <a:off x="1074569" y="5258223"/>
            <a:ext cx="3858825" cy="658148"/>
          </a:xfrm>
          <a:prstGeom prst="rect">
            <a:avLst/>
          </a:prstGeom>
        </p:spPr>
      </p:pic>
      <p:pic>
        <p:nvPicPr>
          <p:cNvPr id="12" name="Picture 11">
            <a:extLst>
              <a:ext uri="{FF2B5EF4-FFF2-40B4-BE49-F238E27FC236}">
                <a16:creationId xmlns:a16="http://schemas.microsoft.com/office/drawing/2014/main" id="{E99A2703-0F4F-8199-C409-43652A15C767}"/>
              </a:ext>
            </a:extLst>
          </p:cNvPr>
          <p:cNvPicPr>
            <a:picLocks noChangeAspect="1"/>
          </p:cNvPicPr>
          <p:nvPr/>
        </p:nvPicPr>
        <p:blipFill>
          <a:blip r:embed="rId4"/>
          <a:stretch>
            <a:fillRect/>
          </a:stretch>
        </p:blipFill>
        <p:spPr>
          <a:xfrm>
            <a:off x="6893127" y="1447276"/>
            <a:ext cx="3566469" cy="3711262"/>
          </a:xfrm>
          <a:prstGeom prst="rect">
            <a:avLst/>
          </a:prstGeom>
        </p:spPr>
      </p:pic>
      <p:pic>
        <p:nvPicPr>
          <p:cNvPr id="14" name="Picture 13">
            <a:extLst>
              <a:ext uri="{FF2B5EF4-FFF2-40B4-BE49-F238E27FC236}">
                <a16:creationId xmlns:a16="http://schemas.microsoft.com/office/drawing/2014/main" id="{455729D2-844F-4736-C238-BC51DD9E86DB}"/>
              </a:ext>
            </a:extLst>
          </p:cNvPr>
          <p:cNvPicPr>
            <a:picLocks noChangeAspect="1"/>
          </p:cNvPicPr>
          <p:nvPr/>
        </p:nvPicPr>
        <p:blipFill>
          <a:blip r:embed="rId5"/>
          <a:stretch>
            <a:fillRect/>
          </a:stretch>
        </p:blipFill>
        <p:spPr>
          <a:xfrm>
            <a:off x="6908040" y="5202800"/>
            <a:ext cx="3415442" cy="713571"/>
          </a:xfrm>
          <a:prstGeom prst="rect">
            <a:avLst/>
          </a:prstGeom>
        </p:spPr>
      </p:pic>
    </p:spTree>
    <p:extLst>
      <p:ext uri="{BB962C8B-B14F-4D97-AF65-F5344CB8AC3E}">
        <p14:creationId xmlns:p14="http://schemas.microsoft.com/office/powerpoint/2010/main" val="1797577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E8E2-651C-608D-BC49-05BDE72281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A00838-9734-2D69-A19B-E4BF8B38B83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8925D6-9BD9-D1D6-AEA0-C6763E00A4F2}"/>
              </a:ext>
            </a:extLst>
          </p:cNvPr>
          <p:cNvPicPr>
            <a:picLocks noChangeAspect="1"/>
          </p:cNvPicPr>
          <p:nvPr/>
        </p:nvPicPr>
        <p:blipFill>
          <a:blip r:embed="rId2"/>
          <a:stretch>
            <a:fillRect/>
          </a:stretch>
        </p:blipFill>
        <p:spPr>
          <a:xfrm>
            <a:off x="1454325" y="1797782"/>
            <a:ext cx="9283350" cy="1045479"/>
          </a:xfrm>
          <a:prstGeom prst="rect">
            <a:avLst/>
          </a:prstGeom>
        </p:spPr>
      </p:pic>
      <p:sp>
        <p:nvSpPr>
          <p:cNvPr id="6" name="TextBox 5">
            <a:extLst>
              <a:ext uri="{FF2B5EF4-FFF2-40B4-BE49-F238E27FC236}">
                <a16:creationId xmlns:a16="http://schemas.microsoft.com/office/drawing/2014/main" id="{2CFF6A2F-9229-4762-53A3-D0FDBF9C5069}"/>
              </a:ext>
            </a:extLst>
          </p:cNvPr>
          <p:cNvSpPr txBox="1"/>
          <p:nvPr/>
        </p:nvSpPr>
        <p:spPr>
          <a:xfrm>
            <a:off x="114649" y="656583"/>
            <a:ext cx="11759394" cy="769441"/>
          </a:xfrm>
          <a:prstGeom prst="rect">
            <a:avLst/>
          </a:prstGeom>
          <a:noFill/>
        </p:spPr>
        <p:txBody>
          <a:bodyPr wrap="square">
            <a:spAutoFit/>
          </a:bodyPr>
          <a:lstStyle/>
          <a:p>
            <a:pPr algn="l"/>
            <a:r>
              <a:rPr lang="en-US" sz="2200" b="0" i="0" u="none" strike="noStrike" baseline="0" dirty="0">
                <a:latin typeface="TimesLTStd-Roman"/>
              </a:rPr>
              <a:t>The Extreme Value Theorem says that a continuous function on a closed interval has a maximum value and a minimum value, but it does not tell us how to find these extreme values.</a:t>
            </a:r>
            <a:endParaRPr lang="en-US" sz="2200" dirty="0"/>
          </a:p>
        </p:txBody>
      </p:sp>
      <p:pic>
        <p:nvPicPr>
          <p:cNvPr id="8" name="Picture 7">
            <a:extLst>
              <a:ext uri="{FF2B5EF4-FFF2-40B4-BE49-F238E27FC236}">
                <a16:creationId xmlns:a16="http://schemas.microsoft.com/office/drawing/2014/main" id="{AAE474D8-DCF1-2E3A-AED8-0379D3A2085D}"/>
              </a:ext>
            </a:extLst>
          </p:cNvPr>
          <p:cNvPicPr>
            <a:picLocks noChangeAspect="1"/>
          </p:cNvPicPr>
          <p:nvPr/>
        </p:nvPicPr>
        <p:blipFill>
          <a:blip r:embed="rId3"/>
          <a:stretch>
            <a:fillRect/>
          </a:stretch>
        </p:blipFill>
        <p:spPr>
          <a:xfrm>
            <a:off x="181970" y="294692"/>
            <a:ext cx="5960260" cy="269099"/>
          </a:xfrm>
          <a:prstGeom prst="rect">
            <a:avLst/>
          </a:prstGeom>
        </p:spPr>
      </p:pic>
      <p:pic>
        <p:nvPicPr>
          <p:cNvPr id="10" name="Picture 9">
            <a:extLst>
              <a:ext uri="{FF2B5EF4-FFF2-40B4-BE49-F238E27FC236}">
                <a16:creationId xmlns:a16="http://schemas.microsoft.com/office/drawing/2014/main" id="{D685412D-8993-AC40-0152-4331391E9E2A}"/>
              </a:ext>
            </a:extLst>
          </p:cNvPr>
          <p:cNvPicPr>
            <a:picLocks noChangeAspect="1"/>
          </p:cNvPicPr>
          <p:nvPr/>
        </p:nvPicPr>
        <p:blipFill>
          <a:blip r:embed="rId4"/>
          <a:stretch>
            <a:fillRect/>
          </a:stretch>
        </p:blipFill>
        <p:spPr>
          <a:xfrm>
            <a:off x="3719579" y="3215019"/>
            <a:ext cx="4549534" cy="2933954"/>
          </a:xfrm>
          <a:prstGeom prst="rect">
            <a:avLst/>
          </a:prstGeom>
        </p:spPr>
      </p:pic>
    </p:spTree>
    <p:extLst>
      <p:ext uri="{BB962C8B-B14F-4D97-AF65-F5344CB8AC3E}">
        <p14:creationId xmlns:p14="http://schemas.microsoft.com/office/powerpoint/2010/main" val="2035020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D682A-51D7-4E1F-D295-A821D81C3D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102CCC5-80CA-EE26-EAA1-73CC958C79B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9A2646-2B6D-72E4-B49E-2301EE14AEAB}"/>
              </a:ext>
            </a:extLst>
          </p:cNvPr>
          <p:cNvPicPr>
            <a:picLocks noChangeAspect="1"/>
          </p:cNvPicPr>
          <p:nvPr/>
        </p:nvPicPr>
        <p:blipFill>
          <a:blip r:embed="rId2"/>
          <a:stretch>
            <a:fillRect/>
          </a:stretch>
        </p:blipFill>
        <p:spPr>
          <a:xfrm>
            <a:off x="1014020" y="1463072"/>
            <a:ext cx="2888230" cy="3063505"/>
          </a:xfrm>
          <a:prstGeom prst="rect">
            <a:avLst/>
          </a:prstGeom>
        </p:spPr>
      </p:pic>
      <p:pic>
        <p:nvPicPr>
          <p:cNvPr id="5" name="Picture 4">
            <a:extLst>
              <a:ext uri="{FF2B5EF4-FFF2-40B4-BE49-F238E27FC236}">
                <a16:creationId xmlns:a16="http://schemas.microsoft.com/office/drawing/2014/main" id="{E3992C3F-A652-D82A-9797-69F89430C188}"/>
              </a:ext>
            </a:extLst>
          </p:cNvPr>
          <p:cNvPicPr>
            <a:picLocks noChangeAspect="1"/>
          </p:cNvPicPr>
          <p:nvPr/>
        </p:nvPicPr>
        <p:blipFill>
          <a:blip r:embed="rId3"/>
          <a:stretch>
            <a:fillRect/>
          </a:stretch>
        </p:blipFill>
        <p:spPr>
          <a:xfrm>
            <a:off x="1417931" y="270212"/>
            <a:ext cx="9283350" cy="1045479"/>
          </a:xfrm>
          <a:prstGeom prst="rect">
            <a:avLst/>
          </a:prstGeom>
        </p:spPr>
      </p:pic>
      <p:pic>
        <p:nvPicPr>
          <p:cNvPr id="7" name="Picture 6">
            <a:extLst>
              <a:ext uri="{FF2B5EF4-FFF2-40B4-BE49-F238E27FC236}">
                <a16:creationId xmlns:a16="http://schemas.microsoft.com/office/drawing/2014/main" id="{05B9CC63-9090-06A9-A8FF-1A53AC400968}"/>
              </a:ext>
            </a:extLst>
          </p:cNvPr>
          <p:cNvPicPr>
            <a:picLocks noChangeAspect="1"/>
          </p:cNvPicPr>
          <p:nvPr/>
        </p:nvPicPr>
        <p:blipFill>
          <a:blip r:embed="rId4"/>
          <a:stretch>
            <a:fillRect/>
          </a:stretch>
        </p:blipFill>
        <p:spPr>
          <a:xfrm>
            <a:off x="418318" y="4309491"/>
            <a:ext cx="3671773" cy="741283"/>
          </a:xfrm>
          <a:prstGeom prst="rect">
            <a:avLst/>
          </a:prstGeom>
        </p:spPr>
      </p:pic>
      <p:pic>
        <p:nvPicPr>
          <p:cNvPr id="9" name="Picture 8">
            <a:extLst>
              <a:ext uri="{FF2B5EF4-FFF2-40B4-BE49-F238E27FC236}">
                <a16:creationId xmlns:a16="http://schemas.microsoft.com/office/drawing/2014/main" id="{05A1B90C-9B8C-19DF-5554-13833552549E}"/>
              </a:ext>
            </a:extLst>
          </p:cNvPr>
          <p:cNvPicPr>
            <a:picLocks noChangeAspect="1"/>
          </p:cNvPicPr>
          <p:nvPr/>
        </p:nvPicPr>
        <p:blipFill>
          <a:blip r:embed="rId5"/>
          <a:stretch>
            <a:fillRect/>
          </a:stretch>
        </p:blipFill>
        <p:spPr>
          <a:xfrm>
            <a:off x="6812306" y="1463072"/>
            <a:ext cx="3185436" cy="2080440"/>
          </a:xfrm>
          <a:prstGeom prst="rect">
            <a:avLst/>
          </a:prstGeom>
        </p:spPr>
      </p:pic>
      <p:pic>
        <p:nvPicPr>
          <p:cNvPr id="11" name="Picture 10">
            <a:extLst>
              <a:ext uri="{FF2B5EF4-FFF2-40B4-BE49-F238E27FC236}">
                <a16:creationId xmlns:a16="http://schemas.microsoft.com/office/drawing/2014/main" id="{9F3F2384-6384-FB38-29D9-DBE77A22E33E}"/>
              </a:ext>
            </a:extLst>
          </p:cNvPr>
          <p:cNvPicPr>
            <a:picLocks noChangeAspect="1"/>
          </p:cNvPicPr>
          <p:nvPr/>
        </p:nvPicPr>
        <p:blipFill>
          <a:blip r:embed="rId6"/>
          <a:stretch>
            <a:fillRect/>
          </a:stretch>
        </p:blipFill>
        <p:spPr>
          <a:xfrm>
            <a:off x="6412531" y="3695217"/>
            <a:ext cx="4142868" cy="616581"/>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3F6BE6B-802E-8E44-D0D2-D0ABDE372987}"/>
                  </a:ext>
                </a:extLst>
              </p:cNvPr>
              <p:cNvSpPr txBox="1"/>
              <p:nvPr/>
            </p:nvSpPr>
            <p:spPr>
              <a:xfrm>
                <a:off x="276277" y="5143529"/>
                <a:ext cx="11639446" cy="1785104"/>
              </a:xfrm>
              <a:prstGeom prst="rect">
                <a:avLst/>
              </a:prstGeom>
              <a:noFill/>
            </p:spPr>
            <p:txBody>
              <a:bodyPr wrap="square">
                <a:spAutoFit/>
              </a:bodyPr>
              <a:lstStyle/>
              <a:p>
                <a:r>
                  <a:rPr lang="en-US" sz="2200" b="0" i="0" u="none" strike="noStrike" baseline="0" dirty="0">
                    <a:solidFill>
                      <a:srgbClr val="FF0D00"/>
                    </a:solidFill>
                    <a:latin typeface="MyriadPro-Semibold" panose="020B0603030403020204" pitchFamily="34" charset="0"/>
                  </a:rPr>
                  <a:t>WARNING </a:t>
                </a:r>
                <a:r>
                  <a:rPr lang="en-US" sz="2200" b="0" i="0" u="none" strike="noStrike" baseline="0" dirty="0">
                    <a:solidFill>
                      <a:srgbClr val="FF0D00"/>
                    </a:solidFill>
                    <a:latin typeface="TimesLTStd-Roman"/>
                  </a:rPr>
                  <a:t>These examples show that we must be careful when using Fermat’s Theorem</a:t>
                </a:r>
                <a:r>
                  <a:rPr lang="en-US" sz="2200" b="0" i="0" u="none" strike="noStrike" baseline="0" dirty="0">
                    <a:solidFill>
                      <a:srgbClr val="FF0000"/>
                    </a:solidFill>
                    <a:latin typeface="TimesLTStd-Roman"/>
                  </a:rPr>
                  <a:t>. </a:t>
                </a:r>
                <a14:m>
                  <m:oMath xmlns:m="http://schemas.openxmlformats.org/officeDocument/2006/math">
                    <m:r>
                      <a:rPr lang="en-US" sz="2200" b="0" i="1" u="none" strike="noStrike" baseline="0" smtClean="0">
                        <a:solidFill>
                          <a:srgbClr val="FF0000"/>
                        </a:solidFill>
                        <a:latin typeface="Cambria Math" panose="02040503050406030204" pitchFamily="18" charset="0"/>
                      </a:rPr>
                      <m:t>𝑦</m:t>
                    </m:r>
                    <m:r>
                      <a:rPr lang="en-US" sz="2200" b="0" i="1" u="none" strike="noStrike" baseline="0" smtClean="0">
                        <a:solidFill>
                          <a:srgbClr val="FF0000"/>
                        </a:solidFill>
                        <a:latin typeface="Cambria Math" panose="02040503050406030204" pitchFamily="18" charset="0"/>
                      </a:rPr>
                      <m:t>=</m:t>
                    </m:r>
                    <m:sSup>
                      <m:sSupPr>
                        <m:ctrlPr>
                          <a:rPr lang="en-US" sz="2200" b="0" i="1" u="none" strike="noStrike" baseline="0" smtClean="0">
                            <a:solidFill>
                              <a:srgbClr val="FF0000"/>
                            </a:solidFill>
                            <a:latin typeface="Cambria Math" panose="02040503050406030204" pitchFamily="18" charset="0"/>
                          </a:rPr>
                        </m:ctrlPr>
                      </m:sSupPr>
                      <m:e>
                        <m:r>
                          <a:rPr lang="en-US" sz="2200" b="0" i="1" u="none" strike="noStrike" baseline="0" smtClean="0">
                            <a:solidFill>
                              <a:srgbClr val="FF0000"/>
                            </a:solidFill>
                            <a:latin typeface="Cambria Math" panose="02040503050406030204" pitchFamily="18" charset="0"/>
                          </a:rPr>
                          <m:t>𝑥</m:t>
                        </m:r>
                      </m:e>
                      <m:sup>
                        <m:r>
                          <a:rPr lang="en-US" sz="2200" b="0" i="1" u="none" strike="noStrike" baseline="0" smtClean="0">
                            <a:solidFill>
                              <a:srgbClr val="FF0000"/>
                            </a:solidFill>
                            <a:latin typeface="Cambria Math" panose="02040503050406030204" pitchFamily="18" charset="0"/>
                          </a:rPr>
                          <m:t>3</m:t>
                        </m:r>
                      </m:sup>
                    </m:sSup>
                  </m:oMath>
                </a14:m>
                <a:r>
                  <a:rPr lang="en-US" sz="2200" b="0" i="0" u="none" strike="noStrike" baseline="0" dirty="0">
                    <a:solidFill>
                      <a:srgbClr val="FF0000"/>
                    </a:solidFill>
                    <a:latin typeface="TimesLTStd-Roman"/>
                  </a:rPr>
                  <a:t> demonstrates that </a:t>
                </a:r>
                <a:r>
                  <a:rPr lang="en-US" sz="2200" b="0" i="0" u="none" strike="noStrike" baseline="0" dirty="0">
                    <a:solidFill>
                      <a:srgbClr val="FF0D00"/>
                    </a:solidFill>
                    <a:latin typeface="TimesLTStd-Roman"/>
                  </a:rPr>
                  <a:t>even when </a:t>
                </a:r>
                <a14:m>
                  <m:oMath xmlns:m="http://schemas.openxmlformats.org/officeDocument/2006/math">
                    <m:sSup>
                      <m:sSupPr>
                        <m:ctrlPr>
                          <a:rPr lang="en-US" sz="2200" b="0" i="1" u="none" strike="noStrike" baseline="0" smtClean="0">
                            <a:solidFill>
                              <a:srgbClr val="FF0D00"/>
                            </a:solidFill>
                            <a:latin typeface="Cambria Math" panose="02040503050406030204" pitchFamily="18" charset="0"/>
                          </a:rPr>
                        </m:ctrlPr>
                      </m:sSupPr>
                      <m:e>
                        <m:r>
                          <a:rPr lang="en-US" sz="2200" b="0" i="1" u="none" strike="noStrike" baseline="0" smtClean="0">
                            <a:solidFill>
                              <a:srgbClr val="FF0D00"/>
                            </a:solidFill>
                            <a:latin typeface="Cambria Math" panose="02040503050406030204" pitchFamily="18" charset="0"/>
                          </a:rPr>
                          <m:t>𝑓</m:t>
                        </m:r>
                      </m:e>
                      <m:sup>
                        <m:r>
                          <a:rPr lang="en-US" sz="2200" b="0" i="1" u="none" strike="noStrike" baseline="0" smtClean="0">
                            <a:solidFill>
                              <a:srgbClr val="FF0D00"/>
                            </a:solidFill>
                            <a:latin typeface="Cambria Math" panose="02040503050406030204" pitchFamily="18" charset="0"/>
                          </a:rPr>
                          <m:t>′</m:t>
                        </m:r>
                      </m:sup>
                    </m:sSup>
                    <m:d>
                      <m:dPr>
                        <m:ctrlPr>
                          <a:rPr lang="en-US" sz="2200" b="0" i="1" u="none" strike="noStrike" baseline="0" smtClean="0">
                            <a:solidFill>
                              <a:srgbClr val="FF0D00"/>
                            </a:solidFill>
                            <a:latin typeface="Cambria Math" panose="02040503050406030204" pitchFamily="18" charset="0"/>
                          </a:rPr>
                        </m:ctrlPr>
                      </m:dPr>
                      <m:e>
                        <m:r>
                          <a:rPr lang="en-US" sz="2200" b="0" i="1" u="none" strike="noStrike" baseline="0" smtClean="0">
                            <a:solidFill>
                              <a:srgbClr val="FF0D00"/>
                            </a:solidFill>
                            <a:latin typeface="Cambria Math" panose="02040503050406030204" pitchFamily="18" charset="0"/>
                          </a:rPr>
                          <m:t>𝑐</m:t>
                        </m:r>
                      </m:e>
                    </m:d>
                    <m:r>
                      <a:rPr lang="en-US" sz="2200" b="0" i="1" u="none" strike="noStrike" baseline="0" smtClean="0">
                        <a:solidFill>
                          <a:srgbClr val="FF0D00"/>
                        </a:solidFill>
                        <a:latin typeface="Cambria Math" panose="02040503050406030204" pitchFamily="18" charset="0"/>
                      </a:rPr>
                      <m:t>=0 </m:t>
                    </m:r>
                  </m:oMath>
                </a14:m>
                <a:r>
                  <a:rPr lang="en-US" sz="2200" b="0" i="0" u="none" strike="noStrike" baseline="0" dirty="0">
                    <a:solidFill>
                      <a:srgbClr val="FF0D00"/>
                    </a:solidFill>
                    <a:latin typeface="TimesLTStd-Roman"/>
                  </a:rPr>
                  <a:t>there need not be a maximum or minimum at </a:t>
                </a:r>
                <a:r>
                  <a:rPr lang="en-US" sz="2200" b="0" i="1" u="none" strike="noStrike" baseline="0" dirty="0">
                    <a:solidFill>
                      <a:srgbClr val="FF0D00"/>
                    </a:solidFill>
                    <a:latin typeface="TimesLTStd-Italic"/>
                  </a:rPr>
                  <a:t>c</a:t>
                </a:r>
                <a:r>
                  <a:rPr lang="en-US" sz="2200" b="0" i="0" u="none" strike="noStrike" baseline="0" dirty="0">
                    <a:solidFill>
                      <a:srgbClr val="FF0000"/>
                    </a:solidFill>
                    <a:latin typeface="TimesLTStd-Roman"/>
                  </a:rPr>
                  <a:t>. (In other words, the converse of Fermat’s Theorem is false in general.) </a:t>
                </a:r>
                <a:r>
                  <a:rPr lang="en-US" sz="2200" b="0" i="0" u="none" strike="noStrike" baseline="0" dirty="0">
                    <a:solidFill>
                      <a:srgbClr val="FF0D00"/>
                    </a:solidFill>
                    <a:latin typeface="TimesLTStd-Roman"/>
                  </a:rPr>
                  <a:t>Furthermore, there may be an extreme value even when </a:t>
                </a:r>
                <a14:m>
                  <m:oMath xmlns:m="http://schemas.openxmlformats.org/officeDocument/2006/math">
                    <m:sSup>
                      <m:sSupPr>
                        <m:ctrlPr>
                          <a:rPr lang="en-US" sz="2200" i="1">
                            <a:solidFill>
                              <a:srgbClr val="FF0D00"/>
                            </a:solidFill>
                            <a:latin typeface="Cambria Math" panose="02040503050406030204" pitchFamily="18" charset="0"/>
                          </a:rPr>
                        </m:ctrlPr>
                      </m:sSupPr>
                      <m:e>
                        <m:r>
                          <a:rPr lang="en-US" sz="2200" i="1">
                            <a:solidFill>
                              <a:srgbClr val="FF0D00"/>
                            </a:solidFill>
                            <a:latin typeface="Cambria Math" panose="02040503050406030204" pitchFamily="18" charset="0"/>
                          </a:rPr>
                          <m:t>𝑓</m:t>
                        </m:r>
                      </m:e>
                      <m:sup>
                        <m:r>
                          <a:rPr lang="en-US" sz="2200" i="1">
                            <a:solidFill>
                              <a:srgbClr val="FF0D00"/>
                            </a:solidFill>
                            <a:latin typeface="Cambria Math" panose="02040503050406030204" pitchFamily="18" charset="0"/>
                          </a:rPr>
                          <m:t>′</m:t>
                        </m:r>
                      </m:sup>
                    </m:sSup>
                    <m:d>
                      <m:dPr>
                        <m:ctrlPr>
                          <a:rPr lang="en-US" sz="2200" i="1">
                            <a:solidFill>
                              <a:srgbClr val="FF0D00"/>
                            </a:solidFill>
                            <a:latin typeface="Cambria Math" panose="02040503050406030204" pitchFamily="18" charset="0"/>
                          </a:rPr>
                        </m:ctrlPr>
                      </m:dPr>
                      <m:e>
                        <m:r>
                          <a:rPr lang="en-US" sz="2200" i="1">
                            <a:solidFill>
                              <a:srgbClr val="FF0D00"/>
                            </a:solidFill>
                            <a:latin typeface="Cambria Math" panose="02040503050406030204" pitchFamily="18" charset="0"/>
                          </a:rPr>
                          <m:t>𝑐</m:t>
                        </m:r>
                      </m:e>
                    </m:d>
                    <m:r>
                      <a:rPr lang="en-US" sz="2200" i="1">
                        <a:solidFill>
                          <a:srgbClr val="FF0D00"/>
                        </a:solidFill>
                        <a:latin typeface="Cambria Math" panose="02040503050406030204" pitchFamily="18" charset="0"/>
                      </a:rPr>
                      <m:t> </m:t>
                    </m:r>
                  </m:oMath>
                </a14:m>
                <a:r>
                  <a:rPr lang="en-US" sz="2200" b="0" i="0" u="none" strike="noStrike" baseline="0" dirty="0">
                    <a:solidFill>
                      <a:srgbClr val="FF0D00"/>
                    </a:solidFill>
                    <a:latin typeface="TimesLTStd-Roman"/>
                  </a:rPr>
                  <a:t>does not exist </a:t>
                </a:r>
                <a:r>
                  <a:rPr lang="en-US" sz="2200" b="0" i="0" u="none" strike="noStrike" baseline="0" dirty="0">
                    <a:solidFill>
                      <a:srgbClr val="FF0000"/>
                    </a:solidFill>
                    <a:latin typeface="TimesLTStd-Roman"/>
                  </a:rPr>
                  <a:t>as in</a:t>
                </a:r>
                <a:r>
                  <a:rPr lang="en-US" sz="2200" b="0" i="0" u="none" strike="noStrike" dirty="0">
                    <a:solidFill>
                      <a:srgbClr val="FF0000"/>
                    </a:solidFill>
                    <a:latin typeface="TimesLTStd-Roman"/>
                  </a:rPr>
                  <a:t> </a:t>
                </a:r>
                <a14:m>
                  <m:oMath xmlns:m="http://schemas.openxmlformats.org/officeDocument/2006/math">
                    <m:r>
                      <a:rPr lang="en-US" sz="2200" b="0" i="1" u="none" strike="noStrike" smtClean="0">
                        <a:solidFill>
                          <a:srgbClr val="FF0000"/>
                        </a:solidFill>
                        <a:latin typeface="Cambria Math" panose="02040503050406030204" pitchFamily="18" charset="0"/>
                      </a:rPr>
                      <m:t>𝑦</m:t>
                    </m:r>
                    <m:r>
                      <a:rPr lang="en-US" sz="2200" b="0" i="1" u="none" strike="noStrike" smtClean="0">
                        <a:solidFill>
                          <a:srgbClr val="FF0000"/>
                        </a:solidFill>
                        <a:latin typeface="Cambria Math" panose="02040503050406030204" pitchFamily="18" charset="0"/>
                      </a:rPr>
                      <m:t>=</m:t>
                    </m:r>
                    <m:d>
                      <m:dPr>
                        <m:begChr m:val="|"/>
                        <m:endChr m:val="|"/>
                        <m:ctrlPr>
                          <a:rPr lang="en-US" sz="2200" b="0" i="1" u="none" strike="noStrike" smtClean="0">
                            <a:solidFill>
                              <a:srgbClr val="FF0000"/>
                            </a:solidFill>
                            <a:latin typeface="Cambria Math" panose="02040503050406030204" pitchFamily="18" charset="0"/>
                          </a:rPr>
                        </m:ctrlPr>
                      </m:dPr>
                      <m:e>
                        <m:r>
                          <a:rPr lang="en-US" sz="2200" b="0" i="1" u="none" strike="noStrike" smtClean="0">
                            <a:solidFill>
                              <a:srgbClr val="FF0000"/>
                            </a:solidFill>
                            <a:latin typeface="Cambria Math" panose="02040503050406030204" pitchFamily="18" charset="0"/>
                          </a:rPr>
                          <m:t>𝑥</m:t>
                        </m:r>
                      </m:e>
                    </m:d>
                  </m:oMath>
                </a14:m>
                <a:r>
                  <a:rPr lang="en-US" sz="2200" b="0" i="0" u="none" strike="noStrike" baseline="0" dirty="0">
                    <a:solidFill>
                      <a:srgbClr val="FF0D00"/>
                    </a:solidFill>
                    <a:latin typeface="TimesLTStd-Roman"/>
                  </a:rPr>
                  <a:t>.</a:t>
                </a:r>
              </a:p>
              <a:p>
                <a:pPr algn="l"/>
                <a:endParaRPr lang="en-US" sz="2200" dirty="0"/>
              </a:p>
            </p:txBody>
          </p:sp>
        </mc:Choice>
        <mc:Fallback xmlns="">
          <p:sp>
            <p:nvSpPr>
              <p:cNvPr id="13" name="TextBox 12">
                <a:extLst>
                  <a:ext uri="{FF2B5EF4-FFF2-40B4-BE49-F238E27FC236}">
                    <a16:creationId xmlns:a16="http://schemas.microsoft.com/office/drawing/2014/main" id="{E3F6BE6B-802E-8E44-D0D2-D0ABDE372987}"/>
                  </a:ext>
                </a:extLst>
              </p:cNvPr>
              <p:cNvSpPr txBox="1">
                <a:spLocks noRot="1" noChangeAspect="1" noMove="1" noResize="1" noEditPoints="1" noAdjustHandles="1" noChangeArrowheads="1" noChangeShapeType="1" noTextEdit="1"/>
              </p:cNvSpPr>
              <p:nvPr/>
            </p:nvSpPr>
            <p:spPr>
              <a:xfrm>
                <a:off x="276277" y="5143529"/>
                <a:ext cx="11639446" cy="1785104"/>
              </a:xfrm>
              <a:prstGeom prst="rect">
                <a:avLst/>
              </a:prstGeom>
              <a:blipFill>
                <a:blip r:embed="rId7"/>
                <a:stretch>
                  <a:fillRect l="-681" t="-2389"/>
                </a:stretch>
              </a:blipFill>
            </p:spPr>
            <p:txBody>
              <a:bodyPr/>
              <a:lstStyle/>
              <a:p>
                <a:r>
                  <a:rPr lang="en-US">
                    <a:noFill/>
                  </a:rPr>
                  <a:t> </a:t>
                </a:r>
              </a:p>
            </p:txBody>
          </p:sp>
        </mc:Fallback>
      </mc:AlternateContent>
    </p:spTree>
    <p:extLst>
      <p:ext uri="{BB962C8B-B14F-4D97-AF65-F5344CB8AC3E}">
        <p14:creationId xmlns:p14="http://schemas.microsoft.com/office/powerpoint/2010/main" val="3418065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4533-EB21-749E-C3C2-35455228971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0006FE-DAEC-0A54-D6A8-2B0C5562588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66AB79-972F-2DF5-3543-6799658C8C01}"/>
                  </a:ext>
                </a:extLst>
              </p:cNvPr>
              <p:cNvSpPr txBox="1"/>
              <p:nvPr/>
            </p:nvSpPr>
            <p:spPr>
              <a:xfrm>
                <a:off x="195125" y="313882"/>
                <a:ext cx="11724965" cy="769441"/>
              </a:xfrm>
              <a:prstGeom prst="rect">
                <a:avLst/>
              </a:prstGeom>
              <a:noFill/>
            </p:spPr>
            <p:txBody>
              <a:bodyPr wrap="square">
                <a:spAutoFit/>
              </a:bodyPr>
              <a:lstStyle/>
              <a:p>
                <a:r>
                  <a:rPr lang="en-US" sz="2200" b="0" i="0" u="none" strike="noStrike" baseline="0" dirty="0">
                    <a:latin typeface="TimesLTStd-Roman"/>
                  </a:rPr>
                  <a:t>Fermat’s Theorem does suggest that we should at least </a:t>
                </a:r>
                <a:r>
                  <a:rPr lang="en-US" sz="2200" b="0" i="1" u="none" strike="noStrike" baseline="0" dirty="0">
                    <a:latin typeface="TimesLTStd-Italic"/>
                  </a:rPr>
                  <a:t>start </a:t>
                </a:r>
                <a:r>
                  <a:rPr lang="en-US" sz="2200" b="0" i="0" u="none" strike="noStrike" baseline="0" dirty="0">
                    <a:latin typeface="TimesLTStd-Roman"/>
                  </a:rPr>
                  <a:t>looking for extreme values of </a:t>
                </a:r>
                <a:r>
                  <a:rPr lang="en-US" sz="2200" b="0" i="1" u="none" strike="noStrike" baseline="0" dirty="0">
                    <a:latin typeface="TimesLTStd-Italic"/>
                  </a:rPr>
                  <a:t>f </a:t>
                </a:r>
                <a:r>
                  <a:rPr lang="en-US" sz="2200" b="0" i="0" u="none" strike="noStrike" baseline="0" dirty="0">
                    <a:latin typeface="TimesLTStd-Roman"/>
                  </a:rPr>
                  <a:t>at the numbers </a:t>
                </a:r>
                <a:r>
                  <a:rPr lang="en-US" sz="2200" b="0" i="1" u="none" strike="noStrike" baseline="0" dirty="0">
                    <a:latin typeface="TimesLTStd-Italic"/>
                  </a:rPr>
                  <a:t>c </a:t>
                </a:r>
                <a:r>
                  <a:rPr lang="en-US" sz="2200" b="0" i="0" u="none" strike="noStrike" baseline="0" dirty="0">
                    <a:latin typeface="TimesLTStd-Roman"/>
                  </a:rPr>
                  <a:t>where </a:t>
                </a:r>
                <a14:m>
                  <m:oMath xmlns:m="http://schemas.openxmlformats.org/officeDocument/2006/math">
                    <m:sSup>
                      <m:sSupPr>
                        <m:ctrlPr>
                          <a:rPr lang="en-US" sz="2200" b="0" i="1" u="none" strike="noStrike" baseline="0" smtClean="0">
                            <a:solidFill>
                              <a:srgbClr val="FF0D00"/>
                            </a:solidFill>
                            <a:latin typeface="Cambria Math" panose="02040503050406030204" pitchFamily="18" charset="0"/>
                          </a:rPr>
                        </m:ctrlPr>
                      </m:sSupPr>
                      <m:e>
                        <m:r>
                          <a:rPr lang="en-US" sz="2200" b="0" i="1" u="none" strike="noStrike" baseline="0" smtClean="0">
                            <a:solidFill>
                              <a:srgbClr val="FF0D00"/>
                            </a:solidFill>
                            <a:latin typeface="Cambria Math" panose="02040503050406030204" pitchFamily="18" charset="0"/>
                          </a:rPr>
                          <m:t>𝑓</m:t>
                        </m:r>
                      </m:e>
                      <m:sup>
                        <m:r>
                          <a:rPr lang="en-US" sz="2200" b="0" i="1" u="none" strike="noStrike" baseline="0" smtClean="0">
                            <a:solidFill>
                              <a:srgbClr val="FF0D00"/>
                            </a:solidFill>
                            <a:latin typeface="Cambria Math" panose="02040503050406030204" pitchFamily="18" charset="0"/>
                          </a:rPr>
                          <m:t>′</m:t>
                        </m:r>
                      </m:sup>
                    </m:sSup>
                    <m:d>
                      <m:dPr>
                        <m:ctrlPr>
                          <a:rPr lang="en-US" sz="2200" b="0" i="1" u="none" strike="noStrike" baseline="0" smtClean="0">
                            <a:solidFill>
                              <a:srgbClr val="FF0D00"/>
                            </a:solidFill>
                            <a:latin typeface="Cambria Math" panose="02040503050406030204" pitchFamily="18" charset="0"/>
                          </a:rPr>
                        </m:ctrlPr>
                      </m:dPr>
                      <m:e>
                        <m:r>
                          <a:rPr lang="en-US" sz="2200" b="0" i="1" u="none" strike="noStrike" baseline="0" smtClean="0">
                            <a:solidFill>
                              <a:srgbClr val="FF0D00"/>
                            </a:solidFill>
                            <a:latin typeface="Cambria Math" panose="02040503050406030204" pitchFamily="18" charset="0"/>
                          </a:rPr>
                          <m:t>𝑐</m:t>
                        </m:r>
                      </m:e>
                    </m:d>
                    <m:r>
                      <a:rPr lang="en-US" sz="2200" b="0" i="1" u="none" strike="noStrike" baseline="0" smtClean="0">
                        <a:solidFill>
                          <a:srgbClr val="FF0D00"/>
                        </a:solidFill>
                        <a:latin typeface="Cambria Math" panose="02040503050406030204" pitchFamily="18" charset="0"/>
                      </a:rPr>
                      <m:t>=0 </m:t>
                    </m:r>
                  </m:oMath>
                </a14:m>
                <a:r>
                  <a:rPr lang="en-US" sz="2200" b="0" i="0" u="none" strike="noStrike" baseline="0" dirty="0">
                    <a:latin typeface="TimesLTStd-Roman"/>
                  </a:rPr>
                  <a:t>or where </a:t>
                </a:r>
                <a14:m>
                  <m:oMath xmlns:m="http://schemas.openxmlformats.org/officeDocument/2006/math">
                    <m:sSup>
                      <m:sSupPr>
                        <m:ctrlPr>
                          <a:rPr lang="en-US" sz="2200" i="1">
                            <a:solidFill>
                              <a:srgbClr val="FF0D00"/>
                            </a:solidFill>
                            <a:latin typeface="Cambria Math" panose="02040503050406030204" pitchFamily="18" charset="0"/>
                          </a:rPr>
                        </m:ctrlPr>
                      </m:sSupPr>
                      <m:e>
                        <m:r>
                          <a:rPr lang="en-US" sz="2200" i="1">
                            <a:solidFill>
                              <a:srgbClr val="FF0D00"/>
                            </a:solidFill>
                            <a:latin typeface="Cambria Math" panose="02040503050406030204" pitchFamily="18" charset="0"/>
                          </a:rPr>
                          <m:t>𝑓</m:t>
                        </m:r>
                      </m:e>
                      <m:sup>
                        <m:r>
                          <a:rPr lang="en-US" sz="2200" i="1">
                            <a:solidFill>
                              <a:srgbClr val="FF0D00"/>
                            </a:solidFill>
                            <a:latin typeface="Cambria Math" panose="02040503050406030204" pitchFamily="18" charset="0"/>
                          </a:rPr>
                          <m:t>′</m:t>
                        </m:r>
                      </m:sup>
                    </m:sSup>
                    <m:d>
                      <m:dPr>
                        <m:ctrlPr>
                          <a:rPr lang="en-US" sz="2200" i="1">
                            <a:solidFill>
                              <a:srgbClr val="FF0D00"/>
                            </a:solidFill>
                            <a:latin typeface="Cambria Math" panose="02040503050406030204" pitchFamily="18" charset="0"/>
                          </a:rPr>
                        </m:ctrlPr>
                      </m:dPr>
                      <m:e>
                        <m:r>
                          <a:rPr lang="en-US" sz="2200" i="1">
                            <a:solidFill>
                              <a:srgbClr val="FF0D00"/>
                            </a:solidFill>
                            <a:latin typeface="Cambria Math" panose="02040503050406030204" pitchFamily="18" charset="0"/>
                          </a:rPr>
                          <m:t>𝑐</m:t>
                        </m:r>
                      </m:e>
                    </m:d>
                    <m:r>
                      <a:rPr lang="en-US" sz="2200" b="0" i="1" smtClean="0">
                        <a:solidFill>
                          <a:srgbClr val="FF0D00"/>
                        </a:solidFill>
                        <a:latin typeface="Cambria Math" panose="02040503050406030204" pitchFamily="18" charset="0"/>
                      </a:rPr>
                      <m:t> </m:t>
                    </m:r>
                  </m:oMath>
                </a14:m>
                <a:r>
                  <a:rPr lang="en-US" sz="2200" b="0" i="0" u="none" strike="noStrike" baseline="0" dirty="0">
                    <a:solidFill>
                      <a:srgbClr val="FF0000"/>
                    </a:solidFill>
                    <a:latin typeface="TimesLTStd-Roman"/>
                  </a:rPr>
                  <a:t>does not exist</a:t>
                </a:r>
                <a:r>
                  <a:rPr lang="en-US" sz="2200" b="0" i="0" u="none" strike="noStrike" baseline="0" dirty="0">
                    <a:latin typeface="TimesLTStd-Roman"/>
                  </a:rPr>
                  <a:t>. Such numbers are given a special name.</a:t>
                </a:r>
                <a:endParaRPr lang="en-US" sz="2200" dirty="0"/>
              </a:p>
            </p:txBody>
          </p:sp>
        </mc:Choice>
        <mc:Fallback xmlns="">
          <p:sp>
            <p:nvSpPr>
              <p:cNvPr id="3" name="TextBox 2">
                <a:extLst>
                  <a:ext uri="{FF2B5EF4-FFF2-40B4-BE49-F238E27FC236}">
                    <a16:creationId xmlns:a16="http://schemas.microsoft.com/office/drawing/2014/main" id="{5566AB79-972F-2DF5-3543-6799658C8C01}"/>
                  </a:ext>
                </a:extLst>
              </p:cNvPr>
              <p:cNvSpPr txBox="1">
                <a:spLocks noRot="1" noChangeAspect="1" noMove="1" noResize="1" noEditPoints="1" noAdjustHandles="1" noChangeArrowheads="1" noChangeShapeType="1" noTextEdit="1"/>
              </p:cNvSpPr>
              <p:nvPr/>
            </p:nvSpPr>
            <p:spPr>
              <a:xfrm>
                <a:off x="195125" y="313882"/>
                <a:ext cx="11724965" cy="769441"/>
              </a:xfrm>
              <a:prstGeom prst="rect">
                <a:avLst/>
              </a:prstGeom>
              <a:blipFill>
                <a:blip r:embed="rId2"/>
                <a:stretch>
                  <a:fillRect l="-676" t="-4724" b="-1417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0865B8D-5102-5FFA-F3B1-D50DF215FC1A}"/>
              </a:ext>
            </a:extLst>
          </p:cNvPr>
          <p:cNvPicPr>
            <a:picLocks noChangeAspect="1"/>
          </p:cNvPicPr>
          <p:nvPr/>
        </p:nvPicPr>
        <p:blipFill>
          <a:blip r:embed="rId3"/>
          <a:stretch>
            <a:fillRect/>
          </a:stretch>
        </p:blipFill>
        <p:spPr>
          <a:xfrm>
            <a:off x="1847667" y="1248512"/>
            <a:ext cx="8496665" cy="1019142"/>
          </a:xfrm>
          <a:prstGeom prst="rect">
            <a:avLst/>
          </a:prstGeom>
        </p:spPr>
      </p:pic>
      <p:pic>
        <p:nvPicPr>
          <p:cNvPr id="9" name="Picture 8">
            <a:extLst>
              <a:ext uri="{FF2B5EF4-FFF2-40B4-BE49-F238E27FC236}">
                <a16:creationId xmlns:a16="http://schemas.microsoft.com/office/drawing/2014/main" id="{52566050-478C-D1CC-CA4E-64D089EA7DF4}"/>
              </a:ext>
            </a:extLst>
          </p:cNvPr>
          <p:cNvPicPr>
            <a:picLocks noChangeAspect="1"/>
          </p:cNvPicPr>
          <p:nvPr/>
        </p:nvPicPr>
        <p:blipFill>
          <a:blip r:embed="rId4"/>
          <a:stretch>
            <a:fillRect/>
          </a:stretch>
        </p:blipFill>
        <p:spPr>
          <a:xfrm>
            <a:off x="3540087" y="2538362"/>
            <a:ext cx="4572396" cy="3071126"/>
          </a:xfrm>
          <a:prstGeom prst="rect">
            <a:avLst/>
          </a:prstGeom>
        </p:spPr>
      </p:pic>
      <p:sp>
        <p:nvSpPr>
          <p:cNvPr id="10" name="Oval 9">
            <a:extLst>
              <a:ext uri="{FF2B5EF4-FFF2-40B4-BE49-F238E27FC236}">
                <a16:creationId xmlns:a16="http://schemas.microsoft.com/office/drawing/2014/main" id="{0690C540-FD63-8D2D-A944-BB1E583ED4E4}"/>
              </a:ext>
            </a:extLst>
          </p:cNvPr>
          <p:cNvSpPr/>
          <p:nvPr/>
        </p:nvSpPr>
        <p:spPr>
          <a:xfrm>
            <a:off x="4440870" y="4172926"/>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D290D21-C5FD-589E-DA6C-62F844941DC5}"/>
              </a:ext>
            </a:extLst>
          </p:cNvPr>
          <p:cNvSpPr/>
          <p:nvPr/>
        </p:nvSpPr>
        <p:spPr>
          <a:xfrm>
            <a:off x="5389265" y="2903326"/>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6A082C-991F-C56D-DEE1-3F2973B4CB85}"/>
              </a:ext>
            </a:extLst>
          </p:cNvPr>
          <p:cNvPicPr>
            <a:picLocks noChangeAspect="1"/>
          </p:cNvPicPr>
          <p:nvPr/>
        </p:nvPicPr>
        <p:blipFill>
          <a:blip r:embed="rId5"/>
          <a:stretch>
            <a:fillRect/>
          </a:stretch>
        </p:blipFill>
        <p:spPr>
          <a:xfrm>
            <a:off x="5051600" y="3299813"/>
            <a:ext cx="957305" cy="296009"/>
          </a:xfrm>
          <a:prstGeom prst="rect">
            <a:avLst/>
          </a:prstGeom>
        </p:spPr>
      </p:pic>
      <p:pic>
        <p:nvPicPr>
          <p:cNvPr id="15" name="Picture 14">
            <a:extLst>
              <a:ext uri="{FF2B5EF4-FFF2-40B4-BE49-F238E27FC236}">
                <a16:creationId xmlns:a16="http://schemas.microsoft.com/office/drawing/2014/main" id="{1C2F57A8-A9A2-84E5-5719-4D30F3FB7B42}"/>
              </a:ext>
            </a:extLst>
          </p:cNvPr>
          <p:cNvPicPr>
            <a:picLocks noChangeAspect="1"/>
          </p:cNvPicPr>
          <p:nvPr/>
        </p:nvPicPr>
        <p:blipFill>
          <a:blip r:embed="rId6"/>
          <a:stretch>
            <a:fillRect/>
          </a:stretch>
        </p:blipFill>
        <p:spPr>
          <a:xfrm>
            <a:off x="4667856" y="4604058"/>
            <a:ext cx="1788651" cy="277115"/>
          </a:xfrm>
          <a:prstGeom prst="rect">
            <a:avLst/>
          </a:prstGeom>
        </p:spPr>
      </p:pic>
    </p:spTree>
    <p:extLst>
      <p:ext uri="{BB962C8B-B14F-4D97-AF65-F5344CB8AC3E}">
        <p14:creationId xmlns:p14="http://schemas.microsoft.com/office/powerpoint/2010/main" val="358217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ppt_w</p:attrName>
                                        </p:attrNameLst>
                                      </p:cBhvr>
                                      <p:tavLst>
                                        <p:tav tm="0" fmla="#ppt_w*sin(2.5*pi*$)">
                                          <p:val>
                                            <p:fltVal val="0"/>
                                          </p:val>
                                        </p:tav>
                                        <p:tav tm="100000">
                                          <p:val>
                                            <p:fltVal val="1"/>
                                          </p:val>
                                        </p:tav>
                                      </p:tavLst>
                                    </p:anim>
                                    <p:anim calcmode="lin" valueType="num">
                                      <p:cBhvr>
                                        <p:cTn id="4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80">
                                          <p:stCondLst>
                                            <p:cond delay="0"/>
                                          </p:stCondLst>
                                        </p:cTn>
                                        <p:tgtEl>
                                          <p:spTgt spid="10"/>
                                        </p:tgtEl>
                                      </p:cBhvr>
                                    </p:animEffect>
                                    <p:anim calcmode="lin" valueType="num">
                                      <p:cBhvr>
                                        <p:cTn id="5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5" dur="26">
                                          <p:stCondLst>
                                            <p:cond delay="650"/>
                                          </p:stCondLst>
                                        </p:cTn>
                                        <p:tgtEl>
                                          <p:spTgt spid="10"/>
                                        </p:tgtEl>
                                      </p:cBhvr>
                                      <p:to x="100000" y="60000"/>
                                    </p:animScale>
                                    <p:animScale>
                                      <p:cBhvr>
                                        <p:cTn id="56" dur="166" decel="50000">
                                          <p:stCondLst>
                                            <p:cond delay="676"/>
                                          </p:stCondLst>
                                        </p:cTn>
                                        <p:tgtEl>
                                          <p:spTgt spid="10"/>
                                        </p:tgtEl>
                                      </p:cBhvr>
                                      <p:to x="100000" y="100000"/>
                                    </p:animScale>
                                    <p:animScale>
                                      <p:cBhvr>
                                        <p:cTn id="57" dur="26">
                                          <p:stCondLst>
                                            <p:cond delay="1312"/>
                                          </p:stCondLst>
                                        </p:cTn>
                                        <p:tgtEl>
                                          <p:spTgt spid="10"/>
                                        </p:tgtEl>
                                      </p:cBhvr>
                                      <p:to x="100000" y="80000"/>
                                    </p:animScale>
                                    <p:animScale>
                                      <p:cBhvr>
                                        <p:cTn id="58" dur="166" decel="50000">
                                          <p:stCondLst>
                                            <p:cond delay="1338"/>
                                          </p:stCondLst>
                                        </p:cTn>
                                        <p:tgtEl>
                                          <p:spTgt spid="10"/>
                                        </p:tgtEl>
                                      </p:cBhvr>
                                      <p:to x="100000" y="100000"/>
                                    </p:animScale>
                                    <p:animScale>
                                      <p:cBhvr>
                                        <p:cTn id="59" dur="26">
                                          <p:stCondLst>
                                            <p:cond delay="1642"/>
                                          </p:stCondLst>
                                        </p:cTn>
                                        <p:tgtEl>
                                          <p:spTgt spid="10"/>
                                        </p:tgtEl>
                                      </p:cBhvr>
                                      <p:to x="100000" y="90000"/>
                                    </p:animScale>
                                    <p:animScale>
                                      <p:cBhvr>
                                        <p:cTn id="60" dur="166" decel="50000">
                                          <p:stCondLst>
                                            <p:cond delay="1668"/>
                                          </p:stCondLst>
                                        </p:cTn>
                                        <p:tgtEl>
                                          <p:spTgt spid="10"/>
                                        </p:tgtEl>
                                      </p:cBhvr>
                                      <p:to x="100000" y="100000"/>
                                    </p:animScale>
                                    <p:animScale>
                                      <p:cBhvr>
                                        <p:cTn id="61" dur="26">
                                          <p:stCondLst>
                                            <p:cond delay="1808"/>
                                          </p:stCondLst>
                                        </p:cTn>
                                        <p:tgtEl>
                                          <p:spTgt spid="10"/>
                                        </p:tgtEl>
                                      </p:cBhvr>
                                      <p:to x="100000" y="95000"/>
                                    </p:animScale>
                                    <p:animScale>
                                      <p:cBhvr>
                                        <p:cTn id="62" dur="166" decel="50000">
                                          <p:stCondLst>
                                            <p:cond delay="1834"/>
                                          </p:stCondLst>
                                        </p:cTn>
                                        <p:tgtEl>
                                          <p:spTgt spid="1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anim calcmode="lin" valueType="num">
                                      <p:cBhvr>
                                        <p:cTn id="68" dur="2000" fill="hold"/>
                                        <p:tgtEl>
                                          <p:spTgt spid="15"/>
                                        </p:tgtEl>
                                        <p:attrNameLst>
                                          <p:attrName>ppt_w</p:attrName>
                                        </p:attrNameLst>
                                      </p:cBhvr>
                                      <p:tavLst>
                                        <p:tav tm="0" fmla="#ppt_w*sin(2.5*pi*$)">
                                          <p:val>
                                            <p:fltVal val="0"/>
                                          </p:val>
                                        </p:tav>
                                        <p:tav tm="100000">
                                          <p:val>
                                            <p:fltVal val="1"/>
                                          </p:val>
                                        </p:tav>
                                      </p:tavLst>
                                    </p:anim>
                                    <p:anim calcmode="lin" valueType="num">
                                      <p:cBhvr>
                                        <p:cTn id="6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B4E71-DCD5-3CBA-D4E6-744717BC1B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8A5BB2-4368-4A64-62A3-370FCF92218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F0DD89-A4E7-A2D5-16D0-4C902F193FC4}"/>
              </a:ext>
            </a:extLst>
          </p:cNvPr>
          <p:cNvPicPr>
            <a:picLocks noChangeAspect="1"/>
          </p:cNvPicPr>
          <p:nvPr/>
        </p:nvPicPr>
        <p:blipFill>
          <a:blip r:embed="rId2"/>
          <a:stretch>
            <a:fillRect/>
          </a:stretch>
        </p:blipFill>
        <p:spPr>
          <a:xfrm>
            <a:off x="1811273" y="327532"/>
            <a:ext cx="8496665" cy="1019142"/>
          </a:xfrm>
          <a:prstGeom prst="rect">
            <a:avLst/>
          </a:prstGeom>
        </p:spPr>
      </p:pic>
      <p:sp>
        <p:nvSpPr>
          <p:cNvPr id="8" name="TextBox 7">
            <a:extLst>
              <a:ext uri="{FF2B5EF4-FFF2-40B4-BE49-F238E27FC236}">
                <a16:creationId xmlns:a16="http://schemas.microsoft.com/office/drawing/2014/main" id="{7A160C64-1647-33A2-56CC-917ABA0ED764}"/>
              </a:ext>
            </a:extLst>
          </p:cNvPr>
          <p:cNvSpPr txBox="1"/>
          <p:nvPr/>
        </p:nvSpPr>
        <p:spPr>
          <a:xfrm>
            <a:off x="1665984" y="1464715"/>
            <a:ext cx="4919012" cy="430887"/>
          </a:xfrm>
          <a:prstGeom prst="rect">
            <a:avLst/>
          </a:prstGeom>
          <a:noFill/>
        </p:spPr>
        <p:txBody>
          <a:bodyPr wrap="square">
            <a:spAutoFit/>
          </a:bodyPr>
          <a:lstStyle/>
          <a:p>
            <a:r>
              <a:rPr lang="en-US" sz="2200" b="0" i="0" u="none" strike="noStrike" baseline="0" dirty="0">
                <a:latin typeface="TimesLTStd-Roman"/>
              </a:rPr>
              <a:t>Find the critical numbers of the function.</a:t>
            </a:r>
            <a:endParaRPr lang="en-US" sz="2200" dirty="0"/>
          </a:p>
        </p:txBody>
      </p:sp>
      <p:sp>
        <p:nvSpPr>
          <p:cNvPr id="9" name="TextBox 8">
            <a:extLst>
              <a:ext uri="{FF2B5EF4-FFF2-40B4-BE49-F238E27FC236}">
                <a16:creationId xmlns:a16="http://schemas.microsoft.com/office/drawing/2014/main" id="{0B90CE48-4EB4-134B-8FA8-4F51E27F9324}"/>
              </a:ext>
            </a:extLst>
          </p:cNvPr>
          <p:cNvSpPr txBox="1"/>
          <p:nvPr/>
        </p:nvSpPr>
        <p:spPr>
          <a:xfrm>
            <a:off x="282969" y="1433937"/>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0" name="Text Box 9">
            <a:extLst>
              <a:ext uri="{FF2B5EF4-FFF2-40B4-BE49-F238E27FC236}">
                <a16:creationId xmlns:a16="http://schemas.microsoft.com/office/drawing/2014/main" id="{5C7FAB2A-3696-4173-7177-3D94CB943717}"/>
              </a:ext>
            </a:extLst>
          </p:cNvPr>
          <p:cNvSpPr txBox="1">
            <a:spLocks noChangeArrowheads="1"/>
          </p:cNvSpPr>
          <p:nvPr/>
        </p:nvSpPr>
        <p:spPr bwMode="auto">
          <a:xfrm>
            <a:off x="282969" y="247136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2" name="Picture 11">
            <a:extLst>
              <a:ext uri="{FF2B5EF4-FFF2-40B4-BE49-F238E27FC236}">
                <a16:creationId xmlns:a16="http://schemas.microsoft.com/office/drawing/2014/main" id="{59522F7D-5664-D545-745B-3355AC388F02}"/>
              </a:ext>
            </a:extLst>
          </p:cNvPr>
          <p:cNvPicPr>
            <a:picLocks noChangeAspect="1"/>
          </p:cNvPicPr>
          <p:nvPr/>
        </p:nvPicPr>
        <p:blipFill>
          <a:blip r:embed="rId3"/>
          <a:stretch>
            <a:fillRect/>
          </a:stretch>
        </p:blipFill>
        <p:spPr>
          <a:xfrm>
            <a:off x="1969413" y="2013643"/>
            <a:ext cx="2293126" cy="381033"/>
          </a:xfrm>
          <a:prstGeom prst="rect">
            <a:avLst/>
          </a:prstGeom>
        </p:spPr>
      </p:pic>
      <p:pic>
        <p:nvPicPr>
          <p:cNvPr id="13" name="Picture 12">
            <a:extLst>
              <a:ext uri="{FF2B5EF4-FFF2-40B4-BE49-F238E27FC236}">
                <a16:creationId xmlns:a16="http://schemas.microsoft.com/office/drawing/2014/main" id="{D81E27B7-4357-6460-C491-B81E674FBE4F}"/>
              </a:ext>
            </a:extLst>
          </p:cNvPr>
          <p:cNvPicPr>
            <a:picLocks noChangeAspect="1"/>
          </p:cNvPicPr>
          <p:nvPr/>
        </p:nvPicPr>
        <p:blipFill>
          <a:blip r:embed="rId3"/>
          <a:stretch>
            <a:fillRect/>
          </a:stretch>
        </p:blipFill>
        <p:spPr>
          <a:xfrm>
            <a:off x="324906" y="3089841"/>
            <a:ext cx="2293126" cy="381033"/>
          </a:xfrm>
          <a:prstGeom prst="rect">
            <a:avLst/>
          </a:prstGeom>
        </p:spPr>
      </p:pic>
      <p:pic>
        <p:nvPicPr>
          <p:cNvPr id="15" name="Picture 14">
            <a:extLst>
              <a:ext uri="{FF2B5EF4-FFF2-40B4-BE49-F238E27FC236}">
                <a16:creationId xmlns:a16="http://schemas.microsoft.com/office/drawing/2014/main" id="{7F0F27D7-D8F3-8A32-2900-1622DFAF6A95}"/>
              </a:ext>
            </a:extLst>
          </p:cNvPr>
          <p:cNvPicPr>
            <a:picLocks noChangeAspect="1"/>
          </p:cNvPicPr>
          <p:nvPr/>
        </p:nvPicPr>
        <p:blipFill>
          <a:blip r:embed="rId4"/>
          <a:stretch>
            <a:fillRect/>
          </a:stretch>
        </p:blipFill>
        <p:spPr>
          <a:xfrm>
            <a:off x="282969" y="3588019"/>
            <a:ext cx="6463705" cy="429528"/>
          </a:xfrm>
          <a:prstGeom prst="rect">
            <a:avLst/>
          </a:prstGeom>
        </p:spPr>
      </p:pic>
      <p:pic>
        <p:nvPicPr>
          <p:cNvPr id="16" name="Picture 15">
            <a:extLst>
              <a:ext uri="{FF2B5EF4-FFF2-40B4-BE49-F238E27FC236}">
                <a16:creationId xmlns:a16="http://schemas.microsoft.com/office/drawing/2014/main" id="{B07C3B52-F4C5-8EAC-0648-1BA9258A1471}"/>
              </a:ext>
            </a:extLst>
          </p:cNvPr>
          <p:cNvPicPr>
            <a:picLocks noChangeAspect="1"/>
          </p:cNvPicPr>
          <p:nvPr/>
        </p:nvPicPr>
        <p:blipFill>
          <a:blip r:embed="rId5"/>
          <a:stretch>
            <a:fillRect/>
          </a:stretch>
        </p:blipFill>
        <p:spPr>
          <a:xfrm>
            <a:off x="930725" y="3556221"/>
            <a:ext cx="880548" cy="556720"/>
          </a:xfrm>
          <a:prstGeom prst="rect">
            <a:avLst/>
          </a:prstGeom>
        </p:spPr>
      </p:pic>
      <p:pic>
        <p:nvPicPr>
          <p:cNvPr id="17" name="Picture 16">
            <a:extLst>
              <a:ext uri="{FF2B5EF4-FFF2-40B4-BE49-F238E27FC236}">
                <a16:creationId xmlns:a16="http://schemas.microsoft.com/office/drawing/2014/main" id="{57F9BF79-4157-7BA9-957A-B810949A9B6F}"/>
              </a:ext>
            </a:extLst>
          </p:cNvPr>
          <p:cNvPicPr>
            <a:picLocks noChangeAspect="1"/>
          </p:cNvPicPr>
          <p:nvPr/>
        </p:nvPicPr>
        <p:blipFill>
          <a:blip r:embed="rId5"/>
          <a:stretch>
            <a:fillRect/>
          </a:stretch>
        </p:blipFill>
        <p:spPr>
          <a:xfrm>
            <a:off x="1817849" y="3544157"/>
            <a:ext cx="1734496" cy="556720"/>
          </a:xfrm>
          <a:prstGeom prst="rect">
            <a:avLst/>
          </a:prstGeom>
        </p:spPr>
      </p:pic>
      <p:pic>
        <p:nvPicPr>
          <p:cNvPr id="18" name="Picture 17">
            <a:extLst>
              <a:ext uri="{FF2B5EF4-FFF2-40B4-BE49-F238E27FC236}">
                <a16:creationId xmlns:a16="http://schemas.microsoft.com/office/drawing/2014/main" id="{FAE6CF3E-103E-003D-2F71-5CB1B0116F9E}"/>
              </a:ext>
            </a:extLst>
          </p:cNvPr>
          <p:cNvPicPr>
            <a:picLocks noChangeAspect="1"/>
          </p:cNvPicPr>
          <p:nvPr/>
        </p:nvPicPr>
        <p:blipFill>
          <a:blip r:embed="rId5"/>
          <a:stretch>
            <a:fillRect/>
          </a:stretch>
        </p:blipFill>
        <p:spPr>
          <a:xfrm>
            <a:off x="3514821" y="3544157"/>
            <a:ext cx="747718" cy="556720"/>
          </a:xfrm>
          <a:prstGeom prst="rect">
            <a:avLst/>
          </a:prstGeom>
        </p:spPr>
      </p:pic>
      <p:pic>
        <p:nvPicPr>
          <p:cNvPr id="19" name="Picture 18">
            <a:extLst>
              <a:ext uri="{FF2B5EF4-FFF2-40B4-BE49-F238E27FC236}">
                <a16:creationId xmlns:a16="http://schemas.microsoft.com/office/drawing/2014/main" id="{D27BF20C-58E2-09F9-6EA2-E58C62808A1A}"/>
              </a:ext>
            </a:extLst>
          </p:cNvPr>
          <p:cNvPicPr>
            <a:picLocks noChangeAspect="1"/>
          </p:cNvPicPr>
          <p:nvPr/>
        </p:nvPicPr>
        <p:blipFill>
          <a:blip r:embed="rId5"/>
          <a:stretch>
            <a:fillRect/>
          </a:stretch>
        </p:blipFill>
        <p:spPr>
          <a:xfrm>
            <a:off x="4262539" y="3524423"/>
            <a:ext cx="1473842" cy="556720"/>
          </a:xfrm>
          <a:prstGeom prst="rect">
            <a:avLst/>
          </a:prstGeom>
        </p:spPr>
      </p:pic>
      <p:pic>
        <p:nvPicPr>
          <p:cNvPr id="20" name="Picture 19">
            <a:extLst>
              <a:ext uri="{FF2B5EF4-FFF2-40B4-BE49-F238E27FC236}">
                <a16:creationId xmlns:a16="http://schemas.microsoft.com/office/drawing/2014/main" id="{FB2D3BA1-D664-38A9-EE7C-BF36E915A0BA}"/>
              </a:ext>
            </a:extLst>
          </p:cNvPr>
          <p:cNvPicPr>
            <a:picLocks noChangeAspect="1"/>
          </p:cNvPicPr>
          <p:nvPr/>
        </p:nvPicPr>
        <p:blipFill>
          <a:blip r:embed="rId5"/>
          <a:stretch>
            <a:fillRect/>
          </a:stretch>
        </p:blipFill>
        <p:spPr>
          <a:xfrm>
            <a:off x="5801808" y="3557773"/>
            <a:ext cx="1016951" cy="556720"/>
          </a:xfrm>
          <a:prstGeom prst="rect">
            <a:avLst/>
          </a:prstGeom>
        </p:spPr>
      </p:pic>
      <p:pic>
        <p:nvPicPr>
          <p:cNvPr id="22" name="Picture 21">
            <a:extLst>
              <a:ext uri="{FF2B5EF4-FFF2-40B4-BE49-F238E27FC236}">
                <a16:creationId xmlns:a16="http://schemas.microsoft.com/office/drawing/2014/main" id="{FF0EE8D6-EC62-0B0C-5DB5-5D3AC3A4A4DD}"/>
              </a:ext>
            </a:extLst>
          </p:cNvPr>
          <p:cNvPicPr>
            <a:picLocks noChangeAspect="1"/>
          </p:cNvPicPr>
          <p:nvPr/>
        </p:nvPicPr>
        <p:blipFill>
          <a:blip r:embed="rId6"/>
          <a:stretch>
            <a:fillRect/>
          </a:stretch>
        </p:blipFill>
        <p:spPr>
          <a:xfrm>
            <a:off x="1018898" y="4144739"/>
            <a:ext cx="4246786" cy="450312"/>
          </a:xfrm>
          <a:prstGeom prst="rect">
            <a:avLst/>
          </a:prstGeom>
        </p:spPr>
      </p:pic>
      <p:pic>
        <p:nvPicPr>
          <p:cNvPr id="23" name="Picture 22">
            <a:extLst>
              <a:ext uri="{FF2B5EF4-FFF2-40B4-BE49-F238E27FC236}">
                <a16:creationId xmlns:a16="http://schemas.microsoft.com/office/drawing/2014/main" id="{E00BC582-E1E2-DBE2-4B39-F038D8343D20}"/>
              </a:ext>
            </a:extLst>
          </p:cNvPr>
          <p:cNvPicPr>
            <a:picLocks noChangeAspect="1"/>
          </p:cNvPicPr>
          <p:nvPr/>
        </p:nvPicPr>
        <p:blipFill>
          <a:blip r:embed="rId5"/>
          <a:stretch>
            <a:fillRect/>
          </a:stretch>
        </p:blipFill>
        <p:spPr>
          <a:xfrm>
            <a:off x="2154855" y="4056086"/>
            <a:ext cx="1318368" cy="556720"/>
          </a:xfrm>
          <a:prstGeom prst="rect">
            <a:avLst/>
          </a:prstGeom>
        </p:spPr>
      </p:pic>
      <p:pic>
        <p:nvPicPr>
          <p:cNvPr id="24" name="Picture 23">
            <a:extLst>
              <a:ext uri="{FF2B5EF4-FFF2-40B4-BE49-F238E27FC236}">
                <a16:creationId xmlns:a16="http://schemas.microsoft.com/office/drawing/2014/main" id="{6CC10AFD-2D96-AB4D-4551-2DF3B68516CC}"/>
              </a:ext>
            </a:extLst>
          </p:cNvPr>
          <p:cNvPicPr>
            <a:picLocks noChangeAspect="1"/>
          </p:cNvPicPr>
          <p:nvPr/>
        </p:nvPicPr>
        <p:blipFill>
          <a:blip r:embed="rId5"/>
          <a:stretch>
            <a:fillRect/>
          </a:stretch>
        </p:blipFill>
        <p:spPr>
          <a:xfrm>
            <a:off x="3473222" y="4141220"/>
            <a:ext cx="1914501" cy="556720"/>
          </a:xfrm>
          <a:prstGeom prst="rect">
            <a:avLst/>
          </a:prstGeom>
        </p:spPr>
      </p:pic>
      <p:pic>
        <p:nvPicPr>
          <p:cNvPr id="26" name="Picture 25">
            <a:extLst>
              <a:ext uri="{FF2B5EF4-FFF2-40B4-BE49-F238E27FC236}">
                <a16:creationId xmlns:a16="http://schemas.microsoft.com/office/drawing/2014/main" id="{3CEF37FC-2CC7-C339-06C1-9ED05A228DEA}"/>
              </a:ext>
            </a:extLst>
          </p:cNvPr>
          <p:cNvPicPr>
            <a:picLocks noChangeAspect="1"/>
          </p:cNvPicPr>
          <p:nvPr/>
        </p:nvPicPr>
        <p:blipFill>
          <a:blip r:embed="rId7"/>
          <a:stretch>
            <a:fillRect/>
          </a:stretch>
        </p:blipFill>
        <p:spPr>
          <a:xfrm>
            <a:off x="939227" y="4690792"/>
            <a:ext cx="2203064" cy="734355"/>
          </a:xfrm>
          <a:prstGeom prst="rect">
            <a:avLst/>
          </a:prstGeom>
        </p:spPr>
      </p:pic>
      <p:grpSp>
        <p:nvGrpSpPr>
          <p:cNvPr id="31" name="Group 30">
            <a:extLst>
              <a:ext uri="{FF2B5EF4-FFF2-40B4-BE49-F238E27FC236}">
                <a16:creationId xmlns:a16="http://schemas.microsoft.com/office/drawing/2014/main" id="{4ECD3882-0D10-15ED-15A1-E989051F0E9C}"/>
              </a:ext>
            </a:extLst>
          </p:cNvPr>
          <p:cNvGrpSpPr/>
          <p:nvPr/>
        </p:nvGrpSpPr>
        <p:grpSpPr>
          <a:xfrm>
            <a:off x="328740" y="5464889"/>
            <a:ext cx="1727469" cy="512663"/>
            <a:chOff x="381364" y="5668813"/>
            <a:chExt cx="1727469" cy="512663"/>
          </a:xfrm>
        </p:grpSpPr>
        <p:pic>
          <p:nvPicPr>
            <p:cNvPr id="28" name="Picture 27">
              <a:extLst>
                <a:ext uri="{FF2B5EF4-FFF2-40B4-BE49-F238E27FC236}">
                  <a16:creationId xmlns:a16="http://schemas.microsoft.com/office/drawing/2014/main" id="{D1673E05-5935-BF7C-65D6-A15F4D0217B9}"/>
                </a:ext>
              </a:extLst>
            </p:cNvPr>
            <p:cNvPicPr>
              <a:picLocks noChangeAspect="1"/>
            </p:cNvPicPr>
            <p:nvPr/>
          </p:nvPicPr>
          <p:blipFill>
            <a:blip r:embed="rId8"/>
            <a:stretch>
              <a:fillRect/>
            </a:stretch>
          </p:blipFill>
          <p:spPr>
            <a:xfrm>
              <a:off x="834104" y="5668813"/>
              <a:ext cx="1274729" cy="512663"/>
            </a:xfrm>
            <a:prstGeom prst="rect">
              <a:avLst/>
            </a:prstGeom>
          </p:spPr>
        </p:pic>
        <p:sp>
          <p:nvSpPr>
            <p:cNvPr id="30" name="TextBox 29">
              <a:extLst>
                <a:ext uri="{FF2B5EF4-FFF2-40B4-BE49-F238E27FC236}">
                  <a16:creationId xmlns:a16="http://schemas.microsoft.com/office/drawing/2014/main" id="{BDB958FB-64B0-FF9F-4F8B-08D1D8837922}"/>
                </a:ext>
              </a:extLst>
            </p:cNvPr>
            <p:cNvSpPr txBox="1"/>
            <p:nvPr/>
          </p:nvSpPr>
          <p:spPr>
            <a:xfrm>
              <a:off x="381364" y="5709964"/>
              <a:ext cx="684340" cy="430887"/>
            </a:xfrm>
            <a:prstGeom prst="rect">
              <a:avLst/>
            </a:prstGeom>
            <a:noFill/>
          </p:spPr>
          <p:txBody>
            <a:bodyPr wrap="square">
              <a:spAutoFit/>
            </a:bodyPr>
            <a:lstStyle/>
            <a:p>
              <a:r>
                <a:rPr lang="en-US" sz="2200" b="0" i="0" u="none" strike="noStrike" baseline="0" dirty="0">
                  <a:latin typeface="TimesLTStd-Roman"/>
                </a:rPr>
                <a:t>Let</a:t>
              </a:r>
              <a:endParaRPr lang="en-US" sz="2200" dirty="0"/>
            </a:p>
          </p:txBody>
        </p:sp>
      </p:grpSp>
      <p:pic>
        <p:nvPicPr>
          <p:cNvPr id="33" name="Picture 32">
            <a:extLst>
              <a:ext uri="{FF2B5EF4-FFF2-40B4-BE49-F238E27FC236}">
                <a16:creationId xmlns:a16="http://schemas.microsoft.com/office/drawing/2014/main" id="{80D70859-F5D9-7E9E-9F0A-D5683C6A8337}"/>
              </a:ext>
            </a:extLst>
          </p:cNvPr>
          <p:cNvPicPr>
            <a:picLocks noChangeAspect="1"/>
          </p:cNvPicPr>
          <p:nvPr/>
        </p:nvPicPr>
        <p:blipFill>
          <a:blip r:embed="rId9"/>
          <a:stretch>
            <a:fillRect/>
          </a:stretch>
        </p:blipFill>
        <p:spPr>
          <a:xfrm>
            <a:off x="667204" y="5948493"/>
            <a:ext cx="1371719" cy="491879"/>
          </a:xfrm>
          <a:prstGeom prst="rect">
            <a:avLst/>
          </a:prstGeom>
        </p:spPr>
      </p:pic>
      <p:pic>
        <p:nvPicPr>
          <p:cNvPr id="35" name="Picture 34">
            <a:extLst>
              <a:ext uri="{FF2B5EF4-FFF2-40B4-BE49-F238E27FC236}">
                <a16:creationId xmlns:a16="http://schemas.microsoft.com/office/drawing/2014/main" id="{E8528C15-5253-7DE3-CCEB-F5A69D70ED4A}"/>
              </a:ext>
            </a:extLst>
          </p:cNvPr>
          <p:cNvPicPr>
            <a:picLocks noChangeAspect="1"/>
          </p:cNvPicPr>
          <p:nvPr/>
        </p:nvPicPr>
        <p:blipFill>
          <a:blip r:embed="rId10"/>
          <a:stretch>
            <a:fillRect/>
          </a:stretch>
        </p:blipFill>
        <p:spPr>
          <a:xfrm>
            <a:off x="2410565" y="6002998"/>
            <a:ext cx="699715" cy="394889"/>
          </a:xfrm>
          <a:prstGeom prst="rect">
            <a:avLst/>
          </a:prstGeom>
        </p:spPr>
      </p:pic>
      <p:cxnSp>
        <p:nvCxnSpPr>
          <p:cNvPr id="36" name="Straight Connector 35">
            <a:extLst>
              <a:ext uri="{FF2B5EF4-FFF2-40B4-BE49-F238E27FC236}">
                <a16:creationId xmlns:a16="http://schemas.microsoft.com/office/drawing/2014/main" id="{1F4F0BFA-DD02-8DAE-6CE2-B2DC208D181B}"/>
              </a:ext>
            </a:extLst>
          </p:cNvPr>
          <p:cNvCxnSpPr/>
          <p:nvPr/>
        </p:nvCxnSpPr>
        <p:spPr>
          <a:xfrm>
            <a:off x="6913604" y="1465031"/>
            <a:ext cx="0" cy="4975041"/>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6E53CED-88BC-026C-8D4D-CC3D92C371D6}"/>
              </a:ext>
            </a:extLst>
          </p:cNvPr>
          <p:cNvPicPr>
            <a:picLocks noChangeAspect="1"/>
          </p:cNvPicPr>
          <p:nvPr/>
        </p:nvPicPr>
        <p:blipFill>
          <a:blip r:embed="rId11"/>
          <a:stretch>
            <a:fillRect/>
          </a:stretch>
        </p:blipFill>
        <p:spPr>
          <a:xfrm>
            <a:off x="7139147" y="1600663"/>
            <a:ext cx="3249173" cy="394889"/>
          </a:xfrm>
          <a:prstGeom prst="rect">
            <a:avLst/>
          </a:prstGeom>
        </p:spPr>
      </p:pic>
      <p:pic>
        <p:nvPicPr>
          <p:cNvPr id="40" name="Picture 39">
            <a:extLst>
              <a:ext uri="{FF2B5EF4-FFF2-40B4-BE49-F238E27FC236}">
                <a16:creationId xmlns:a16="http://schemas.microsoft.com/office/drawing/2014/main" id="{E229195E-B3B7-E726-8684-0E7CF126A835}"/>
              </a:ext>
            </a:extLst>
          </p:cNvPr>
          <p:cNvPicPr>
            <a:picLocks noChangeAspect="1"/>
          </p:cNvPicPr>
          <p:nvPr/>
        </p:nvPicPr>
        <p:blipFill>
          <a:blip r:embed="rId12"/>
          <a:stretch>
            <a:fillRect/>
          </a:stretch>
        </p:blipFill>
        <p:spPr>
          <a:xfrm>
            <a:off x="7139147" y="2295791"/>
            <a:ext cx="3713340" cy="304826"/>
          </a:xfrm>
          <a:prstGeom prst="rect">
            <a:avLst/>
          </a:prstGeom>
        </p:spPr>
      </p:pic>
      <p:grpSp>
        <p:nvGrpSpPr>
          <p:cNvPr id="45" name="Group 44">
            <a:extLst>
              <a:ext uri="{FF2B5EF4-FFF2-40B4-BE49-F238E27FC236}">
                <a16:creationId xmlns:a16="http://schemas.microsoft.com/office/drawing/2014/main" id="{D78699C1-8D35-CAE2-9C87-180A8D4BA3AF}"/>
              </a:ext>
            </a:extLst>
          </p:cNvPr>
          <p:cNvGrpSpPr/>
          <p:nvPr/>
        </p:nvGrpSpPr>
        <p:grpSpPr>
          <a:xfrm>
            <a:off x="7145488" y="2640679"/>
            <a:ext cx="1764815" cy="430887"/>
            <a:chOff x="7231002" y="2640679"/>
            <a:chExt cx="1764815" cy="430887"/>
          </a:xfrm>
        </p:grpSpPr>
        <p:pic>
          <p:nvPicPr>
            <p:cNvPr id="42" name="Picture 41">
              <a:extLst>
                <a:ext uri="{FF2B5EF4-FFF2-40B4-BE49-F238E27FC236}">
                  <a16:creationId xmlns:a16="http://schemas.microsoft.com/office/drawing/2014/main" id="{8EA1F376-BAE7-D45B-B97A-C4622C2FB3A9}"/>
                </a:ext>
              </a:extLst>
            </p:cNvPr>
            <p:cNvPicPr>
              <a:picLocks noChangeAspect="1"/>
            </p:cNvPicPr>
            <p:nvPr/>
          </p:nvPicPr>
          <p:blipFill>
            <a:blip r:embed="rId13"/>
            <a:stretch>
              <a:fillRect/>
            </a:stretch>
          </p:blipFill>
          <p:spPr>
            <a:xfrm>
              <a:off x="7762655" y="2679642"/>
              <a:ext cx="1233162" cy="381033"/>
            </a:xfrm>
            <a:prstGeom prst="rect">
              <a:avLst/>
            </a:prstGeom>
          </p:spPr>
        </p:pic>
        <p:sp>
          <p:nvSpPr>
            <p:cNvPr id="44" name="TextBox 43">
              <a:extLst>
                <a:ext uri="{FF2B5EF4-FFF2-40B4-BE49-F238E27FC236}">
                  <a16:creationId xmlns:a16="http://schemas.microsoft.com/office/drawing/2014/main" id="{1B06D0FA-C7BE-9AFE-9BE3-78871300C312}"/>
                </a:ext>
              </a:extLst>
            </p:cNvPr>
            <p:cNvSpPr txBox="1"/>
            <p:nvPr/>
          </p:nvSpPr>
          <p:spPr>
            <a:xfrm>
              <a:off x="7231002" y="2640679"/>
              <a:ext cx="599738"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x =</a:t>
              </a:r>
            </a:p>
          </p:txBody>
        </p:sp>
      </p:grpSp>
      <p:pic>
        <p:nvPicPr>
          <p:cNvPr id="46" name="Picture 45">
            <a:extLst>
              <a:ext uri="{FF2B5EF4-FFF2-40B4-BE49-F238E27FC236}">
                <a16:creationId xmlns:a16="http://schemas.microsoft.com/office/drawing/2014/main" id="{73B197EE-BFC2-1A8A-F32C-6DFFBB9CD5CB}"/>
              </a:ext>
            </a:extLst>
          </p:cNvPr>
          <p:cNvPicPr>
            <a:picLocks noChangeAspect="1"/>
          </p:cNvPicPr>
          <p:nvPr/>
        </p:nvPicPr>
        <p:blipFill>
          <a:blip r:embed="rId14"/>
          <a:stretch>
            <a:fillRect/>
          </a:stretch>
        </p:blipFill>
        <p:spPr>
          <a:xfrm>
            <a:off x="7739278" y="3260844"/>
            <a:ext cx="3105150" cy="2343150"/>
          </a:xfrm>
          <a:prstGeom prst="rect">
            <a:avLst/>
          </a:prstGeom>
        </p:spPr>
      </p:pic>
      <p:pic>
        <p:nvPicPr>
          <p:cNvPr id="48" name="Picture 47">
            <a:extLst>
              <a:ext uri="{FF2B5EF4-FFF2-40B4-BE49-F238E27FC236}">
                <a16:creationId xmlns:a16="http://schemas.microsoft.com/office/drawing/2014/main" id="{B51389D1-4FDE-65F3-3AE4-83DDE6BB73F8}"/>
              </a:ext>
            </a:extLst>
          </p:cNvPr>
          <p:cNvPicPr>
            <a:picLocks noChangeAspect="1"/>
          </p:cNvPicPr>
          <p:nvPr/>
        </p:nvPicPr>
        <p:blipFill>
          <a:blip r:embed="rId15"/>
          <a:stretch>
            <a:fillRect/>
          </a:stretch>
        </p:blipFill>
        <p:spPr>
          <a:xfrm>
            <a:off x="7735810" y="3259958"/>
            <a:ext cx="3105150" cy="2343150"/>
          </a:xfrm>
          <a:prstGeom prst="rect">
            <a:avLst/>
          </a:prstGeom>
        </p:spPr>
      </p:pic>
      <p:pic>
        <p:nvPicPr>
          <p:cNvPr id="50" name="Picture 49">
            <a:extLst>
              <a:ext uri="{FF2B5EF4-FFF2-40B4-BE49-F238E27FC236}">
                <a16:creationId xmlns:a16="http://schemas.microsoft.com/office/drawing/2014/main" id="{09DD60DD-DEC2-8BF9-2F31-788514E924AC}"/>
              </a:ext>
            </a:extLst>
          </p:cNvPr>
          <p:cNvPicPr>
            <a:picLocks noChangeAspect="1"/>
          </p:cNvPicPr>
          <p:nvPr/>
        </p:nvPicPr>
        <p:blipFill>
          <a:blip r:embed="rId16"/>
          <a:stretch>
            <a:fillRect/>
          </a:stretch>
        </p:blipFill>
        <p:spPr>
          <a:xfrm>
            <a:off x="7744027" y="3263372"/>
            <a:ext cx="3105150" cy="2343150"/>
          </a:xfrm>
          <a:prstGeom prst="rect">
            <a:avLst/>
          </a:prstGeom>
        </p:spPr>
      </p:pic>
      <p:pic>
        <p:nvPicPr>
          <p:cNvPr id="52" name="Picture 51">
            <a:extLst>
              <a:ext uri="{FF2B5EF4-FFF2-40B4-BE49-F238E27FC236}">
                <a16:creationId xmlns:a16="http://schemas.microsoft.com/office/drawing/2014/main" id="{D0EC2E94-98A7-864B-6ABF-AE56C4AE32E4}"/>
              </a:ext>
            </a:extLst>
          </p:cNvPr>
          <p:cNvPicPr>
            <a:picLocks noChangeAspect="1"/>
          </p:cNvPicPr>
          <p:nvPr/>
        </p:nvPicPr>
        <p:blipFill>
          <a:blip r:embed="rId17"/>
          <a:stretch>
            <a:fillRect/>
          </a:stretch>
        </p:blipFill>
        <p:spPr>
          <a:xfrm>
            <a:off x="7734171" y="3263122"/>
            <a:ext cx="3105150" cy="2343150"/>
          </a:xfrm>
          <a:prstGeom prst="rect">
            <a:avLst/>
          </a:prstGeom>
        </p:spPr>
      </p:pic>
    </p:spTree>
    <p:extLst>
      <p:ext uri="{BB962C8B-B14F-4D97-AF65-F5344CB8AC3E}">
        <p14:creationId xmlns:p14="http://schemas.microsoft.com/office/powerpoint/2010/main" val="413123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anim calcmode="lin" valueType="num">
                                      <p:cBhvr>
                                        <p:cTn id="103" dur="1000" fill="hold"/>
                                        <p:tgtEl>
                                          <p:spTgt spid="36"/>
                                        </p:tgtEl>
                                        <p:attrNameLst>
                                          <p:attrName>ppt_x</p:attrName>
                                        </p:attrNameLst>
                                      </p:cBhvr>
                                      <p:tavLst>
                                        <p:tav tm="0">
                                          <p:val>
                                            <p:strVal val="#ppt_x"/>
                                          </p:val>
                                        </p:tav>
                                        <p:tav tm="100000">
                                          <p:val>
                                            <p:strVal val="#ppt_x"/>
                                          </p:val>
                                        </p:tav>
                                      </p:tavLst>
                                    </p:anim>
                                    <p:anim calcmode="lin" valueType="num">
                                      <p:cBhvr>
                                        <p:cTn id="10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500"/>
                                        <p:tgtEl>
                                          <p:spTgt spid="4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500"/>
                                        <p:tgtEl>
                                          <p:spTgt spid="5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fade">
                                      <p:cBhvr>
                                        <p:cTn id="1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3667-3DE0-37D1-5FD9-54A4178CB2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5FB44F-210B-9987-CDC4-6D9FB5A4BB5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F7BA4A-6387-4F1B-AEDE-D17C265E980D}"/>
              </a:ext>
            </a:extLst>
          </p:cNvPr>
          <p:cNvPicPr>
            <a:picLocks noChangeAspect="1"/>
          </p:cNvPicPr>
          <p:nvPr/>
        </p:nvPicPr>
        <p:blipFill>
          <a:blip r:embed="rId2"/>
          <a:stretch>
            <a:fillRect/>
          </a:stretch>
        </p:blipFill>
        <p:spPr>
          <a:xfrm>
            <a:off x="1541690" y="321057"/>
            <a:ext cx="8479487" cy="681336"/>
          </a:xfrm>
          <a:prstGeom prst="rect">
            <a:avLst/>
          </a:prstGeom>
        </p:spPr>
      </p:pic>
      <p:pic>
        <p:nvPicPr>
          <p:cNvPr id="2" name="Picture 1">
            <a:extLst>
              <a:ext uri="{FF2B5EF4-FFF2-40B4-BE49-F238E27FC236}">
                <a16:creationId xmlns:a16="http://schemas.microsoft.com/office/drawing/2014/main" id="{A94C1C61-3BBA-37CF-B2CA-25D502F4A4B3}"/>
              </a:ext>
            </a:extLst>
          </p:cNvPr>
          <p:cNvPicPr>
            <a:picLocks noChangeAspect="1"/>
          </p:cNvPicPr>
          <p:nvPr/>
        </p:nvPicPr>
        <p:blipFill>
          <a:blip r:embed="rId3"/>
          <a:stretch>
            <a:fillRect/>
          </a:stretch>
        </p:blipFill>
        <p:spPr>
          <a:xfrm>
            <a:off x="3507566" y="1200620"/>
            <a:ext cx="4547734" cy="3431726"/>
          </a:xfrm>
          <a:prstGeom prst="rect">
            <a:avLst/>
          </a:prstGeom>
        </p:spPr>
      </p:pic>
      <p:sp>
        <p:nvSpPr>
          <p:cNvPr id="3" name="Oval 2">
            <a:extLst>
              <a:ext uri="{FF2B5EF4-FFF2-40B4-BE49-F238E27FC236}">
                <a16:creationId xmlns:a16="http://schemas.microsoft.com/office/drawing/2014/main" id="{D07D005F-7F20-1829-C2A9-E93025D282DD}"/>
              </a:ext>
            </a:extLst>
          </p:cNvPr>
          <p:cNvSpPr/>
          <p:nvPr/>
        </p:nvSpPr>
        <p:spPr>
          <a:xfrm>
            <a:off x="5921019" y="2455960"/>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FD462DD-4411-6186-9549-B8A96137C5A0}"/>
              </a:ext>
            </a:extLst>
          </p:cNvPr>
          <p:cNvGrpSpPr/>
          <p:nvPr/>
        </p:nvGrpSpPr>
        <p:grpSpPr>
          <a:xfrm>
            <a:off x="5973399" y="3497547"/>
            <a:ext cx="1872519" cy="439047"/>
            <a:chOff x="7231002" y="2640679"/>
            <a:chExt cx="1872519" cy="439047"/>
          </a:xfrm>
        </p:grpSpPr>
        <p:pic>
          <p:nvPicPr>
            <p:cNvPr id="8" name="Picture 7">
              <a:extLst>
                <a:ext uri="{FF2B5EF4-FFF2-40B4-BE49-F238E27FC236}">
                  <a16:creationId xmlns:a16="http://schemas.microsoft.com/office/drawing/2014/main" id="{E8CF7DC8-D2F7-B393-DBB4-D28350159C0C}"/>
                </a:ext>
              </a:extLst>
            </p:cNvPr>
            <p:cNvPicPr>
              <a:picLocks noChangeAspect="1"/>
            </p:cNvPicPr>
            <p:nvPr/>
          </p:nvPicPr>
          <p:blipFill>
            <a:blip r:embed="rId4"/>
            <a:stretch>
              <a:fillRect/>
            </a:stretch>
          </p:blipFill>
          <p:spPr>
            <a:xfrm>
              <a:off x="7747043" y="2660590"/>
              <a:ext cx="1356478" cy="419136"/>
            </a:xfrm>
            <a:prstGeom prst="rect">
              <a:avLst/>
            </a:prstGeom>
          </p:spPr>
        </p:pic>
        <p:sp>
          <p:nvSpPr>
            <p:cNvPr id="9" name="TextBox 8">
              <a:extLst>
                <a:ext uri="{FF2B5EF4-FFF2-40B4-BE49-F238E27FC236}">
                  <a16:creationId xmlns:a16="http://schemas.microsoft.com/office/drawing/2014/main" id="{0DD2A2CD-B6BC-AD15-CEBE-CEF6A9FF8AF2}"/>
                </a:ext>
              </a:extLst>
            </p:cNvPr>
            <p:cNvSpPr txBox="1"/>
            <p:nvPr/>
          </p:nvSpPr>
          <p:spPr>
            <a:xfrm>
              <a:off x="7231002" y="2640679"/>
              <a:ext cx="599738"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x =</a:t>
              </a:r>
            </a:p>
          </p:txBody>
        </p:sp>
      </p:grpSp>
      <p:sp>
        <p:nvSpPr>
          <p:cNvPr id="10" name="Oval 9">
            <a:extLst>
              <a:ext uri="{FF2B5EF4-FFF2-40B4-BE49-F238E27FC236}">
                <a16:creationId xmlns:a16="http://schemas.microsoft.com/office/drawing/2014/main" id="{A1EAD7B3-C7A0-1103-67D9-E2D1B46C21B1}"/>
              </a:ext>
            </a:extLst>
          </p:cNvPr>
          <p:cNvSpPr/>
          <p:nvPr/>
        </p:nvSpPr>
        <p:spPr>
          <a:xfrm>
            <a:off x="6507594" y="2916483"/>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44F83-9227-C85A-8BE8-049FDE0CC446}"/>
              </a:ext>
            </a:extLst>
          </p:cNvPr>
          <p:cNvSpPr txBox="1"/>
          <p:nvPr/>
        </p:nvSpPr>
        <p:spPr>
          <a:xfrm>
            <a:off x="239601" y="4764778"/>
            <a:ext cx="6496698" cy="430887"/>
          </a:xfrm>
          <a:prstGeom prst="rect">
            <a:avLst/>
          </a:prstGeom>
          <a:noFill/>
        </p:spPr>
        <p:txBody>
          <a:bodyPr wrap="square">
            <a:spAutoFit/>
          </a:bodyPr>
          <a:lstStyle/>
          <a:p>
            <a:pPr algn="l"/>
            <a:r>
              <a:rPr lang="en-US" sz="2200" b="0" i="0" u="none" strike="noStrike" baseline="0" dirty="0">
                <a:latin typeface="TimesLTStd-Roman"/>
              </a:rPr>
              <a:t>We see that at </a:t>
            </a:r>
            <a:r>
              <a:rPr lang="en-US" sz="2200" b="0" i="1" u="none" strike="noStrike" baseline="0" dirty="0">
                <a:latin typeface="TimesLTStd-Roman"/>
              </a:rPr>
              <a:t>x</a:t>
            </a:r>
            <a:r>
              <a:rPr lang="en-US" sz="2200" b="0" i="0" u="none" strike="noStrike" baseline="0" dirty="0">
                <a:latin typeface="TimesLTStd-Roman"/>
              </a:rPr>
              <a:t> = 4/3 and </a:t>
            </a:r>
            <a:r>
              <a:rPr lang="en-US" sz="2200" b="0" i="1" u="none" strike="noStrike" baseline="0" dirty="0">
                <a:latin typeface="TimesLTStd-Roman"/>
              </a:rPr>
              <a:t>x</a:t>
            </a:r>
            <a:r>
              <a:rPr lang="en-US" sz="2200" b="0" i="0" u="none" strike="noStrike" baseline="0" dirty="0">
                <a:latin typeface="TimesLTStd-Roman"/>
              </a:rPr>
              <a:t> = 4 we have extreme points.</a:t>
            </a:r>
            <a:endParaRPr lang="en-US" sz="2200" dirty="0"/>
          </a:p>
        </p:txBody>
      </p:sp>
    </p:spTree>
    <p:extLst>
      <p:ext uri="{BB962C8B-B14F-4D97-AF65-F5344CB8AC3E}">
        <p14:creationId xmlns:p14="http://schemas.microsoft.com/office/powerpoint/2010/main" val="33218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Torricelli">
            <a:extLst>
              <a:ext uri="{FF2B5EF4-FFF2-40B4-BE49-F238E27FC236}">
                <a16:creationId xmlns:a16="http://schemas.microsoft.com/office/drawing/2014/main" id="{DCAA28D5-FD8A-874B-E9A7-63405CDD8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194" y="1259448"/>
            <a:ext cx="2552700" cy="3105150"/>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3" name="Rectangle 11">
            <a:extLst>
              <a:ext uri="{FF2B5EF4-FFF2-40B4-BE49-F238E27FC236}">
                <a16:creationId xmlns:a16="http://schemas.microsoft.com/office/drawing/2014/main" id="{59878BEA-8E5B-C989-5B55-A4314CBC1079}"/>
              </a:ext>
            </a:extLst>
          </p:cNvPr>
          <p:cNvSpPr>
            <a:spLocks noChangeArrowheads="1"/>
          </p:cNvSpPr>
          <p:nvPr/>
        </p:nvSpPr>
        <p:spPr bwMode="auto">
          <a:xfrm>
            <a:off x="4922957" y="4567798"/>
            <a:ext cx="2543175" cy="7112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t>Evangelista Torricelli</a:t>
            </a:r>
          </a:p>
          <a:p>
            <a:pPr algn="ctr" eaLnBrk="1" hangingPunct="1">
              <a:spcBef>
                <a:spcPct val="0"/>
              </a:spcBef>
              <a:buFontTx/>
              <a:buNone/>
            </a:pPr>
            <a:r>
              <a:rPr lang="en-US" altLang="en-US" sz="2000" b="1"/>
              <a:t>1608 – 1647 </a:t>
            </a:r>
            <a:endParaRPr lang="en-US" altLang="en-US" sz="2000"/>
          </a:p>
        </p:txBody>
      </p:sp>
      <p:sp>
        <p:nvSpPr>
          <p:cNvPr id="5" name="Rectangle 12">
            <a:extLst>
              <a:ext uri="{FF2B5EF4-FFF2-40B4-BE49-F238E27FC236}">
                <a16:creationId xmlns:a16="http://schemas.microsoft.com/office/drawing/2014/main" id="{5F988CD5-9898-90C1-4F05-5F3A6ABE5CEF}"/>
              </a:ext>
            </a:extLst>
          </p:cNvPr>
          <p:cNvSpPr>
            <a:spLocks noChangeArrowheads="1"/>
          </p:cNvSpPr>
          <p:nvPr/>
        </p:nvSpPr>
        <p:spPr bwMode="auto">
          <a:xfrm>
            <a:off x="706137" y="5522927"/>
            <a:ext cx="10976813" cy="10160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t>Evangelista Torricelli</a:t>
            </a:r>
            <a:r>
              <a:rPr lang="en-US" altLang="en-US" sz="2000" dirty="0"/>
              <a:t> was an Italian scientist who was the first man to create a sustained vacuum and to discover the principle of a barometer. He also achieved some important results in the development of the calculus. </a:t>
            </a:r>
          </a:p>
        </p:txBody>
      </p:sp>
      <p:pic>
        <p:nvPicPr>
          <p:cNvPr id="7" name="Picture 6">
            <a:extLst>
              <a:ext uri="{FF2B5EF4-FFF2-40B4-BE49-F238E27FC236}">
                <a16:creationId xmlns:a16="http://schemas.microsoft.com/office/drawing/2014/main" id="{78BF8E43-EF6B-4AFC-B085-0911FF2CBA97}"/>
              </a:ext>
            </a:extLst>
          </p:cNvPr>
          <p:cNvPicPr>
            <a:picLocks noChangeAspect="1"/>
          </p:cNvPicPr>
          <p:nvPr/>
        </p:nvPicPr>
        <p:blipFill>
          <a:blip r:embed="rId3"/>
          <a:stretch>
            <a:fillRect/>
          </a:stretch>
        </p:blipFill>
        <p:spPr>
          <a:xfrm>
            <a:off x="284011" y="319073"/>
            <a:ext cx="6398835" cy="503845"/>
          </a:xfrm>
          <a:prstGeom prst="rect">
            <a:avLst/>
          </a:prstGeom>
          <a:ln w="1905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9B59-014A-8CEE-166B-E297ED5EFE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01CFAB-85DB-A350-CE50-B160A93B001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A44A2F-7322-4214-6DE5-8261675C100E}"/>
              </a:ext>
            </a:extLst>
          </p:cNvPr>
          <p:cNvSpPr txBox="1"/>
          <p:nvPr/>
        </p:nvSpPr>
        <p:spPr>
          <a:xfrm>
            <a:off x="181970" y="288016"/>
            <a:ext cx="11708670" cy="1107996"/>
          </a:xfrm>
          <a:prstGeom prst="rect">
            <a:avLst/>
          </a:prstGeom>
          <a:noFill/>
        </p:spPr>
        <p:txBody>
          <a:bodyPr wrap="square">
            <a:spAutoFit/>
          </a:bodyPr>
          <a:lstStyle/>
          <a:p>
            <a:pPr algn="l"/>
            <a:r>
              <a:rPr lang="en-US" sz="2200" b="0" i="0" u="none" strike="noStrike" baseline="0" dirty="0">
                <a:latin typeface="TimesLTStd-Roman"/>
              </a:rPr>
              <a:t>To find an absolute maximum or minimum of a continuous function on a closed interval, we note that either it is local [in which case it occurs at a critical number] or it occurs at an endpoint of the interval.  Thus, the following three-step procedure always works.</a:t>
            </a:r>
            <a:endParaRPr lang="en-US" sz="2200" dirty="0"/>
          </a:p>
        </p:txBody>
      </p:sp>
      <p:pic>
        <p:nvPicPr>
          <p:cNvPr id="5" name="Picture 4">
            <a:extLst>
              <a:ext uri="{FF2B5EF4-FFF2-40B4-BE49-F238E27FC236}">
                <a16:creationId xmlns:a16="http://schemas.microsoft.com/office/drawing/2014/main" id="{D7094E4E-5E99-B0FB-5AB2-A3955BEBF508}"/>
              </a:ext>
            </a:extLst>
          </p:cNvPr>
          <p:cNvPicPr>
            <a:picLocks noChangeAspect="1"/>
          </p:cNvPicPr>
          <p:nvPr/>
        </p:nvPicPr>
        <p:blipFill>
          <a:blip r:embed="rId2"/>
          <a:stretch>
            <a:fillRect/>
          </a:stretch>
        </p:blipFill>
        <p:spPr>
          <a:xfrm>
            <a:off x="1172477" y="1574590"/>
            <a:ext cx="9774259" cy="2774683"/>
          </a:xfrm>
          <a:prstGeom prst="rect">
            <a:avLst/>
          </a:prstGeom>
        </p:spPr>
      </p:pic>
      <p:pic>
        <p:nvPicPr>
          <p:cNvPr id="6" name="Picture 5">
            <a:extLst>
              <a:ext uri="{FF2B5EF4-FFF2-40B4-BE49-F238E27FC236}">
                <a16:creationId xmlns:a16="http://schemas.microsoft.com/office/drawing/2014/main" id="{49880FAC-E14C-60BB-D855-88C1B2C3EA00}"/>
              </a:ext>
            </a:extLst>
          </p:cNvPr>
          <p:cNvPicPr>
            <a:picLocks noChangeAspect="1"/>
          </p:cNvPicPr>
          <p:nvPr/>
        </p:nvPicPr>
        <p:blipFill>
          <a:blip r:embed="rId3"/>
          <a:stretch>
            <a:fillRect/>
          </a:stretch>
        </p:blipFill>
        <p:spPr>
          <a:xfrm>
            <a:off x="1479674" y="2520070"/>
            <a:ext cx="8868177" cy="407326"/>
          </a:xfrm>
          <a:prstGeom prst="rect">
            <a:avLst/>
          </a:prstGeom>
        </p:spPr>
      </p:pic>
      <p:pic>
        <p:nvPicPr>
          <p:cNvPr id="7" name="Picture 6">
            <a:extLst>
              <a:ext uri="{FF2B5EF4-FFF2-40B4-BE49-F238E27FC236}">
                <a16:creationId xmlns:a16="http://schemas.microsoft.com/office/drawing/2014/main" id="{B1583532-6590-D270-3AD2-5F2FA0A9DD14}"/>
              </a:ext>
            </a:extLst>
          </p:cNvPr>
          <p:cNvPicPr>
            <a:picLocks noChangeAspect="1"/>
          </p:cNvPicPr>
          <p:nvPr/>
        </p:nvPicPr>
        <p:blipFill>
          <a:blip r:embed="rId3"/>
          <a:stretch>
            <a:fillRect/>
          </a:stretch>
        </p:blipFill>
        <p:spPr>
          <a:xfrm>
            <a:off x="1434720" y="2896147"/>
            <a:ext cx="8868177" cy="407326"/>
          </a:xfrm>
          <a:prstGeom prst="rect">
            <a:avLst/>
          </a:prstGeom>
        </p:spPr>
      </p:pic>
      <p:pic>
        <p:nvPicPr>
          <p:cNvPr id="8" name="Picture 7">
            <a:extLst>
              <a:ext uri="{FF2B5EF4-FFF2-40B4-BE49-F238E27FC236}">
                <a16:creationId xmlns:a16="http://schemas.microsoft.com/office/drawing/2014/main" id="{35825F4F-1C42-2D09-27AA-CBEBCA554B1D}"/>
              </a:ext>
            </a:extLst>
          </p:cNvPr>
          <p:cNvPicPr>
            <a:picLocks noChangeAspect="1"/>
          </p:cNvPicPr>
          <p:nvPr/>
        </p:nvPicPr>
        <p:blipFill>
          <a:blip r:embed="rId3"/>
          <a:stretch>
            <a:fillRect/>
          </a:stretch>
        </p:blipFill>
        <p:spPr>
          <a:xfrm>
            <a:off x="1386481" y="3419047"/>
            <a:ext cx="8868177" cy="659572"/>
          </a:xfrm>
          <a:prstGeom prst="rect">
            <a:avLst/>
          </a:prstGeom>
        </p:spPr>
      </p:pic>
    </p:spTree>
    <p:extLst>
      <p:ext uri="{BB962C8B-B14F-4D97-AF65-F5344CB8AC3E}">
        <p14:creationId xmlns:p14="http://schemas.microsoft.com/office/powerpoint/2010/main" val="414911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821D0-9CF4-DD38-000E-DAB608F260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7D5CB9-9283-7A93-2FFB-B4A9AD5E96CA}"/>
              </a:ext>
            </a:extLst>
          </p:cNvPr>
          <p:cNvSpPr/>
          <p:nvPr/>
        </p:nvSpPr>
        <p:spPr>
          <a:xfrm>
            <a:off x="145576" y="106815"/>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3" name="TextBox 2">
            <a:extLst>
              <a:ext uri="{FF2B5EF4-FFF2-40B4-BE49-F238E27FC236}">
                <a16:creationId xmlns:a16="http://schemas.microsoft.com/office/drawing/2014/main" id="{CFB7CD5E-FAED-9146-5D81-F0ABF72EE7A3}"/>
              </a:ext>
            </a:extLst>
          </p:cNvPr>
          <p:cNvSpPr txBox="1"/>
          <p:nvPr/>
        </p:nvSpPr>
        <p:spPr>
          <a:xfrm>
            <a:off x="1722987" y="249160"/>
            <a:ext cx="9835292" cy="430887"/>
          </a:xfrm>
          <a:prstGeom prst="rect">
            <a:avLst/>
          </a:prstGeom>
          <a:noFill/>
        </p:spPr>
        <p:txBody>
          <a:bodyPr wrap="square">
            <a:spAutoFit/>
          </a:bodyPr>
          <a:lstStyle/>
          <a:p>
            <a:pPr algn="l"/>
            <a:r>
              <a:rPr lang="en-US" sz="2200" b="0" i="0" u="none" strike="noStrike" baseline="0" dirty="0">
                <a:latin typeface="TimesLTStd-Roman"/>
              </a:rPr>
              <a:t>Find the absolute maximum and absolute minimum values of </a:t>
            </a:r>
            <a:r>
              <a:rPr lang="en-US" sz="2200" b="0" i="1" u="none" strike="noStrike" baseline="0" dirty="0">
                <a:latin typeface="TimesLTStd-Italic"/>
              </a:rPr>
              <a:t>f </a:t>
            </a:r>
            <a:r>
              <a:rPr lang="en-US" sz="2200" b="0" i="0" u="none" strike="noStrike" baseline="0" dirty="0">
                <a:latin typeface="TimesLTStd-Roman"/>
              </a:rPr>
              <a:t>on the given interval.</a:t>
            </a:r>
            <a:endParaRPr lang="en-US" sz="2200" dirty="0"/>
          </a:p>
        </p:txBody>
      </p:sp>
      <p:sp>
        <p:nvSpPr>
          <p:cNvPr id="5" name="TextBox 4">
            <a:extLst>
              <a:ext uri="{FF2B5EF4-FFF2-40B4-BE49-F238E27FC236}">
                <a16:creationId xmlns:a16="http://schemas.microsoft.com/office/drawing/2014/main" id="{7A4FA574-CA92-5B23-E1BD-A2C4C2EBEBF9}"/>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904D5ED4-BAF8-9228-EE84-B2194A5813E9}"/>
              </a:ext>
            </a:extLst>
          </p:cNvPr>
          <p:cNvSpPr txBox="1">
            <a:spLocks noChangeArrowheads="1"/>
          </p:cNvSpPr>
          <p:nvPr/>
        </p:nvSpPr>
        <p:spPr bwMode="auto">
          <a:xfrm>
            <a:off x="297050" y="206662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1" name="Group 10">
            <a:extLst>
              <a:ext uri="{FF2B5EF4-FFF2-40B4-BE49-F238E27FC236}">
                <a16:creationId xmlns:a16="http://schemas.microsoft.com/office/drawing/2014/main" id="{2EAC8F0A-5742-E059-A4F0-FBB63BF4751F}"/>
              </a:ext>
            </a:extLst>
          </p:cNvPr>
          <p:cNvGrpSpPr/>
          <p:nvPr/>
        </p:nvGrpSpPr>
        <p:grpSpPr>
          <a:xfrm>
            <a:off x="356160" y="757262"/>
            <a:ext cx="2933025" cy="436821"/>
            <a:chOff x="1757363" y="1608138"/>
            <a:chExt cx="2933025" cy="436821"/>
          </a:xfrm>
        </p:grpSpPr>
        <p:graphicFrame>
          <p:nvGraphicFramePr>
            <p:cNvPr id="9" name="Object 7">
              <a:extLst>
                <a:ext uri="{FF2B5EF4-FFF2-40B4-BE49-F238E27FC236}">
                  <a16:creationId xmlns:a16="http://schemas.microsoft.com/office/drawing/2014/main" id="{E84DC427-655F-6844-676C-7FB9F284D216}"/>
                </a:ext>
              </a:extLst>
            </p:cNvPr>
            <p:cNvGraphicFramePr>
              <a:graphicFrameLocks noChangeAspect="1"/>
            </p:cNvGraphicFramePr>
            <p:nvPr>
              <p:extLst>
                <p:ext uri="{D42A27DB-BD31-4B8C-83A1-F6EECF244321}">
                  <p14:modId xmlns:p14="http://schemas.microsoft.com/office/powerpoint/2010/main" val="2571264923"/>
                </p:ext>
              </p:extLst>
            </p:nvPr>
          </p:nvGraphicFramePr>
          <p:xfrm>
            <a:off x="1757363" y="1608138"/>
            <a:ext cx="1736725" cy="428625"/>
          </p:xfrm>
          <a:graphic>
            <a:graphicData uri="http://schemas.openxmlformats.org/presentationml/2006/ole">
              <mc:AlternateContent xmlns:mc="http://schemas.openxmlformats.org/markup-compatibility/2006">
                <mc:Choice xmlns:v="urn:schemas-microsoft-com:vml" Requires="v">
                  <p:oleObj name="Equation" r:id="rId2" imgW="1028520" imgH="253800" progId="Equation.DSMT4">
                    <p:embed/>
                  </p:oleObj>
                </mc:Choice>
                <mc:Fallback>
                  <p:oleObj name="Equation" r:id="rId2" imgW="1028520" imgH="253800" progId="Equation.DSMT4">
                    <p:embed/>
                    <p:pic>
                      <p:nvPicPr>
                        <p:cNvPr id="5" name="Object 7"/>
                        <p:cNvPicPr>
                          <a:picLocks noChangeAspect="1" noChangeArrowheads="1"/>
                        </p:cNvPicPr>
                        <p:nvPr/>
                      </p:nvPicPr>
                      <p:blipFill>
                        <a:blip r:embed="rId3"/>
                        <a:srcRect/>
                        <a:stretch>
                          <a:fillRect/>
                        </a:stretch>
                      </p:blipFill>
                      <p:spPr bwMode="auto">
                        <a:xfrm>
                          <a:off x="1757363" y="1608138"/>
                          <a:ext cx="1736725" cy="428625"/>
                        </a:xfrm>
                        <a:prstGeom prst="rect">
                          <a:avLst/>
                        </a:prstGeom>
                        <a:noFill/>
                        <a:ln>
                          <a:noFill/>
                        </a:ln>
                        <a:effectLst/>
                      </p:spPr>
                    </p:pic>
                  </p:oleObj>
                </mc:Fallback>
              </mc:AlternateContent>
            </a:graphicData>
          </a:graphic>
        </p:graphicFrame>
        <p:graphicFrame>
          <p:nvGraphicFramePr>
            <p:cNvPr id="10" name="Object 18">
              <a:extLst>
                <a:ext uri="{FF2B5EF4-FFF2-40B4-BE49-F238E27FC236}">
                  <a16:creationId xmlns:a16="http://schemas.microsoft.com/office/drawing/2014/main" id="{68962913-D22A-7B0B-92F3-0E21B8B801DD}"/>
                </a:ext>
              </a:extLst>
            </p:cNvPr>
            <p:cNvGraphicFramePr>
              <a:graphicFrameLocks noChangeAspect="1"/>
            </p:cNvGraphicFramePr>
            <p:nvPr>
              <p:extLst>
                <p:ext uri="{D42A27DB-BD31-4B8C-83A1-F6EECF244321}">
                  <p14:modId xmlns:p14="http://schemas.microsoft.com/office/powerpoint/2010/main" val="4017556028"/>
                </p:ext>
              </p:extLst>
            </p:nvPr>
          </p:nvGraphicFramePr>
          <p:xfrm>
            <a:off x="3645929" y="1634599"/>
            <a:ext cx="1044459" cy="410360"/>
          </p:xfrm>
          <a:graphic>
            <a:graphicData uri="http://schemas.openxmlformats.org/presentationml/2006/ole">
              <mc:AlternateContent xmlns:mc="http://schemas.openxmlformats.org/markup-compatibility/2006">
                <mc:Choice xmlns:v="urn:schemas-microsoft-com:vml" Requires="v">
                  <p:oleObj name="Equation" r:id="rId4" imgW="647419" imgH="253890" progId="Equation.DSMT4">
                    <p:embed/>
                  </p:oleObj>
                </mc:Choice>
                <mc:Fallback>
                  <p:oleObj name="Equation" r:id="rId4" imgW="647419" imgH="253890" progId="Equation.DSMT4">
                    <p:embed/>
                    <p:pic>
                      <p:nvPicPr>
                        <p:cNvPr id="11"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929" y="1634599"/>
                          <a:ext cx="1044459" cy="410360"/>
                        </a:xfrm>
                        <a:prstGeom prst="rect">
                          <a:avLst/>
                        </a:prstGeom>
                        <a:noFill/>
                        <a:ln>
                          <a:noFill/>
                        </a:ln>
                        <a:effectLst/>
                      </p:spPr>
                    </p:pic>
                  </p:oleObj>
                </mc:Fallback>
              </mc:AlternateContent>
            </a:graphicData>
          </a:graphic>
        </p:graphicFrame>
      </p:grpSp>
      <p:grpSp>
        <p:nvGrpSpPr>
          <p:cNvPr id="14" name="Group 13">
            <a:extLst>
              <a:ext uri="{FF2B5EF4-FFF2-40B4-BE49-F238E27FC236}">
                <a16:creationId xmlns:a16="http://schemas.microsoft.com/office/drawing/2014/main" id="{1F641373-EF0E-6D7F-B441-7D79185FAA25}"/>
              </a:ext>
            </a:extLst>
          </p:cNvPr>
          <p:cNvGrpSpPr/>
          <p:nvPr/>
        </p:nvGrpSpPr>
        <p:grpSpPr>
          <a:xfrm>
            <a:off x="277043" y="1153550"/>
            <a:ext cx="4979823" cy="430887"/>
            <a:chOff x="2978378" y="3249268"/>
            <a:chExt cx="4979823" cy="430887"/>
          </a:xfrm>
        </p:grpSpPr>
        <p:pic>
          <p:nvPicPr>
            <p:cNvPr id="8" name="Picture 7">
              <a:extLst>
                <a:ext uri="{FF2B5EF4-FFF2-40B4-BE49-F238E27FC236}">
                  <a16:creationId xmlns:a16="http://schemas.microsoft.com/office/drawing/2014/main" id="{1C83876C-4298-BC7D-6474-C77C2F247486}"/>
                </a:ext>
              </a:extLst>
            </p:cNvPr>
            <p:cNvPicPr>
              <a:picLocks noChangeAspect="1"/>
            </p:cNvPicPr>
            <p:nvPr/>
          </p:nvPicPr>
          <p:blipFill>
            <a:blip r:embed="rId6"/>
            <a:stretch>
              <a:fillRect/>
            </a:stretch>
          </p:blipFill>
          <p:spPr>
            <a:xfrm>
              <a:off x="3475867" y="3315355"/>
              <a:ext cx="4482334" cy="332538"/>
            </a:xfrm>
            <a:prstGeom prst="rect">
              <a:avLst/>
            </a:prstGeom>
          </p:spPr>
        </p:pic>
        <p:sp>
          <p:nvSpPr>
            <p:cNvPr id="13" name="TextBox 12">
              <a:extLst>
                <a:ext uri="{FF2B5EF4-FFF2-40B4-BE49-F238E27FC236}">
                  <a16:creationId xmlns:a16="http://schemas.microsoft.com/office/drawing/2014/main" id="{F9A5B369-6FD3-7E4E-1B9F-48FD0DAD8CA4}"/>
                </a:ext>
              </a:extLst>
            </p:cNvPr>
            <p:cNvSpPr txBox="1"/>
            <p:nvPr/>
          </p:nvSpPr>
          <p:spPr>
            <a:xfrm>
              <a:off x="2978378" y="3249268"/>
              <a:ext cx="863418" cy="430887"/>
            </a:xfrm>
            <a:prstGeom prst="rect">
              <a:avLst/>
            </a:prstGeom>
            <a:noFill/>
          </p:spPr>
          <p:txBody>
            <a:bodyPr wrap="square">
              <a:spAutoFit/>
            </a:bodyPr>
            <a:lstStyle/>
            <a:p>
              <a:r>
                <a:rPr lang="en-US" sz="2100" b="0" i="0" u="none" strike="noStrike" baseline="0" dirty="0">
                  <a:latin typeface="TimesLTStd-Roman"/>
                </a:rPr>
                <a:t>(b)</a:t>
              </a:r>
              <a:endParaRPr lang="en-US" sz="2100" dirty="0"/>
            </a:p>
          </p:txBody>
        </p:sp>
      </p:grpSp>
      <p:grpSp>
        <p:nvGrpSpPr>
          <p:cNvPr id="18" name="Group 17">
            <a:extLst>
              <a:ext uri="{FF2B5EF4-FFF2-40B4-BE49-F238E27FC236}">
                <a16:creationId xmlns:a16="http://schemas.microsoft.com/office/drawing/2014/main" id="{59A0E9AA-527B-10D6-CE01-A293A41D3734}"/>
              </a:ext>
            </a:extLst>
          </p:cNvPr>
          <p:cNvGrpSpPr/>
          <p:nvPr/>
        </p:nvGrpSpPr>
        <p:grpSpPr>
          <a:xfrm>
            <a:off x="296126" y="1588050"/>
            <a:ext cx="4198024" cy="430887"/>
            <a:chOff x="3172643" y="3132707"/>
            <a:chExt cx="4198024" cy="430887"/>
          </a:xfrm>
        </p:grpSpPr>
        <p:pic>
          <p:nvPicPr>
            <p:cNvPr id="16" name="Picture 15">
              <a:extLst>
                <a:ext uri="{FF2B5EF4-FFF2-40B4-BE49-F238E27FC236}">
                  <a16:creationId xmlns:a16="http://schemas.microsoft.com/office/drawing/2014/main" id="{52F7121C-2712-599D-0FD2-9B78AFE5E6C9}"/>
                </a:ext>
              </a:extLst>
            </p:cNvPr>
            <p:cNvPicPr>
              <a:picLocks noChangeAspect="1"/>
            </p:cNvPicPr>
            <p:nvPr/>
          </p:nvPicPr>
          <p:blipFill>
            <a:blip r:embed="rId7"/>
            <a:stretch>
              <a:fillRect/>
            </a:stretch>
          </p:blipFill>
          <p:spPr>
            <a:xfrm>
              <a:off x="3650399" y="3202760"/>
              <a:ext cx="3720268" cy="346394"/>
            </a:xfrm>
            <a:prstGeom prst="rect">
              <a:avLst/>
            </a:prstGeom>
          </p:spPr>
        </p:pic>
        <p:sp>
          <p:nvSpPr>
            <p:cNvPr id="17" name="TextBox 16">
              <a:extLst>
                <a:ext uri="{FF2B5EF4-FFF2-40B4-BE49-F238E27FC236}">
                  <a16:creationId xmlns:a16="http://schemas.microsoft.com/office/drawing/2014/main" id="{251C5FF4-F1E0-720E-8559-3A21CF65BD73}"/>
                </a:ext>
              </a:extLst>
            </p:cNvPr>
            <p:cNvSpPr txBox="1"/>
            <p:nvPr/>
          </p:nvSpPr>
          <p:spPr>
            <a:xfrm>
              <a:off x="3172643" y="3132707"/>
              <a:ext cx="863418" cy="430887"/>
            </a:xfrm>
            <a:prstGeom prst="rect">
              <a:avLst/>
            </a:prstGeom>
            <a:noFill/>
          </p:spPr>
          <p:txBody>
            <a:bodyPr wrap="square">
              <a:spAutoFit/>
            </a:bodyPr>
            <a:lstStyle/>
            <a:p>
              <a:r>
                <a:rPr lang="en-US" sz="2100" b="0" i="0" u="none" strike="noStrike" baseline="0" dirty="0">
                  <a:latin typeface="TimesLTStd-Roman"/>
                </a:rPr>
                <a:t>(c)</a:t>
              </a:r>
              <a:endParaRPr lang="en-US" sz="2100" dirty="0"/>
            </a:p>
          </p:txBody>
        </p:sp>
      </p:grpSp>
      <p:grpSp>
        <p:nvGrpSpPr>
          <p:cNvPr id="19" name="Group 18">
            <a:extLst>
              <a:ext uri="{FF2B5EF4-FFF2-40B4-BE49-F238E27FC236}">
                <a16:creationId xmlns:a16="http://schemas.microsoft.com/office/drawing/2014/main" id="{15A46460-B73F-5B91-0E9A-E124C087C112}"/>
              </a:ext>
            </a:extLst>
          </p:cNvPr>
          <p:cNvGrpSpPr/>
          <p:nvPr/>
        </p:nvGrpSpPr>
        <p:grpSpPr>
          <a:xfrm>
            <a:off x="258049" y="2560176"/>
            <a:ext cx="2933025" cy="436821"/>
            <a:chOff x="1757363" y="1608138"/>
            <a:chExt cx="2933025" cy="436821"/>
          </a:xfrm>
        </p:grpSpPr>
        <p:graphicFrame>
          <p:nvGraphicFramePr>
            <p:cNvPr id="20" name="Object 7">
              <a:extLst>
                <a:ext uri="{FF2B5EF4-FFF2-40B4-BE49-F238E27FC236}">
                  <a16:creationId xmlns:a16="http://schemas.microsoft.com/office/drawing/2014/main" id="{E6BDF82D-2E47-A650-4B7E-E446D8000689}"/>
                </a:ext>
              </a:extLst>
            </p:cNvPr>
            <p:cNvGraphicFramePr>
              <a:graphicFrameLocks noChangeAspect="1"/>
            </p:cNvGraphicFramePr>
            <p:nvPr>
              <p:extLst>
                <p:ext uri="{D42A27DB-BD31-4B8C-83A1-F6EECF244321}">
                  <p14:modId xmlns:p14="http://schemas.microsoft.com/office/powerpoint/2010/main" val="4256161961"/>
                </p:ext>
              </p:extLst>
            </p:nvPr>
          </p:nvGraphicFramePr>
          <p:xfrm>
            <a:off x="1757363" y="1608138"/>
            <a:ext cx="1736725" cy="428625"/>
          </p:xfrm>
          <a:graphic>
            <a:graphicData uri="http://schemas.openxmlformats.org/presentationml/2006/ole">
              <mc:AlternateContent xmlns:mc="http://schemas.openxmlformats.org/markup-compatibility/2006">
                <mc:Choice xmlns:v="urn:schemas-microsoft-com:vml" Requires="v">
                  <p:oleObj name="Equation" r:id="rId8" imgW="1028520" imgH="253800" progId="Equation.DSMT4">
                    <p:embed/>
                  </p:oleObj>
                </mc:Choice>
                <mc:Fallback>
                  <p:oleObj name="Equation" r:id="rId8" imgW="1028520" imgH="253800" progId="Equation.DSMT4">
                    <p:embed/>
                    <p:pic>
                      <p:nvPicPr>
                        <p:cNvPr id="9" name="Object 7">
                          <a:extLst>
                            <a:ext uri="{FF2B5EF4-FFF2-40B4-BE49-F238E27FC236}">
                              <a16:creationId xmlns:a16="http://schemas.microsoft.com/office/drawing/2014/main" id="{E84DC427-655F-6844-676C-7FB9F284D216}"/>
                            </a:ext>
                          </a:extLst>
                        </p:cNvPr>
                        <p:cNvPicPr>
                          <a:picLocks noChangeAspect="1" noChangeArrowheads="1"/>
                        </p:cNvPicPr>
                        <p:nvPr/>
                      </p:nvPicPr>
                      <p:blipFill>
                        <a:blip r:embed="rId3"/>
                        <a:srcRect/>
                        <a:stretch>
                          <a:fillRect/>
                        </a:stretch>
                      </p:blipFill>
                      <p:spPr bwMode="auto">
                        <a:xfrm>
                          <a:off x="1757363" y="1608138"/>
                          <a:ext cx="1736725" cy="428625"/>
                        </a:xfrm>
                        <a:prstGeom prst="rect">
                          <a:avLst/>
                        </a:prstGeom>
                        <a:noFill/>
                        <a:ln>
                          <a:noFill/>
                        </a:ln>
                        <a:effectLst/>
                      </p:spPr>
                    </p:pic>
                  </p:oleObj>
                </mc:Fallback>
              </mc:AlternateContent>
            </a:graphicData>
          </a:graphic>
        </p:graphicFrame>
        <p:graphicFrame>
          <p:nvGraphicFramePr>
            <p:cNvPr id="21" name="Object 18">
              <a:extLst>
                <a:ext uri="{FF2B5EF4-FFF2-40B4-BE49-F238E27FC236}">
                  <a16:creationId xmlns:a16="http://schemas.microsoft.com/office/drawing/2014/main" id="{FCA4E104-357A-C857-2C40-C39C0482D34A}"/>
                </a:ext>
              </a:extLst>
            </p:cNvPr>
            <p:cNvGraphicFramePr>
              <a:graphicFrameLocks noChangeAspect="1"/>
            </p:cNvGraphicFramePr>
            <p:nvPr>
              <p:extLst>
                <p:ext uri="{D42A27DB-BD31-4B8C-83A1-F6EECF244321}">
                  <p14:modId xmlns:p14="http://schemas.microsoft.com/office/powerpoint/2010/main" val="168392966"/>
                </p:ext>
              </p:extLst>
            </p:nvPr>
          </p:nvGraphicFramePr>
          <p:xfrm>
            <a:off x="3645929" y="1634599"/>
            <a:ext cx="1044459" cy="410360"/>
          </p:xfrm>
          <a:graphic>
            <a:graphicData uri="http://schemas.openxmlformats.org/presentationml/2006/ole">
              <mc:AlternateContent xmlns:mc="http://schemas.openxmlformats.org/markup-compatibility/2006">
                <mc:Choice xmlns:v="urn:schemas-microsoft-com:vml" Requires="v">
                  <p:oleObj name="Equation" r:id="rId4" imgW="647419" imgH="253890" progId="Equation.DSMT4">
                    <p:embed/>
                  </p:oleObj>
                </mc:Choice>
                <mc:Fallback>
                  <p:oleObj name="Equation" r:id="rId4" imgW="647419" imgH="253890" progId="Equation.DSMT4">
                    <p:embed/>
                    <p:pic>
                      <p:nvPicPr>
                        <p:cNvPr id="10" name="Object 18">
                          <a:extLst>
                            <a:ext uri="{FF2B5EF4-FFF2-40B4-BE49-F238E27FC236}">
                              <a16:creationId xmlns:a16="http://schemas.microsoft.com/office/drawing/2014/main" id="{68962913-D22A-7B0B-92F3-0E21B8B80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929" y="1634599"/>
                          <a:ext cx="1044459" cy="410360"/>
                        </a:xfrm>
                        <a:prstGeom prst="rect">
                          <a:avLst/>
                        </a:prstGeom>
                        <a:noFill/>
                        <a:ln>
                          <a:noFill/>
                        </a:ln>
                        <a:effectLst/>
                      </p:spPr>
                    </p:pic>
                  </p:oleObj>
                </mc:Fallback>
              </mc:AlternateContent>
            </a:graphicData>
          </a:graphic>
        </p:graphicFrame>
      </p:grpSp>
      <p:pic>
        <p:nvPicPr>
          <p:cNvPr id="23" name="Picture 22">
            <a:extLst>
              <a:ext uri="{FF2B5EF4-FFF2-40B4-BE49-F238E27FC236}">
                <a16:creationId xmlns:a16="http://schemas.microsoft.com/office/drawing/2014/main" id="{10C66120-6330-D6EA-ED7F-B8898F59DAB6}"/>
              </a:ext>
            </a:extLst>
          </p:cNvPr>
          <p:cNvPicPr>
            <a:picLocks noChangeAspect="1"/>
          </p:cNvPicPr>
          <p:nvPr/>
        </p:nvPicPr>
        <p:blipFill>
          <a:blip r:embed="rId9"/>
          <a:stretch>
            <a:fillRect/>
          </a:stretch>
        </p:blipFill>
        <p:spPr>
          <a:xfrm>
            <a:off x="314266" y="3064607"/>
            <a:ext cx="6662417" cy="326496"/>
          </a:xfrm>
          <a:prstGeom prst="rect">
            <a:avLst/>
          </a:prstGeom>
        </p:spPr>
      </p:pic>
      <p:pic>
        <p:nvPicPr>
          <p:cNvPr id="25" name="Picture 24">
            <a:extLst>
              <a:ext uri="{FF2B5EF4-FFF2-40B4-BE49-F238E27FC236}">
                <a16:creationId xmlns:a16="http://schemas.microsoft.com/office/drawing/2014/main" id="{D9886C76-66FD-75E8-9715-AF7A07F195A7}"/>
              </a:ext>
            </a:extLst>
          </p:cNvPr>
          <p:cNvPicPr>
            <a:picLocks noChangeAspect="1"/>
          </p:cNvPicPr>
          <p:nvPr/>
        </p:nvPicPr>
        <p:blipFill>
          <a:blip r:embed="rId10"/>
          <a:stretch>
            <a:fillRect/>
          </a:stretch>
        </p:blipFill>
        <p:spPr>
          <a:xfrm>
            <a:off x="3297338" y="2631216"/>
            <a:ext cx="3312783" cy="321202"/>
          </a:xfrm>
          <a:prstGeom prst="rect">
            <a:avLst/>
          </a:prstGeom>
        </p:spPr>
      </p:pic>
      <p:graphicFrame>
        <p:nvGraphicFramePr>
          <p:cNvPr id="27" name="Object 8">
            <a:extLst>
              <a:ext uri="{FF2B5EF4-FFF2-40B4-BE49-F238E27FC236}">
                <a16:creationId xmlns:a16="http://schemas.microsoft.com/office/drawing/2014/main" id="{BC4A3D0B-604A-510D-F03A-A32977D5AF22}"/>
              </a:ext>
            </a:extLst>
          </p:cNvPr>
          <p:cNvGraphicFramePr>
            <a:graphicFrameLocks noChangeAspect="1"/>
          </p:cNvGraphicFramePr>
          <p:nvPr>
            <p:extLst>
              <p:ext uri="{D42A27DB-BD31-4B8C-83A1-F6EECF244321}">
                <p14:modId xmlns:p14="http://schemas.microsoft.com/office/powerpoint/2010/main" val="3387270162"/>
              </p:ext>
            </p:extLst>
          </p:nvPr>
        </p:nvGraphicFramePr>
        <p:xfrm>
          <a:off x="314266" y="3450479"/>
          <a:ext cx="1448429" cy="704903"/>
        </p:xfrm>
        <a:graphic>
          <a:graphicData uri="http://schemas.openxmlformats.org/presentationml/2006/ole">
            <mc:AlternateContent xmlns:mc="http://schemas.openxmlformats.org/markup-compatibility/2006">
              <mc:Choice xmlns:v="urn:schemas-microsoft-com:vml" Requires="v">
                <p:oleObj name="Equation" r:id="rId11" imgW="863225" imgH="418918" progId="Equation.DSMT4">
                  <p:embed/>
                </p:oleObj>
              </mc:Choice>
              <mc:Fallback>
                <p:oleObj name="Equation" r:id="rId11" imgW="863225" imgH="418918" progId="Equation.DSMT4">
                  <p:embed/>
                  <p:pic>
                    <p:nvPicPr>
                      <p:cNvPr id="6"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266" y="3450479"/>
                        <a:ext cx="1448429" cy="704903"/>
                      </a:xfrm>
                      <a:prstGeom prst="rect">
                        <a:avLst/>
                      </a:prstGeom>
                      <a:noFill/>
                      <a:ln>
                        <a:noFill/>
                      </a:ln>
                      <a:effectLst/>
                    </p:spPr>
                  </p:pic>
                </p:oleObj>
              </mc:Fallback>
            </mc:AlternateContent>
          </a:graphicData>
        </a:graphic>
      </p:graphicFrame>
      <p:graphicFrame>
        <p:nvGraphicFramePr>
          <p:cNvPr id="29" name="Object 9">
            <a:extLst>
              <a:ext uri="{FF2B5EF4-FFF2-40B4-BE49-F238E27FC236}">
                <a16:creationId xmlns:a16="http://schemas.microsoft.com/office/drawing/2014/main" id="{472DC5ED-C723-3AC7-480F-2ED3CA2F386B}"/>
              </a:ext>
            </a:extLst>
          </p:cNvPr>
          <p:cNvGraphicFramePr>
            <a:graphicFrameLocks noChangeAspect="1"/>
          </p:cNvGraphicFramePr>
          <p:nvPr>
            <p:extLst>
              <p:ext uri="{D42A27DB-BD31-4B8C-83A1-F6EECF244321}">
                <p14:modId xmlns:p14="http://schemas.microsoft.com/office/powerpoint/2010/main" val="2141462059"/>
              </p:ext>
            </p:extLst>
          </p:nvPr>
        </p:nvGraphicFramePr>
        <p:xfrm>
          <a:off x="383615" y="4281938"/>
          <a:ext cx="1309729" cy="656364"/>
        </p:xfrm>
        <a:graphic>
          <a:graphicData uri="http://schemas.openxmlformats.org/presentationml/2006/ole">
            <mc:AlternateContent xmlns:mc="http://schemas.openxmlformats.org/markup-compatibility/2006">
              <mc:Choice xmlns:v="urn:schemas-microsoft-com:vml" Requires="v">
                <p:oleObj name="Equation" r:id="rId13" imgW="838200" imgH="419100" progId="Equation.DSMT4">
                  <p:embed/>
                </p:oleObj>
              </mc:Choice>
              <mc:Fallback>
                <p:oleObj name="Equation" r:id="rId13" imgW="838200" imgH="419100" progId="Equation.DSMT4">
                  <p:embed/>
                  <p:pic>
                    <p:nvPicPr>
                      <p:cNvPr id="7"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3615" y="4281938"/>
                        <a:ext cx="1309729" cy="656364"/>
                      </a:xfrm>
                      <a:prstGeom prst="rect">
                        <a:avLst/>
                      </a:prstGeom>
                      <a:noFill/>
                      <a:ln>
                        <a:noFill/>
                      </a:ln>
                      <a:effectLst/>
                    </p:spPr>
                  </p:pic>
                </p:oleObj>
              </mc:Fallback>
            </mc:AlternateContent>
          </a:graphicData>
        </a:graphic>
      </p:graphicFrame>
      <p:sp>
        <p:nvSpPr>
          <p:cNvPr id="30" name="Text Box 10">
            <a:extLst>
              <a:ext uri="{FF2B5EF4-FFF2-40B4-BE49-F238E27FC236}">
                <a16:creationId xmlns:a16="http://schemas.microsoft.com/office/drawing/2014/main" id="{204B5F22-EF00-B002-B01C-EF1846675DA3}"/>
              </a:ext>
            </a:extLst>
          </p:cNvPr>
          <p:cNvSpPr txBox="1">
            <a:spLocks noChangeArrowheads="1"/>
          </p:cNvSpPr>
          <p:nvPr/>
        </p:nvSpPr>
        <p:spPr bwMode="auto">
          <a:xfrm>
            <a:off x="2176998" y="3401580"/>
            <a:ext cx="45881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There are no values of </a:t>
            </a:r>
            <a:r>
              <a:rPr lang="en-US" altLang="en-US" sz="2200" i="1" dirty="0"/>
              <a:t>x</a:t>
            </a:r>
            <a:r>
              <a:rPr lang="en-US" altLang="en-US" sz="2200" dirty="0"/>
              <a:t> that will make</a:t>
            </a:r>
          </a:p>
          <a:p>
            <a:pPr eaLnBrk="1" hangingPunct="1">
              <a:spcBef>
                <a:spcPct val="0"/>
              </a:spcBef>
              <a:buFontTx/>
              <a:buNone/>
            </a:pPr>
            <a:r>
              <a:rPr lang="en-US" altLang="en-US" sz="2200" dirty="0"/>
              <a:t>the first derivative equal to zero.</a:t>
            </a:r>
          </a:p>
        </p:txBody>
      </p:sp>
      <p:sp>
        <p:nvSpPr>
          <p:cNvPr id="31" name="Text Box 11">
            <a:extLst>
              <a:ext uri="{FF2B5EF4-FFF2-40B4-BE49-F238E27FC236}">
                <a16:creationId xmlns:a16="http://schemas.microsoft.com/office/drawing/2014/main" id="{17EBB591-CB16-AEC2-DD13-4D7ADC13B623}"/>
              </a:ext>
            </a:extLst>
          </p:cNvPr>
          <p:cNvSpPr txBox="1">
            <a:spLocks noChangeArrowheads="1"/>
          </p:cNvSpPr>
          <p:nvPr/>
        </p:nvSpPr>
        <p:spPr bwMode="auto">
          <a:xfrm>
            <a:off x="2187726" y="4171021"/>
            <a:ext cx="47868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 first derivative is undefined at </a:t>
            </a:r>
            <a:r>
              <a:rPr lang="en-US" altLang="en-US" sz="2200" i="1" dirty="0"/>
              <a:t>x </a:t>
            </a:r>
            <a:r>
              <a:rPr lang="en-US" altLang="en-US" sz="2200" dirty="0"/>
              <a:t>= 0,</a:t>
            </a:r>
          </a:p>
          <a:p>
            <a:pPr eaLnBrk="1" hangingPunct="1">
              <a:spcBef>
                <a:spcPct val="0"/>
              </a:spcBef>
              <a:buFontTx/>
              <a:buNone/>
            </a:pPr>
            <a:r>
              <a:rPr lang="en-US" altLang="en-US" sz="2200" dirty="0"/>
              <a:t>0 is in the closed interval, so (0,0) </a:t>
            </a:r>
          </a:p>
          <a:p>
            <a:pPr eaLnBrk="1" hangingPunct="1">
              <a:spcBef>
                <a:spcPct val="0"/>
              </a:spcBef>
              <a:buFontTx/>
              <a:buNone/>
            </a:pPr>
            <a:r>
              <a:rPr lang="en-US" altLang="en-US" sz="2200" dirty="0"/>
              <a:t>is a critical point.</a:t>
            </a:r>
          </a:p>
        </p:txBody>
      </p:sp>
      <p:sp>
        <p:nvSpPr>
          <p:cNvPr id="33" name="TextBox 32">
            <a:extLst>
              <a:ext uri="{FF2B5EF4-FFF2-40B4-BE49-F238E27FC236}">
                <a16:creationId xmlns:a16="http://schemas.microsoft.com/office/drawing/2014/main" id="{C9A18CC6-2BDB-16E3-D877-ECC9E86587A7}"/>
              </a:ext>
            </a:extLst>
          </p:cNvPr>
          <p:cNvSpPr txBox="1"/>
          <p:nvPr/>
        </p:nvSpPr>
        <p:spPr>
          <a:xfrm>
            <a:off x="190523" y="5220700"/>
            <a:ext cx="6427016" cy="430887"/>
          </a:xfrm>
          <a:prstGeom prst="rect">
            <a:avLst/>
          </a:prstGeom>
          <a:noFill/>
        </p:spPr>
        <p:txBody>
          <a:bodyPr wrap="square">
            <a:spAutoFit/>
          </a:bodyPr>
          <a:lstStyle/>
          <a:p>
            <a:r>
              <a:rPr lang="en-US" sz="2200" b="1" i="0" u="none" strike="noStrike" baseline="0" dirty="0">
                <a:latin typeface="TimesLTStd-Bold"/>
              </a:rPr>
              <a:t>2. </a:t>
            </a:r>
            <a:r>
              <a:rPr lang="en-US" sz="2200" b="0" i="0" u="none" strike="noStrike" baseline="0" dirty="0">
                <a:latin typeface="TimesLTStd-Roman"/>
              </a:rPr>
              <a:t>Find the values of </a:t>
            </a:r>
            <a:r>
              <a:rPr lang="en-US" sz="2200" b="0" i="1" u="none" strike="noStrike" baseline="0" dirty="0">
                <a:latin typeface="TimesLTStd-Italic"/>
              </a:rPr>
              <a:t>f </a:t>
            </a:r>
            <a:r>
              <a:rPr lang="en-US" sz="2200" b="0" i="0" u="none" strike="noStrike" baseline="0" dirty="0">
                <a:latin typeface="TimesLTStd-Roman"/>
              </a:rPr>
              <a:t>at the endpoints of the interval.</a:t>
            </a:r>
            <a:endParaRPr lang="en-US" sz="2200" dirty="0"/>
          </a:p>
        </p:txBody>
      </p:sp>
      <p:cxnSp>
        <p:nvCxnSpPr>
          <p:cNvPr id="53" name="Straight Connector 52">
            <a:extLst>
              <a:ext uri="{FF2B5EF4-FFF2-40B4-BE49-F238E27FC236}">
                <a16:creationId xmlns:a16="http://schemas.microsoft.com/office/drawing/2014/main" id="{12FF1BEF-462C-363D-BF7A-64D79827E5D1}"/>
              </a:ext>
            </a:extLst>
          </p:cNvPr>
          <p:cNvCxnSpPr/>
          <p:nvPr/>
        </p:nvCxnSpPr>
        <p:spPr>
          <a:xfrm>
            <a:off x="7229365" y="577231"/>
            <a:ext cx="0" cy="60198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D81D1C9-6633-13F4-D445-A9637A071E45}"/>
              </a:ext>
            </a:extLst>
          </p:cNvPr>
          <p:cNvGrpSpPr/>
          <p:nvPr/>
        </p:nvGrpSpPr>
        <p:grpSpPr>
          <a:xfrm>
            <a:off x="7570061" y="3195286"/>
            <a:ext cx="1297461" cy="1698980"/>
            <a:chOff x="8785095" y="921220"/>
            <a:chExt cx="1297461" cy="1698980"/>
          </a:xfrm>
        </p:grpSpPr>
        <p:cxnSp>
          <p:nvCxnSpPr>
            <p:cNvPr id="55" name="Straight Connector 54">
              <a:extLst>
                <a:ext uri="{FF2B5EF4-FFF2-40B4-BE49-F238E27FC236}">
                  <a16:creationId xmlns:a16="http://schemas.microsoft.com/office/drawing/2014/main" id="{A537D39D-6672-A97A-F831-24C8542E3BB4}"/>
                </a:ext>
              </a:extLst>
            </p:cNvPr>
            <p:cNvCxnSpPr/>
            <p:nvPr/>
          </p:nvCxnSpPr>
          <p:spPr>
            <a:xfrm>
              <a:off x="8785095" y="1268224"/>
              <a:ext cx="12974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033B0E9-6448-052A-0D06-600DBE72AA3A}"/>
                </a:ext>
              </a:extLst>
            </p:cNvPr>
            <p:cNvCxnSpPr>
              <a:cxnSpLocks/>
            </p:cNvCxnSpPr>
            <p:nvPr/>
          </p:nvCxnSpPr>
          <p:spPr>
            <a:xfrm>
              <a:off x="9345503" y="921220"/>
              <a:ext cx="0" cy="1698980"/>
            </a:xfrm>
            <a:prstGeom prst="line">
              <a:avLst/>
            </a:prstGeom>
            <a:ln w="19050"/>
          </p:spPr>
          <p:style>
            <a:lnRef idx="1">
              <a:schemeClr val="accent1"/>
            </a:lnRef>
            <a:fillRef idx="0">
              <a:schemeClr val="accent1"/>
            </a:fillRef>
            <a:effectRef idx="0">
              <a:schemeClr val="accent1"/>
            </a:effectRef>
            <a:fontRef idx="minor">
              <a:schemeClr val="tx1"/>
            </a:fontRef>
          </p:style>
        </p:cxnSp>
      </p:grpSp>
      <p:graphicFrame>
        <p:nvGraphicFramePr>
          <p:cNvPr id="59" name="Object 7">
            <a:extLst>
              <a:ext uri="{FF2B5EF4-FFF2-40B4-BE49-F238E27FC236}">
                <a16:creationId xmlns:a16="http://schemas.microsoft.com/office/drawing/2014/main" id="{F2AB2692-33AE-AC76-96D2-FC4F5B10EE40}"/>
              </a:ext>
            </a:extLst>
          </p:cNvPr>
          <p:cNvGraphicFramePr>
            <a:graphicFrameLocks noChangeAspect="1"/>
          </p:cNvGraphicFramePr>
          <p:nvPr>
            <p:extLst>
              <p:ext uri="{D42A27DB-BD31-4B8C-83A1-F6EECF244321}">
                <p14:modId xmlns:p14="http://schemas.microsoft.com/office/powerpoint/2010/main" val="316058966"/>
              </p:ext>
            </p:extLst>
          </p:nvPr>
        </p:nvGraphicFramePr>
        <p:xfrm>
          <a:off x="8242731" y="3109233"/>
          <a:ext cx="622300" cy="428625"/>
        </p:xfrm>
        <a:graphic>
          <a:graphicData uri="http://schemas.openxmlformats.org/presentationml/2006/ole">
            <mc:AlternateContent xmlns:mc="http://schemas.openxmlformats.org/markup-compatibility/2006">
              <mc:Choice xmlns:v="urn:schemas-microsoft-com:vml" Requires="v">
                <p:oleObj name="Equation" r:id="rId15" imgW="368280" imgH="253800" progId="Equation.DSMT4">
                  <p:embed/>
                </p:oleObj>
              </mc:Choice>
              <mc:Fallback>
                <p:oleObj name="Equation" r:id="rId15" imgW="368280" imgH="253800" progId="Equation.DSMT4">
                  <p:embed/>
                  <p:pic>
                    <p:nvPicPr>
                      <p:cNvPr id="20" name="Object 7">
                        <a:extLst>
                          <a:ext uri="{FF2B5EF4-FFF2-40B4-BE49-F238E27FC236}">
                            <a16:creationId xmlns:a16="http://schemas.microsoft.com/office/drawing/2014/main" id="{E6BDF82D-2E47-A650-4B7E-E446D8000689}"/>
                          </a:ext>
                        </a:extLst>
                      </p:cNvPr>
                      <p:cNvPicPr>
                        <a:picLocks noChangeAspect="1" noChangeArrowheads="1"/>
                      </p:cNvPicPr>
                      <p:nvPr/>
                    </p:nvPicPr>
                    <p:blipFill>
                      <a:blip r:embed="rId16"/>
                      <a:srcRect/>
                      <a:stretch>
                        <a:fillRect/>
                      </a:stretch>
                    </p:blipFill>
                    <p:spPr bwMode="auto">
                      <a:xfrm>
                        <a:off x="8242731" y="3109233"/>
                        <a:ext cx="622300" cy="428625"/>
                      </a:xfrm>
                      <a:prstGeom prst="rect">
                        <a:avLst/>
                      </a:prstGeom>
                      <a:noFill/>
                      <a:ln>
                        <a:noFill/>
                      </a:ln>
                      <a:effectLst/>
                    </p:spPr>
                  </p:pic>
                </p:oleObj>
              </mc:Fallback>
            </mc:AlternateContent>
          </a:graphicData>
        </a:graphic>
      </p:graphicFrame>
      <p:graphicFrame>
        <p:nvGraphicFramePr>
          <p:cNvPr id="60" name="Object 7">
            <a:extLst>
              <a:ext uri="{FF2B5EF4-FFF2-40B4-BE49-F238E27FC236}">
                <a16:creationId xmlns:a16="http://schemas.microsoft.com/office/drawing/2014/main" id="{B9FDE331-4622-92FA-3F38-E46D6EF59131}"/>
              </a:ext>
            </a:extLst>
          </p:cNvPr>
          <p:cNvGraphicFramePr>
            <a:graphicFrameLocks noChangeAspect="1"/>
          </p:cNvGraphicFramePr>
          <p:nvPr>
            <p:extLst>
              <p:ext uri="{D42A27DB-BD31-4B8C-83A1-F6EECF244321}">
                <p14:modId xmlns:p14="http://schemas.microsoft.com/office/powerpoint/2010/main" val="760407480"/>
              </p:ext>
            </p:extLst>
          </p:nvPr>
        </p:nvGraphicFramePr>
        <p:xfrm>
          <a:off x="7722604" y="3218709"/>
          <a:ext cx="235744" cy="258445"/>
        </p:xfrm>
        <a:graphic>
          <a:graphicData uri="http://schemas.openxmlformats.org/presentationml/2006/ole">
            <mc:AlternateContent xmlns:mc="http://schemas.openxmlformats.org/markup-compatibility/2006">
              <mc:Choice xmlns:v="urn:schemas-microsoft-com:vml" Requires="v">
                <p:oleObj name="Equation" r:id="rId17" imgW="126720" imgH="139680" progId="Equation.DSMT4">
                  <p:embed/>
                </p:oleObj>
              </mc:Choice>
              <mc:Fallback>
                <p:oleObj name="Equation" r:id="rId17" imgW="126720" imgH="139680" progId="Equation.DSMT4">
                  <p:embed/>
                  <p:pic>
                    <p:nvPicPr>
                      <p:cNvPr id="59" name="Object 7">
                        <a:extLst>
                          <a:ext uri="{FF2B5EF4-FFF2-40B4-BE49-F238E27FC236}">
                            <a16:creationId xmlns:a16="http://schemas.microsoft.com/office/drawing/2014/main" id="{F2AB2692-33AE-AC76-96D2-FC4F5B10EE40}"/>
                          </a:ext>
                        </a:extLst>
                      </p:cNvPr>
                      <p:cNvPicPr>
                        <a:picLocks noChangeAspect="1" noChangeArrowheads="1"/>
                      </p:cNvPicPr>
                      <p:nvPr/>
                    </p:nvPicPr>
                    <p:blipFill>
                      <a:blip r:embed="rId18"/>
                      <a:srcRect/>
                      <a:stretch>
                        <a:fillRect/>
                      </a:stretch>
                    </p:blipFill>
                    <p:spPr bwMode="auto">
                      <a:xfrm>
                        <a:off x="7722604" y="3218709"/>
                        <a:ext cx="235744" cy="258445"/>
                      </a:xfrm>
                      <a:prstGeom prst="rect">
                        <a:avLst/>
                      </a:prstGeom>
                      <a:noFill/>
                      <a:ln>
                        <a:noFill/>
                      </a:ln>
                      <a:effectLst/>
                    </p:spPr>
                  </p:pic>
                </p:oleObj>
              </mc:Fallback>
            </mc:AlternateContent>
          </a:graphicData>
        </a:graphic>
      </p:graphicFrame>
      <p:graphicFrame>
        <p:nvGraphicFramePr>
          <p:cNvPr id="76" name="Object 18">
            <a:extLst>
              <a:ext uri="{FF2B5EF4-FFF2-40B4-BE49-F238E27FC236}">
                <a16:creationId xmlns:a16="http://schemas.microsoft.com/office/drawing/2014/main" id="{CDC784F0-EA59-8F01-45CF-7F6E30305C55}"/>
              </a:ext>
            </a:extLst>
          </p:cNvPr>
          <p:cNvGraphicFramePr>
            <a:graphicFrameLocks noChangeAspect="1"/>
          </p:cNvGraphicFramePr>
          <p:nvPr>
            <p:extLst>
              <p:ext uri="{D42A27DB-BD31-4B8C-83A1-F6EECF244321}">
                <p14:modId xmlns:p14="http://schemas.microsoft.com/office/powerpoint/2010/main" val="2003144357"/>
              </p:ext>
            </p:extLst>
          </p:nvPr>
        </p:nvGraphicFramePr>
        <p:xfrm>
          <a:off x="7676778" y="3644754"/>
          <a:ext cx="327025" cy="268288"/>
        </p:xfrm>
        <a:graphic>
          <a:graphicData uri="http://schemas.openxmlformats.org/presentationml/2006/ole">
            <mc:AlternateContent xmlns:mc="http://schemas.openxmlformats.org/markup-compatibility/2006">
              <mc:Choice xmlns:v="urn:schemas-microsoft-com:vml" Requires="v">
                <p:oleObj name="Equation" r:id="rId19" imgW="203040" imgH="164880" progId="Equation.DSMT4">
                  <p:embed/>
                </p:oleObj>
              </mc:Choice>
              <mc:Fallback>
                <p:oleObj name="Equation" r:id="rId19" imgW="203040" imgH="164880" progId="Equation.DSMT4">
                  <p:embed/>
                  <p:pic>
                    <p:nvPicPr>
                      <p:cNvPr id="21" name="Object 18">
                        <a:extLst>
                          <a:ext uri="{FF2B5EF4-FFF2-40B4-BE49-F238E27FC236}">
                            <a16:creationId xmlns:a16="http://schemas.microsoft.com/office/drawing/2014/main" id="{FCA4E104-357A-C857-2C40-C39C0482D34A}"/>
                          </a:ext>
                        </a:extLst>
                      </p:cNvPr>
                      <p:cNvPicPr>
                        <a:picLocks noChangeAspect="1" noChangeArrowheads="1"/>
                      </p:cNvPicPr>
                      <p:nvPr/>
                    </p:nvPicPr>
                    <p:blipFill>
                      <a:blip r:embed="rId20"/>
                      <a:srcRect/>
                      <a:stretch>
                        <a:fillRect/>
                      </a:stretch>
                    </p:blipFill>
                    <p:spPr bwMode="auto">
                      <a:xfrm>
                        <a:off x="7676778" y="3644754"/>
                        <a:ext cx="327025" cy="268288"/>
                      </a:xfrm>
                      <a:prstGeom prst="rect">
                        <a:avLst/>
                      </a:prstGeom>
                      <a:noFill/>
                      <a:ln>
                        <a:noFill/>
                      </a:ln>
                      <a:effectLst/>
                    </p:spPr>
                  </p:pic>
                </p:oleObj>
              </mc:Fallback>
            </mc:AlternateContent>
          </a:graphicData>
        </a:graphic>
      </p:graphicFrame>
      <p:graphicFrame>
        <p:nvGraphicFramePr>
          <p:cNvPr id="77" name="Object 18">
            <a:extLst>
              <a:ext uri="{FF2B5EF4-FFF2-40B4-BE49-F238E27FC236}">
                <a16:creationId xmlns:a16="http://schemas.microsoft.com/office/drawing/2014/main" id="{432FFA08-E6F9-8B93-43A6-88D3DEE63071}"/>
              </a:ext>
            </a:extLst>
          </p:cNvPr>
          <p:cNvGraphicFramePr>
            <a:graphicFrameLocks noChangeAspect="1"/>
          </p:cNvGraphicFramePr>
          <p:nvPr>
            <p:extLst>
              <p:ext uri="{D42A27DB-BD31-4B8C-83A1-F6EECF244321}">
                <p14:modId xmlns:p14="http://schemas.microsoft.com/office/powerpoint/2010/main" val="2038875789"/>
              </p:ext>
            </p:extLst>
          </p:nvPr>
        </p:nvGraphicFramePr>
        <p:xfrm>
          <a:off x="7829908" y="4023272"/>
          <a:ext cx="203200" cy="288925"/>
        </p:xfrm>
        <a:graphic>
          <a:graphicData uri="http://schemas.openxmlformats.org/presentationml/2006/ole">
            <mc:AlternateContent xmlns:mc="http://schemas.openxmlformats.org/markup-compatibility/2006">
              <mc:Choice xmlns:v="urn:schemas-microsoft-com:vml" Requires="v">
                <p:oleObj name="Equation" r:id="rId21" imgW="126720" imgH="177480" progId="Equation.DSMT4">
                  <p:embed/>
                </p:oleObj>
              </mc:Choice>
              <mc:Fallback>
                <p:oleObj name="Equation" r:id="rId21" imgW="126720" imgH="177480" progId="Equation.DSMT4">
                  <p:embed/>
                  <p:pic>
                    <p:nvPicPr>
                      <p:cNvPr id="76" name="Object 18">
                        <a:extLst>
                          <a:ext uri="{FF2B5EF4-FFF2-40B4-BE49-F238E27FC236}">
                            <a16:creationId xmlns:a16="http://schemas.microsoft.com/office/drawing/2014/main" id="{CDC784F0-EA59-8F01-45CF-7F6E30305C55}"/>
                          </a:ext>
                        </a:extLst>
                      </p:cNvPr>
                      <p:cNvPicPr>
                        <a:picLocks noChangeAspect="1" noChangeArrowheads="1"/>
                      </p:cNvPicPr>
                      <p:nvPr/>
                    </p:nvPicPr>
                    <p:blipFill>
                      <a:blip r:embed="rId22"/>
                      <a:srcRect/>
                      <a:stretch>
                        <a:fillRect/>
                      </a:stretch>
                    </p:blipFill>
                    <p:spPr bwMode="auto">
                      <a:xfrm>
                        <a:off x="7829908" y="4023272"/>
                        <a:ext cx="203200" cy="288925"/>
                      </a:xfrm>
                      <a:prstGeom prst="rect">
                        <a:avLst/>
                      </a:prstGeom>
                      <a:noFill/>
                      <a:ln>
                        <a:noFill/>
                      </a:ln>
                      <a:effectLst/>
                    </p:spPr>
                  </p:pic>
                </p:oleObj>
              </mc:Fallback>
            </mc:AlternateContent>
          </a:graphicData>
        </a:graphic>
      </p:graphicFrame>
      <p:graphicFrame>
        <p:nvGraphicFramePr>
          <p:cNvPr id="78" name="Object 18">
            <a:extLst>
              <a:ext uri="{FF2B5EF4-FFF2-40B4-BE49-F238E27FC236}">
                <a16:creationId xmlns:a16="http://schemas.microsoft.com/office/drawing/2014/main" id="{F1B0565E-215C-8E91-74B7-66E87254AB7C}"/>
              </a:ext>
            </a:extLst>
          </p:cNvPr>
          <p:cNvGraphicFramePr>
            <a:graphicFrameLocks noChangeAspect="1"/>
          </p:cNvGraphicFramePr>
          <p:nvPr>
            <p:extLst>
              <p:ext uri="{D42A27DB-BD31-4B8C-83A1-F6EECF244321}">
                <p14:modId xmlns:p14="http://schemas.microsoft.com/office/powerpoint/2010/main" val="2348162694"/>
              </p:ext>
            </p:extLst>
          </p:nvPr>
        </p:nvGraphicFramePr>
        <p:xfrm>
          <a:off x="7845074" y="4455291"/>
          <a:ext cx="182562" cy="288925"/>
        </p:xfrm>
        <a:graphic>
          <a:graphicData uri="http://schemas.openxmlformats.org/presentationml/2006/ole">
            <mc:AlternateContent xmlns:mc="http://schemas.openxmlformats.org/markup-compatibility/2006">
              <mc:Choice xmlns:v="urn:schemas-microsoft-com:vml" Requires="v">
                <p:oleObj name="Equation" r:id="rId23" imgW="114120" imgH="177480" progId="Equation.DSMT4">
                  <p:embed/>
                </p:oleObj>
              </mc:Choice>
              <mc:Fallback>
                <p:oleObj name="Equation" r:id="rId23" imgW="114120" imgH="177480" progId="Equation.DSMT4">
                  <p:embed/>
                  <p:pic>
                    <p:nvPicPr>
                      <p:cNvPr id="77" name="Object 18">
                        <a:extLst>
                          <a:ext uri="{FF2B5EF4-FFF2-40B4-BE49-F238E27FC236}">
                            <a16:creationId xmlns:a16="http://schemas.microsoft.com/office/drawing/2014/main" id="{432FFA08-E6F9-8B93-43A6-88D3DEE63071}"/>
                          </a:ext>
                        </a:extLst>
                      </p:cNvPr>
                      <p:cNvPicPr>
                        <a:picLocks noChangeAspect="1" noChangeArrowheads="1"/>
                      </p:cNvPicPr>
                      <p:nvPr/>
                    </p:nvPicPr>
                    <p:blipFill>
                      <a:blip r:embed="rId24"/>
                      <a:srcRect/>
                      <a:stretch>
                        <a:fillRect/>
                      </a:stretch>
                    </p:blipFill>
                    <p:spPr bwMode="auto">
                      <a:xfrm>
                        <a:off x="7845074" y="4455291"/>
                        <a:ext cx="182562" cy="288925"/>
                      </a:xfrm>
                      <a:prstGeom prst="rect">
                        <a:avLst/>
                      </a:prstGeom>
                      <a:noFill/>
                      <a:ln>
                        <a:noFill/>
                      </a:ln>
                      <a:effectLst/>
                    </p:spPr>
                  </p:pic>
                </p:oleObj>
              </mc:Fallback>
            </mc:AlternateContent>
          </a:graphicData>
        </a:graphic>
      </p:graphicFrame>
      <p:graphicFrame>
        <p:nvGraphicFramePr>
          <p:cNvPr id="79" name="Object 18">
            <a:extLst>
              <a:ext uri="{FF2B5EF4-FFF2-40B4-BE49-F238E27FC236}">
                <a16:creationId xmlns:a16="http://schemas.microsoft.com/office/drawing/2014/main" id="{B0D2E0D8-D1F7-4E6C-8D3A-FB36BBCADD21}"/>
              </a:ext>
            </a:extLst>
          </p:cNvPr>
          <p:cNvGraphicFramePr>
            <a:graphicFrameLocks noChangeAspect="1"/>
          </p:cNvGraphicFramePr>
          <p:nvPr>
            <p:extLst>
              <p:ext uri="{D42A27DB-BD31-4B8C-83A1-F6EECF244321}">
                <p14:modId xmlns:p14="http://schemas.microsoft.com/office/powerpoint/2010/main" val="1096992301"/>
              </p:ext>
            </p:extLst>
          </p:nvPr>
        </p:nvGraphicFramePr>
        <p:xfrm>
          <a:off x="8356223" y="3613916"/>
          <a:ext cx="387350" cy="350838"/>
        </p:xfrm>
        <a:graphic>
          <a:graphicData uri="http://schemas.openxmlformats.org/presentationml/2006/ole">
            <mc:AlternateContent xmlns:mc="http://schemas.openxmlformats.org/markup-compatibility/2006">
              <mc:Choice xmlns:v="urn:schemas-microsoft-com:vml" Requires="v">
                <p:oleObj name="Equation" r:id="rId25" imgW="241200" imgH="215640" progId="Equation.DSMT4">
                  <p:embed/>
                </p:oleObj>
              </mc:Choice>
              <mc:Fallback>
                <p:oleObj name="Equation" r:id="rId25" imgW="241200" imgH="215640" progId="Equation.DSMT4">
                  <p:embed/>
                  <p:pic>
                    <p:nvPicPr>
                      <p:cNvPr id="76" name="Object 18">
                        <a:extLst>
                          <a:ext uri="{FF2B5EF4-FFF2-40B4-BE49-F238E27FC236}">
                            <a16:creationId xmlns:a16="http://schemas.microsoft.com/office/drawing/2014/main" id="{CDC784F0-EA59-8F01-45CF-7F6E30305C55}"/>
                          </a:ext>
                        </a:extLst>
                      </p:cNvPr>
                      <p:cNvPicPr>
                        <a:picLocks noChangeAspect="1" noChangeArrowheads="1"/>
                      </p:cNvPicPr>
                      <p:nvPr/>
                    </p:nvPicPr>
                    <p:blipFill>
                      <a:blip r:embed="rId26"/>
                      <a:srcRect/>
                      <a:stretch>
                        <a:fillRect/>
                      </a:stretch>
                    </p:blipFill>
                    <p:spPr bwMode="auto">
                      <a:xfrm>
                        <a:off x="8356223" y="3613916"/>
                        <a:ext cx="387350" cy="350838"/>
                      </a:xfrm>
                      <a:prstGeom prst="rect">
                        <a:avLst/>
                      </a:prstGeom>
                      <a:noFill/>
                      <a:ln>
                        <a:noFill/>
                      </a:ln>
                      <a:effectLst/>
                    </p:spPr>
                  </p:pic>
                </p:oleObj>
              </mc:Fallback>
            </mc:AlternateContent>
          </a:graphicData>
        </a:graphic>
      </p:graphicFrame>
      <p:graphicFrame>
        <p:nvGraphicFramePr>
          <p:cNvPr id="80" name="Object 18">
            <a:extLst>
              <a:ext uri="{FF2B5EF4-FFF2-40B4-BE49-F238E27FC236}">
                <a16:creationId xmlns:a16="http://schemas.microsoft.com/office/drawing/2014/main" id="{FB5D524D-8006-CA6E-0606-E790816107E5}"/>
              </a:ext>
            </a:extLst>
          </p:cNvPr>
          <p:cNvGraphicFramePr>
            <a:graphicFrameLocks noChangeAspect="1"/>
          </p:cNvGraphicFramePr>
          <p:nvPr>
            <p:extLst>
              <p:ext uri="{D42A27DB-BD31-4B8C-83A1-F6EECF244321}">
                <p14:modId xmlns:p14="http://schemas.microsoft.com/office/powerpoint/2010/main" val="2764402847"/>
              </p:ext>
            </p:extLst>
          </p:nvPr>
        </p:nvGraphicFramePr>
        <p:xfrm>
          <a:off x="8478181" y="4024176"/>
          <a:ext cx="203200" cy="288925"/>
        </p:xfrm>
        <a:graphic>
          <a:graphicData uri="http://schemas.openxmlformats.org/presentationml/2006/ole">
            <mc:AlternateContent xmlns:mc="http://schemas.openxmlformats.org/markup-compatibility/2006">
              <mc:Choice xmlns:v="urn:schemas-microsoft-com:vml" Requires="v">
                <p:oleObj name="Equation" r:id="rId27" imgW="126720" imgH="177480" progId="Equation.DSMT4">
                  <p:embed/>
                </p:oleObj>
              </mc:Choice>
              <mc:Fallback>
                <p:oleObj name="Equation" r:id="rId27" imgW="126720" imgH="177480" progId="Equation.DSMT4">
                  <p:embed/>
                  <p:pic>
                    <p:nvPicPr>
                      <p:cNvPr id="77" name="Object 18">
                        <a:extLst>
                          <a:ext uri="{FF2B5EF4-FFF2-40B4-BE49-F238E27FC236}">
                            <a16:creationId xmlns:a16="http://schemas.microsoft.com/office/drawing/2014/main" id="{432FFA08-E6F9-8B93-43A6-88D3DEE63071}"/>
                          </a:ext>
                        </a:extLst>
                      </p:cNvPr>
                      <p:cNvPicPr>
                        <a:picLocks noChangeAspect="1" noChangeArrowheads="1"/>
                      </p:cNvPicPr>
                      <p:nvPr/>
                    </p:nvPicPr>
                    <p:blipFill>
                      <a:blip r:embed="rId22"/>
                      <a:srcRect/>
                      <a:stretch>
                        <a:fillRect/>
                      </a:stretch>
                    </p:blipFill>
                    <p:spPr bwMode="auto">
                      <a:xfrm>
                        <a:off x="8478181" y="4024176"/>
                        <a:ext cx="203200" cy="288925"/>
                      </a:xfrm>
                      <a:prstGeom prst="rect">
                        <a:avLst/>
                      </a:prstGeom>
                      <a:noFill/>
                      <a:ln>
                        <a:noFill/>
                      </a:ln>
                      <a:effectLst/>
                    </p:spPr>
                  </p:pic>
                </p:oleObj>
              </mc:Fallback>
            </mc:AlternateContent>
          </a:graphicData>
        </a:graphic>
      </p:graphicFrame>
      <p:graphicFrame>
        <p:nvGraphicFramePr>
          <p:cNvPr id="81" name="Object 18">
            <a:extLst>
              <a:ext uri="{FF2B5EF4-FFF2-40B4-BE49-F238E27FC236}">
                <a16:creationId xmlns:a16="http://schemas.microsoft.com/office/drawing/2014/main" id="{9E1FEA5F-CC4B-D6D2-8749-71F413BF57B0}"/>
              </a:ext>
            </a:extLst>
          </p:cNvPr>
          <p:cNvGraphicFramePr>
            <a:graphicFrameLocks noChangeAspect="1"/>
          </p:cNvGraphicFramePr>
          <p:nvPr>
            <p:extLst>
              <p:ext uri="{D42A27DB-BD31-4B8C-83A1-F6EECF244321}">
                <p14:modId xmlns:p14="http://schemas.microsoft.com/office/powerpoint/2010/main" val="492023894"/>
              </p:ext>
            </p:extLst>
          </p:nvPr>
        </p:nvGraphicFramePr>
        <p:xfrm>
          <a:off x="8365529" y="4390888"/>
          <a:ext cx="366712" cy="371475"/>
        </p:xfrm>
        <a:graphic>
          <a:graphicData uri="http://schemas.openxmlformats.org/presentationml/2006/ole">
            <mc:AlternateContent xmlns:mc="http://schemas.openxmlformats.org/markup-compatibility/2006">
              <mc:Choice xmlns:v="urn:schemas-microsoft-com:vml" Requires="v">
                <p:oleObj name="Equation" r:id="rId28" imgW="228600" imgH="228600" progId="Equation.DSMT4">
                  <p:embed/>
                </p:oleObj>
              </mc:Choice>
              <mc:Fallback>
                <p:oleObj name="Equation" r:id="rId28" imgW="228600" imgH="228600" progId="Equation.DSMT4">
                  <p:embed/>
                  <p:pic>
                    <p:nvPicPr>
                      <p:cNvPr id="79" name="Object 18">
                        <a:extLst>
                          <a:ext uri="{FF2B5EF4-FFF2-40B4-BE49-F238E27FC236}">
                            <a16:creationId xmlns:a16="http://schemas.microsoft.com/office/drawing/2014/main" id="{B0D2E0D8-D1F7-4E6C-8D3A-FB36BBCADD21}"/>
                          </a:ext>
                        </a:extLst>
                      </p:cNvPr>
                      <p:cNvPicPr>
                        <a:picLocks noChangeAspect="1" noChangeArrowheads="1"/>
                      </p:cNvPicPr>
                      <p:nvPr/>
                    </p:nvPicPr>
                    <p:blipFill>
                      <a:blip r:embed="rId29"/>
                      <a:srcRect/>
                      <a:stretch>
                        <a:fillRect/>
                      </a:stretch>
                    </p:blipFill>
                    <p:spPr bwMode="auto">
                      <a:xfrm>
                        <a:off x="8365529" y="4390888"/>
                        <a:ext cx="366712" cy="371475"/>
                      </a:xfrm>
                      <a:prstGeom prst="rect">
                        <a:avLst/>
                      </a:prstGeom>
                      <a:noFill/>
                      <a:ln>
                        <a:noFill/>
                      </a:ln>
                      <a:effectLst/>
                    </p:spPr>
                  </p:pic>
                </p:oleObj>
              </mc:Fallback>
            </mc:AlternateContent>
          </a:graphicData>
        </a:graphic>
      </p:graphicFrame>
      <p:graphicFrame>
        <p:nvGraphicFramePr>
          <p:cNvPr id="82" name="Object 21">
            <a:extLst>
              <a:ext uri="{FF2B5EF4-FFF2-40B4-BE49-F238E27FC236}">
                <a16:creationId xmlns:a16="http://schemas.microsoft.com/office/drawing/2014/main" id="{B3CD2526-ACCB-B504-37F6-AD3BD6C16F66}"/>
              </a:ext>
            </a:extLst>
          </p:cNvPr>
          <p:cNvGraphicFramePr>
            <a:graphicFrameLocks noChangeAspect="1"/>
          </p:cNvGraphicFramePr>
          <p:nvPr>
            <p:extLst>
              <p:ext uri="{D42A27DB-BD31-4B8C-83A1-F6EECF244321}">
                <p14:modId xmlns:p14="http://schemas.microsoft.com/office/powerpoint/2010/main" val="2314403228"/>
              </p:ext>
            </p:extLst>
          </p:nvPr>
        </p:nvGraphicFramePr>
        <p:xfrm>
          <a:off x="7354080" y="1149126"/>
          <a:ext cx="1205791" cy="325329"/>
        </p:xfrm>
        <a:graphic>
          <a:graphicData uri="http://schemas.openxmlformats.org/presentationml/2006/ole">
            <mc:AlternateContent xmlns:mc="http://schemas.openxmlformats.org/markup-compatibility/2006">
              <mc:Choice xmlns:v="urn:schemas-microsoft-com:vml" Requires="v">
                <p:oleObj name="Equation" r:id="rId30" imgW="660240" imgH="177480" progId="Equation.DSMT4">
                  <p:embed/>
                </p:oleObj>
              </mc:Choice>
              <mc:Fallback>
                <p:oleObj name="Equation" r:id="rId30" imgW="660240" imgH="177480" progId="Equation.DSMT4">
                  <p:embed/>
                  <p:pic>
                    <p:nvPicPr>
                      <p:cNvPr id="12" name="Object 21"/>
                      <p:cNvPicPr>
                        <a:picLocks noChangeAspect="1" noChangeArrowheads="1"/>
                      </p:cNvPicPr>
                      <p:nvPr/>
                    </p:nvPicPr>
                    <p:blipFill>
                      <a:blip r:embed="rId31"/>
                      <a:srcRect/>
                      <a:stretch>
                        <a:fillRect/>
                      </a:stretch>
                    </p:blipFill>
                    <p:spPr bwMode="auto">
                      <a:xfrm>
                        <a:off x="7354080" y="1149126"/>
                        <a:ext cx="1205791" cy="325329"/>
                      </a:xfrm>
                      <a:prstGeom prst="rect">
                        <a:avLst/>
                      </a:prstGeom>
                      <a:noFill/>
                      <a:ln>
                        <a:noFill/>
                      </a:ln>
                      <a:effectLst/>
                    </p:spPr>
                  </p:pic>
                </p:oleObj>
              </mc:Fallback>
            </mc:AlternateContent>
          </a:graphicData>
        </a:graphic>
      </p:graphicFrame>
      <p:graphicFrame>
        <p:nvGraphicFramePr>
          <p:cNvPr id="83" name="Object 22">
            <a:extLst>
              <a:ext uri="{FF2B5EF4-FFF2-40B4-BE49-F238E27FC236}">
                <a16:creationId xmlns:a16="http://schemas.microsoft.com/office/drawing/2014/main" id="{57D1A578-4ADA-9C34-06A3-5030A73174C3}"/>
              </a:ext>
            </a:extLst>
          </p:cNvPr>
          <p:cNvGraphicFramePr>
            <a:graphicFrameLocks noChangeAspect="1"/>
          </p:cNvGraphicFramePr>
          <p:nvPr>
            <p:extLst>
              <p:ext uri="{D42A27DB-BD31-4B8C-83A1-F6EECF244321}">
                <p14:modId xmlns:p14="http://schemas.microsoft.com/office/powerpoint/2010/main" val="1526497959"/>
              </p:ext>
            </p:extLst>
          </p:nvPr>
        </p:nvGraphicFramePr>
        <p:xfrm>
          <a:off x="8839650" y="1037863"/>
          <a:ext cx="2395682" cy="494618"/>
        </p:xfrm>
        <a:graphic>
          <a:graphicData uri="http://schemas.openxmlformats.org/presentationml/2006/ole">
            <mc:AlternateContent xmlns:mc="http://schemas.openxmlformats.org/markup-compatibility/2006">
              <mc:Choice xmlns:v="urn:schemas-microsoft-com:vml" Requires="v">
                <p:oleObj name="Equation" r:id="rId32" imgW="1358640" imgH="279360" progId="Equation.DSMT4">
                  <p:embed/>
                </p:oleObj>
              </mc:Choice>
              <mc:Fallback>
                <p:oleObj name="Equation" r:id="rId32" imgW="1358640" imgH="279360" progId="Equation.DSMT4">
                  <p:embed/>
                  <p:pic>
                    <p:nvPicPr>
                      <p:cNvPr id="13" name="Object 22"/>
                      <p:cNvPicPr>
                        <a:picLocks noChangeAspect="1" noChangeArrowheads="1"/>
                      </p:cNvPicPr>
                      <p:nvPr/>
                    </p:nvPicPr>
                    <p:blipFill>
                      <a:blip r:embed="rId33"/>
                      <a:srcRect/>
                      <a:stretch>
                        <a:fillRect/>
                      </a:stretch>
                    </p:blipFill>
                    <p:spPr bwMode="auto">
                      <a:xfrm>
                        <a:off x="8839650" y="1037863"/>
                        <a:ext cx="2395682" cy="494618"/>
                      </a:xfrm>
                      <a:prstGeom prst="rect">
                        <a:avLst/>
                      </a:prstGeom>
                      <a:noFill/>
                      <a:ln>
                        <a:noFill/>
                      </a:ln>
                      <a:effectLst/>
                    </p:spPr>
                  </p:pic>
                </p:oleObj>
              </mc:Fallback>
            </mc:AlternateContent>
          </a:graphicData>
        </a:graphic>
      </p:graphicFrame>
      <p:sp>
        <p:nvSpPr>
          <p:cNvPr id="84" name="Text Box 10">
            <a:extLst>
              <a:ext uri="{FF2B5EF4-FFF2-40B4-BE49-F238E27FC236}">
                <a16:creationId xmlns:a16="http://schemas.microsoft.com/office/drawing/2014/main" id="{CAF60044-80DB-9D3C-4CFC-DC96076566B1}"/>
              </a:ext>
            </a:extLst>
          </p:cNvPr>
          <p:cNvSpPr txBox="1">
            <a:spLocks noChangeArrowheads="1"/>
          </p:cNvSpPr>
          <p:nvPr/>
        </p:nvSpPr>
        <p:spPr bwMode="auto">
          <a:xfrm>
            <a:off x="7217588" y="683866"/>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pic>
        <p:nvPicPr>
          <p:cNvPr id="85" name="Picture 84">
            <a:extLst>
              <a:ext uri="{FF2B5EF4-FFF2-40B4-BE49-F238E27FC236}">
                <a16:creationId xmlns:a16="http://schemas.microsoft.com/office/drawing/2014/main" id="{D27E9C6A-086E-3270-92D0-8F243AC09A0F}"/>
              </a:ext>
            </a:extLst>
          </p:cNvPr>
          <p:cNvPicPr>
            <a:picLocks noChangeAspect="1"/>
          </p:cNvPicPr>
          <p:nvPr/>
        </p:nvPicPr>
        <p:blipFill>
          <a:blip r:embed="rId34"/>
          <a:stretch>
            <a:fillRect/>
          </a:stretch>
        </p:blipFill>
        <p:spPr>
          <a:xfrm>
            <a:off x="9640589" y="1059548"/>
            <a:ext cx="926556" cy="592972"/>
          </a:xfrm>
          <a:prstGeom prst="rect">
            <a:avLst/>
          </a:prstGeom>
        </p:spPr>
      </p:pic>
      <p:pic>
        <p:nvPicPr>
          <p:cNvPr id="86" name="Picture 85">
            <a:extLst>
              <a:ext uri="{FF2B5EF4-FFF2-40B4-BE49-F238E27FC236}">
                <a16:creationId xmlns:a16="http://schemas.microsoft.com/office/drawing/2014/main" id="{52540137-6CBA-E47D-8AD1-22A8208D3007}"/>
              </a:ext>
            </a:extLst>
          </p:cNvPr>
          <p:cNvPicPr>
            <a:picLocks noChangeAspect="1"/>
          </p:cNvPicPr>
          <p:nvPr/>
        </p:nvPicPr>
        <p:blipFill>
          <a:blip r:embed="rId34"/>
          <a:stretch>
            <a:fillRect/>
          </a:stretch>
        </p:blipFill>
        <p:spPr>
          <a:xfrm>
            <a:off x="10641240" y="1038446"/>
            <a:ext cx="1219200" cy="592972"/>
          </a:xfrm>
          <a:prstGeom prst="rect">
            <a:avLst/>
          </a:prstGeom>
        </p:spPr>
      </p:pic>
      <p:graphicFrame>
        <p:nvGraphicFramePr>
          <p:cNvPr id="87" name="Object 7">
            <a:extLst>
              <a:ext uri="{FF2B5EF4-FFF2-40B4-BE49-F238E27FC236}">
                <a16:creationId xmlns:a16="http://schemas.microsoft.com/office/drawing/2014/main" id="{A9576383-418C-8D85-3A4A-1AB9B5D907FB}"/>
              </a:ext>
            </a:extLst>
          </p:cNvPr>
          <p:cNvGraphicFramePr>
            <a:graphicFrameLocks noChangeAspect="1"/>
          </p:cNvGraphicFramePr>
          <p:nvPr>
            <p:extLst>
              <p:ext uri="{D42A27DB-BD31-4B8C-83A1-F6EECF244321}">
                <p14:modId xmlns:p14="http://schemas.microsoft.com/office/powerpoint/2010/main" val="1135448569"/>
              </p:ext>
            </p:extLst>
          </p:nvPr>
        </p:nvGraphicFramePr>
        <p:xfrm>
          <a:off x="8890030" y="1961076"/>
          <a:ext cx="1007604" cy="438759"/>
        </p:xfrm>
        <a:graphic>
          <a:graphicData uri="http://schemas.openxmlformats.org/presentationml/2006/ole">
            <mc:AlternateContent xmlns:mc="http://schemas.openxmlformats.org/markup-compatibility/2006">
              <mc:Choice xmlns:v="urn:schemas-microsoft-com:vml" Requires="v">
                <p:oleObj name="Equation" r:id="rId35" imgW="583947" imgH="253890" progId="Equation.DSMT4">
                  <p:embed/>
                </p:oleObj>
              </mc:Choice>
              <mc:Fallback>
                <p:oleObj name="Equation" r:id="rId35" imgW="583947" imgH="253890" progId="Equation.DSMT4">
                  <p:embed/>
                  <p:pic>
                    <p:nvPicPr>
                      <p:cNvPr id="3" name="Object 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890030" y="1961076"/>
                        <a:ext cx="1007604" cy="438759"/>
                      </a:xfrm>
                      <a:prstGeom prst="rect">
                        <a:avLst/>
                      </a:prstGeom>
                      <a:noFill/>
                      <a:ln>
                        <a:noFill/>
                      </a:ln>
                      <a:effectLst/>
                    </p:spPr>
                  </p:pic>
                </p:oleObj>
              </mc:Fallback>
            </mc:AlternateContent>
          </a:graphicData>
        </a:graphic>
      </p:graphicFrame>
      <p:graphicFrame>
        <p:nvGraphicFramePr>
          <p:cNvPr id="88" name="Object 20">
            <a:extLst>
              <a:ext uri="{FF2B5EF4-FFF2-40B4-BE49-F238E27FC236}">
                <a16:creationId xmlns:a16="http://schemas.microsoft.com/office/drawing/2014/main" id="{4C59FED3-6DC6-FF90-72CA-F940595D426C}"/>
              </a:ext>
            </a:extLst>
          </p:cNvPr>
          <p:cNvGraphicFramePr>
            <a:graphicFrameLocks noChangeAspect="1"/>
          </p:cNvGraphicFramePr>
          <p:nvPr>
            <p:extLst>
              <p:ext uri="{D42A27DB-BD31-4B8C-83A1-F6EECF244321}">
                <p14:modId xmlns:p14="http://schemas.microsoft.com/office/powerpoint/2010/main" val="3775157324"/>
              </p:ext>
            </p:extLst>
          </p:nvPr>
        </p:nvGraphicFramePr>
        <p:xfrm>
          <a:off x="7415240" y="2000975"/>
          <a:ext cx="1001568" cy="313171"/>
        </p:xfrm>
        <a:graphic>
          <a:graphicData uri="http://schemas.openxmlformats.org/presentationml/2006/ole">
            <mc:AlternateContent xmlns:mc="http://schemas.openxmlformats.org/markup-compatibility/2006">
              <mc:Choice xmlns:v="urn:schemas-microsoft-com:vml" Requires="v">
                <p:oleObj name="Equation" r:id="rId37" imgW="571320" imgH="177480" progId="Equation.DSMT4">
                  <p:embed/>
                </p:oleObj>
              </mc:Choice>
              <mc:Fallback>
                <p:oleObj name="Equation" r:id="rId37" imgW="571320" imgH="177480" progId="Equation.DSMT4">
                  <p:embed/>
                  <p:pic>
                    <p:nvPicPr>
                      <p:cNvPr id="9" name="Object 20"/>
                      <p:cNvPicPr>
                        <a:picLocks noChangeAspect="1" noChangeArrowheads="1"/>
                      </p:cNvPicPr>
                      <p:nvPr/>
                    </p:nvPicPr>
                    <p:blipFill>
                      <a:blip r:embed="rId38"/>
                      <a:srcRect/>
                      <a:stretch>
                        <a:fillRect/>
                      </a:stretch>
                    </p:blipFill>
                    <p:spPr bwMode="auto">
                      <a:xfrm>
                        <a:off x="7415240" y="2000975"/>
                        <a:ext cx="1001568" cy="313171"/>
                      </a:xfrm>
                      <a:prstGeom prst="rect">
                        <a:avLst/>
                      </a:prstGeom>
                      <a:noFill/>
                      <a:ln>
                        <a:noFill/>
                      </a:ln>
                      <a:effectLst/>
                    </p:spPr>
                  </p:pic>
                </p:oleObj>
              </mc:Fallback>
            </mc:AlternateContent>
          </a:graphicData>
        </a:graphic>
      </p:graphicFrame>
      <p:sp>
        <p:nvSpPr>
          <p:cNvPr id="89" name="Text Box 10">
            <a:extLst>
              <a:ext uri="{FF2B5EF4-FFF2-40B4-BE49-F238E27FC236}">
                <a16:creationId xmlns:a16="http://schemas.microsoft.com/office/drawing/2014/main" id="{6E154C1B-F28E-357C-66FC-289FBE92C939}"/>
              </a:ext>
            </a:extLst>
          </p:cNvPr>
          <p:cNvSpPr txBox="1">
            <a:spLocks noChangeArrowheads="1"/>
          </p:cNvSpPr>
          <p:nvPr/>
        </p:nvSpPr>
        <p:spPr bwMode="auto">
          <a:xfrm>
            <a:off x="7189246" y="1498363"/>
            <a:ext cx="34563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Interior point</a:t>
            </a:r>
            <a:r>
              <a:rPr lang="en-US" altLang="en-US" sz="2200" dirty="0"/>
              <a:t> (Critical Point)</a:t>
            </a:r>
            <a:endParaRPr lang="en-US" altLang="en-US" sz="2200" u="sng" dirty="0"/>
          </a:p>
        </p:txBody>
      </p:sp>
      <p:graphicFrame>
        <p:nvGraphicFramePr>
          <p:cNvPr id="90" name="Object 24">
            <a:extLst>
              <a:ext uri="{FF2B5EF4-FFF2-40B4-BE49-F238E27FC236}">
                <a16:creationId xmlns:a16="http://schemas.microsoft.com/office/drawing/2014/main" id="{228CE268-E93D-9796-DDCF-7A1D80E9D97C}"/>
              </a:ext>
            </a:extLst>
          </p:cNvPr>
          <p:cNvGraphicFramePr>
            <a:graphicFrameLocks noChangeAspect="1"/>
          </p:cNvGraphicFramePr>
          <p:nvPr>
            <p:extLst>
              <p:ext uri="{D42A27DB-BD31-4B8C-83A1-F6EECF244321}">
                <p14:modId xmlns:p14="http://schemas.microsoft.com/office/powerpoint/2010/main" val="2434501216"/>
              </p:ext>
            </p:extLst>
          </p:nvPr>
        </p:nvGraphicFramePr>
        <p:xfrm>
          <a:off x="7420935" y="2768978"/>
          <a:ext cx="998483" cy="318374"/>
        </p:xfrm>
        <a:graphic>
          <a:graphicData uri="http://schemas.openxmlformats.org/presentationml/2006/ole">
            <mc:AlternateContent xmlns:mc="http://schemas.openxmlformats.org/markup-compatibility/2006">
              <mc:Choice xmlns:v="urn:schemas-microsoft-com:vml" Requires="v">
                <p:oleObj name="Equation" r:id="rId39" imgW="558720" imgH="177480" progId="Equation.DSMT4">
                  <p:embed/>
                </p:oleObj>
              </mc:Choice>
              <mc:Fallback>
                <p:oleObj name="Equation" r:id="rId39" imgW="558720" imgH="177480" progId="Equation.DSMT4">
                  <p:embed/>
                  <p:pic>
                    <p:nvPicPr>
                      <p:cNvPr id="16" name="Object 24"/>
                      <p:cNvPicPr>
                        <a:picLocks noChangeAspect="1" noChangeArrowheads="1"/>
                      </p:cNvPicPr>
                      <p:nvPr/>
                    </p:nvPicPr>
                    <p:blipFill>
                      <a:blip r:embed="rId40"/>
                      <a:srcRect/>
                      <a:stretch>
                        <a:fillRect/>
                      </a:stretch>
                    </p:blipFill>
                    <p:spPr bwMode="auto">
                      <a:xfrm>
                        <a:off x="7420935" y="2768978"/>
                        <a:ext cx="998483" cy="318374"/>
                      </a:xfrm>
                      <a:prstGeom prst="rect">
                        <a:avLst/>
                      </a:prstGeom>
                      <a:noFill/>
                      <a:ln>
                        <a:noFill/>
                      </a:ln>
                      <a:effectLst/>
                    </p:spPr>
                  </p:pic>
                </p:oleObj>
              </mc:Fallback>
            </mc:AlternateContent>
          </a:graphicData>
        </a:graphic>
      </p:graphicFrame>
      <p:graphicFrame>
        <p:nvGraphicFramePr>
          <p:cNvPr id="91" name="Object 25">
            <a:extLst>
              <a:ext uri="{FF2B5EF4-FFF2-40B4-BE49-F238E27FC236}">
                <a16:creationId xmlns:a16="http://schemas.microsoft.com/office/drawing/2014/main" id="{DB8FE837-40A7-346B-7853-76FC86C975B2}"/>
              </a:ext>
            </a:extLst>
          </p:cNvPr>
          <p:cNvGraphicFramePr>
            <a:graphicFrameLocks noChangeAspect="1"/>
          </p:cNvGraphicFramePr>
          <p:nvPr>
            <p:extLst>
              <p:ext uri="{D42A27DB-BD31-4B8C-83A1-F6EECF244321}">
                <p14:modId xmlns:p14="http://schemas.microsoft.com/office/powerpoint/2010/main" val="982521256"/>
              </p:ext>
            </p:extLst>
          </p:nvPr>
        </p:nvGraphicFramePr>
        <p:xfrm>
          <a:off x="8915964" y="2682129"/>
          <a:ext cx="1991591" cy="477562"/>
        </p:xfrm>
        <a:graphic>
          <a:graphicData uri="http://schemas.openxmlformats.org/presentationml/2006/ole">
            <mc:AlternateContent xmlns:mc="http://schemas.openxmlformats.org/markup-compatibility/2006">
              <mc:Choice xmlns:v="urn:schemas-microsoft-com:vml" Requires="v">
                <p:oleObj name="Equation" r:id="rId41" imgW="1168200" imgH="279360" progId="Equation.DSMT4">
                  <p:embed/>
                </p:oleObj>
              </mc:Choice>
              <mc:Fallback>
                <p:oleObj name="Equation" r:id="rId41" imgW="1168200" imgH="279360" progId="Equation.DSMT4">
                  <p:embed/>
                  <p:pic>
                    <p:nvPicPr>
                      <p:cNvPr id="17" name="Object 25"/>
                      <p:cNvPicPr>
                        <a:picLocks noChangeAspect="1" noChangeArrowheads="1"/>
                      </p:cNvPicPr>
                      <p:nvPr/>
                    </p:nvPicPr>
                    <p:blipFill>
                      <a:blip r:embed="rId42"/>
                      <a:srcRect/>
                      <a:stretch>
                        <a:fillRect/>
                      </a:stretch>
                    </p:blipFill>
                    <p:spPr bwMode="auto">
                      <a:xfrm>
                        <a:off x="8915964" y="2682129"/>
                        <a:ext cx="1991591" cy="477562"/>
                      </a:xfrm>
                      <a:prstGeom prst="rect">
                        <a:avLst/>
                      </a:prstGeom>
                      <a:noFill/>
                      <a:ln>
                        <a:noFill/>
                      </a:ln>
                      <a:effectLst/>
                    </p:spPr>
                  </p:pic>
                </p:oleObj>
              </mc:Fallback>
            </mc:AlternateContent>
          </a:graphicData>
        </a:graphic>
      </p:graphicFrame>
      <p:sp>
        <p:nvSpPr>
          <p:cNvPr id="92" name="Text Box 10">
            <a:extLst>
              <a:ext uri="{FF2B5EF4-FFF2-40B4-BE49-F238E27FC236}">
                <a16:creationId xmlns:a16="http://schemas.microsoft.com/office/drawing/2014/main" id="{7D7DB616-F8AD-20AC-EA59-0BB963AC94BA}"/>
              </a:ext>
            </a:extLst>
          </p:cNvPr>
          <p:cNvSpPr txBox="1">
            <a:spLocks noChangeArrowheads="1"/>
          </p:cNvSpPr>
          <p:nvPr/>
        </p:nvSpPr>
        <p:spPr bwMode="auto">
          <a:xfrm>
            <a:off x="7214761" y="2282425"/>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pic>
        <p:nvPicPr>
          <p:cNvPr id="93" name="Picture 92">
            <a:extLst>
              <a:ext uri="{FF2B5EF4-FFF2-40B4-BE49-F238E27FC236}">
                <a16:creationId xmlns:a16="http://schemas.microsoft.com/office/drawing/2014/main" id="{FF5DF392-D952-26D2-A8EB-DF61C96A4111}"/>
              </a:ext>
            </a:extLst>
          </p:cNvPr>
          <p:cNvPicPr>
            <a:picLocks noChangeAspect="1"/>
          </p:cNvPicPr>
          <p:nvPr/>
        </p:nvPicPr>
        <p:blipFill>
          <a:blip r:embed="rId34"/>
          <a:stretch>
            <a:fillRect/>
          </a:stretch>
        </p:blipFill>
        <p:spPr>
          <a:xfrm>
            <a:off x="9519975" y="2644285"/>
            <a:ext cx="823657" cy="592972"/>
          </a:xfrm>
          <a:prstGeom prst="rect">
            <a:avLst/>
          </a:prstGeom>
        </p:spPr>
      </p:pic>
      <p:pic>
        <p:nvPicPr>
          <p:cNvPr id="94" name="Picture 93">
            <a:extLst>
              <a:ext uri="{FF2B5EF4-FFF2-40B4-BE49-F238E27FC236}">
                <a16:creationId xmlns:a16="http://schemas.microsoft.com/office/drawing/2014/main" id="{95290EF6-DF6B-32B3-413A-7167E2362D5D}"/>
              </a:ext>
            </a:extLst>
          </p:cNvPr>
          <p:cNvPicPr>
            <a:picLocks noChangeAspect="1"/>
          </p:cNvPicPr>
          <p:nvPr/>
        </p:nvPicPr>
        <p:blipFill>
          <a:blip r:embed="rId34"/>
          <a:stretch>
            <a:fillRect/>
          </a:stretch>
        </p:blipFill>
        <p:spPr>
          <a:xfrm>
            <a:off x="10309582" y="2651610"/>
            <a:ext cx="808356" cy="592972"/>
          </a:xfrm>
          <a:prstGeom prst="rect">
            <a:avLst/>
          </a:prstGeom>
        </p:spPr>
      </p:pic>
      <p:sp>
        <p:nvSpPr>
          <p:cNvPr id="96" name="TextBox 95">
            <a:extLst>
              <a:ext uri="{FF2B5EF4-FFF2-40B4-BE49-F238E27FC236}">
                <a16:creationId xmlns:a16="http://schemas.microsoft.com/office/drawing/2014/main" id="{82CB2EC0-9E0B-BF5C-949C-B5E2D6ED53C8}"/>
              </a:ext>
            </a:extLst>
          </p:cNvPr>
          <p:cNvSpPr txBox="1"/>
          <p:nvPr/>
        </p:nvSpPr>
        <p:spPr>
          <a:xfrm>
            <a:off x="8841648" y="4340862"/>
            <a:ext cx="3176697"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aximum </a:t>
            </a:r>
            <a:r>
              <a:rPr lang="en-US" sz="2200" dirty="0">
                <a:latin typeface="TimesLTStd-Roman"/>
              </a:rPr>
              <a:t>V</a:t>
            </a:r>
            <a:r>
              <a:rPr lang="en-US" sz="2200" b="0" i="0" u="none" strike="noStrike" baseline="0" dirty="0">
                <a:latin typeface="TimesLTStd-Roman"/>
              </a:rPr>
              <a:t>alue </a:t>
            </a:r>
            <a:endParaRPr lang="en-US" sz="2200" dirty="0"/>
          </a:p>
        </p:txBody>
      </p:sp>
      <p:sp>
        <p:nvSpPr>
          <p:cNvPr id="97" name="TextBox 96">
            <a:extLst>
              <a:ext uri="{FF2B5EF4-FFF2-40B4-BE49-F238E27FC236}">
                <a16:creationId xmlns:a16="http://schemas.microsoft.com/office/drawing/2014/main" id="{DAA11020-9160-3655-FFE0-D6048B18EE7B}"/>
              </a:ext>
            </a:extLst>
          </p:cNvPr>
          <p:cNvSpPr txBox="1"/>
          <p:nvPr/>
        </p:nvSpPr>
        <p:spPr>
          <a:xfrm>
            <a:off x="8821327" y="3929702"/>
            <a:ext cx="3139583"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inimum Value </a:t>
            </a:r>
            <a:endParaRPr lang="en-US" sz="2200" dirty="0"/>
          </a:p>
        </p:txBody>
      </p:sp>
      <p:sp>
        <p:nvSpPr>
          <p:cNvPr id="98" name="Text Box 31">
            <a:extLst>
              <a:ext uri="{FF2B5EF4-FFF2-40B4-BE49-F238E27FC236}">
                <a16:creationId xmlns:a16="http://schemas.microsoft.com/office/drawing/2014/main" id="{48B3A5C3-C803-E19A-8927-4479B8B85E54}"/>
              </a:ext>
            </a:extLst>
          </p:cNvPr>
          <p:cNvSpPr txBox="1">
            <a:spLocks noChangeArrowheads="1"/>
          </p:cNvSpPr>
          <p:nvPr/>
        </p:nvSpPr>
        <p:spPr bwMode="auto">
          <a:xfrm>
            <a:off x="7340550" y="5232636"/>
            <a:ext cx="20585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Absolute</a:t>
            </a:r>
          </a:p>
          <a:p>
            <a:pPr eaLnBrk="1" hangingPunct="1">
              <a:spcBef>
                <a:spcPct val="0"/>
              </a:spcBef>
              <a:buFontTx/>
              <a:buNone/>
            </a:pPr>
            <a:r>
              <a:rPr lang="en-US" altLang="en-US" sz="2200" dirty="0"/>
              <a:t>Minimum Point:</a:t>
            </a:r>
          </a:p>
        </p:txBody>
      </p:sp>
      <p:sp>
        <p:nvSpPr>
          <p:cNvPr id="99" name="Rectangle 32">
            <a:extLst>
              <a:ext uri="{FF2B5EF4-FFF2-40B4-BE49-F238E27FC236}">
                <a16:creationId xmlns:a16="http://schemas.microsoft.com/office/drawing/2014/main" id="{10A612BF-5F05-5326-8C80-D728D71BC49C}"/>
              </a:ext>
            </a:extLst>
          </p:cNvPr>
          <p:cNvSpPr>
            <a:spLocks noChangeArrowheads="1"/>
          </p:cNvSpPr>
          <p:nvPr/>
        </p:nvSpPr>
        <p:spPr bwMode="auto">
          <a:xfrm>
            <a:off x="7397431" y="5962374"/>
            <a:ext cx="210542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Absolute</a:t>
            </a:r>
          </a:p>
          <a:p>
            <a:pPr eaLnBrk="1" hangingPunct="1">
              <a:spcBef>
                <a:spcPct val="0"/>
              </a:spcBef>
              <a:buFontTx/>
              <a:buNone/>
            </a:pPr>
            <a:r>
              <a:rPr lang="en-US" altLang="en-US" sz="2200" dirty="0"/>
              <a:t>Maximum Point:</a:t>
            </a:r>
          </a:p>
        </p:txBody>
      </p:sp>
      <p:graphicFrame>
        <p:nvGraphicFramePr>
          <p:cNvPr id="100" name="Object 33">
            <a:extLst>
              <a:ext uri="{FF2B5EF4-FFF2-40B4-BE49-F238E27FC236}">
                <a16:creationId xmlns:a16="http://schemas.microsoft.com/office/drawing/2014/main" id="{14CBF7DE-EFE4-1BAE-D398-913CE47CCD83}"/>
              </a:ext>
            </a:extLst>
          </p:cNvPr>
          <p:cNvGraphicFramePr>
            <a:graphicFrameLocks noChangeAspect="1"/>
          </p:cNvGraphicFramePr>
          <p:nvPr>
            <p:extLst>
              <p:ext uri="{D42A27DB-BD31-4B8C-83A1-F6EECF244321}">
                <p14:modId xmlns:p14="http://schemas.microsoft.com/office/powerpoint/2010/main" val="3738941209"/>
              </p:ext>
            </p:extLst>
          </p:nvPr>
        </p:nvGraphicFramePr>
        <p:xfrm>
          <a:off x="9488059" y="5378795"/>
          <a:ext cx="819150" cy="374650"/>
        </p:xfrm>
        <a:graphic>
          <a:graphicData uri="http://schemas.openxmlformats.org/presentationml/2006/ole">
            <mc:AlternateContent xmlns:mc="http://schemas.openxmlformats.org/markup-compatibility/2006">
              <mc:Choice xmlns:v="urn:schemas-microsoft-com:vml" Requires="v">
                <p:oleObj name="Equation" r:id="rId43" imgW="355320" imgH="203040" progId="Equation.DSMT4">
                  <p:embed/>
                </p:oleObj>
              </mc:Choice>
              <mc:Fallback>
                <p:oleObj name="Equation" r:id="rId43" imgW="355320" imgH="203040" progId="Equation.DSMT4">
                  <p:embed/>
                  <p:pic>
                    <p:nvPicPr>
                      <p:cNvPr id="21" name="Object 33"/>
                      <p:cNvPicPr>
                        <a:picLocks noChangeAspect="1" noChangeArrowheads="1"/>
                      </p:cNvPicPr>
                      <p:nvPr/>
                    </p:nvPicPr>
                    <p:blipFill>
                      <a:blip r:embed="rId44"/>
                      <a:srcRect/>
                      <a:stretch>
                        <a:fillRect/>
                      </a:stretch>
                    </p:blipFill>
                    <p:spPr bwMode="auto">
                      <a:xfrm>
                        <a:off x="9488059" y="5378795"/>
                        <a:ext cx="819150" cy="374650"/>
                      </a:xfrm>
                      <a:prstGeom prst="rect">
                        <a:avLst/>
                      </a:prstGeom>
                      <a:noFill/>
                      <a:ln>
                        <a:noFill/>
                      </a:ln>
                      <a:effectLst/>
                    </p:spPr>
                  </p:pic>
                </p:oleObj>
              </mc:Fallback>
            </mc:AlternateContent>
          </a:graphicData>
        </a:graphic>
      </p:graphicFrame>
      <p:graphicFrame>
        <p:nvGraphicFramePr>
          <p:cNvPr id="101" name="Object 34">
            <a:extLst>
              <a:ext uri="{FF2B5EF4-FFF2-40B4-BE49-F238E27FC236}">
                <a16:creationId xmlns:a16="http://schemas.microsoft.com/office/drawing/2014/main" id="{B4F5A710-A7C8-D215-BFFD-A58A0FCB6A1B}"/>
              </a:ext>
            </a:extLst>
          </p:cNvPr>
          <p:cNvGraphicFramePr>
            <a:graphicFrameLocks noChangeAspect="1"/>
          </p:cNvGraphicFramePr>
          <p:nvPr>
            <p:extLst>
              <p:ext uri="{D42A27DB-BD31-4B8C-83A1-F6EECF244321}">
                <p14:modId xmlns:p14="http://schemas.microsoft.com/office/powerpoint/2010/main" val="3456304107"/>
              </p:ext>
            </p:extLst>
          </p:nvPr>
        </p:nvGraphicFramePr>
        <p:xfrm>
          <a:off x="9519975" y="6100489"/>
          <a:ext cx="955660" cy="496168"/>
        </p:xfrm>
        <a:graphic>
          <a:graphicData uri="http://schemas.openxmlformats.org/presentationml/2006/ole">
            <mc:AlternateContent xmlns:mc="http://schemas.openxmlformats.org/markup-compatibility/2006">
              <mc:Choice xmlns:v="urn:schemas-microsoft-com:vml" Requires="v">
                <p:oleObj name="Equation" r:id="rId45" imgW="469800" imgH="304560" progId="Equation.DSMT4">
                  <p:embed/>
                </p:oleObj>
              </mc:Choice>
              <mc:Fallback>
                <p:oleObj name="Equation" r:id="rId45" imgW="469800" imgH="304560" progId="Equation.DSMT4">
                  <p:embed/>
                  <p:pic>
                    <p:nvPicPr>
                      <p:cNvPr id="22" name="Object 34"/>
                      <p:cNvPicPr>
                        <a:picLocks noChangeAspect="1" noChangeArrowheads="1"/>
                      </p:cNvPicPr>
                      <p:nvPr/>
                    </p:nvPicPr>
                    <p:blipFill>
                      <a:blip r:embed="rId46"/>
                      <a:srcRect/>
                      <a:stretch>
                        <a:fillRect/>
                      </a:stretch>
                    </p:blipFill>
                    <p:spPr bwMode="auto">
                      <a:xfrm>
                        <a:off x="9519975" y="6100489"/>
                        <a:ext cx="955660" cy="496168"/>
                      </a:xfrm>
                      <a:prstGeom prst="rect">
                        <a:avLst/>
                      </a:prstGeom>
                      <a:noFill/>
                      <a:ln>
                        <a:noFill/>
                      </a:ln>
                      <a:effectLst/>
                    </p:spPr>
                  </p:pic>
                </p:oleObj>
              </mc:Fallback>
            </mc:AlternateContent>
          </a:graphicData>
        </a:graphic>
      </p:graphicFrame>
      <p:sp>
        <p:nvSpPr>
          <p:cNvPr id="103" name="TextBox 102">
            <a:extLst>
              <a:ext uri="{FF2B5EF4-FFF2-40B4-BE49-F238E27FC236}">
                <a16:creationId xmlns:a16="http://schemas.microsoft.com/office/drawing/2014/main" id="{E12E209A-63C1-47A3-2BAB-D6C49A17A626}"/>
              </a:ext>
            </a:extLst>
          </p:cNvPr>
          <p:cNvSpPr txBox="1"/>
          <p:nvPr/>
        </p:nvSpPr>
        <p:spPr>
          <a:xfrm>
            <a:off x="197464" y="5590510"/>
            <a:ext cx="7126617" cy="1107996"/>
          </a:xfrm>
          <a:prstGeom prst="rect">
            <a:avLst/>
          </a:prstGeom>
          <a:noFill/>
        </p:spPr>
        <p:txBody>
          <a:bodyPr wrap="square">
            <a:spAutoFit/>
          </a:bodyPr>
          <a:lstStyle/>
          <a:p>
            <a:pPr algn="l"/>
            <a:r>
              <a:rPr lang="en-US" sz="2200" b="1" i="0" u="none" strike="noStrike" baseline="0" dirty="0">
                <a:latin typeface="TimesLTStd-Bold"/>
              </a:rPr>
              <a:t>3. </a:t>
            </a:r>
            <a:r>
              <a:rPr lang="en-US" sz="2200" b="0" i="0" u="none" strike="noStrike" baseline="0" dirty="0">
                <a:latin typeface="TimesLTStd-Roman"/>
              </a:rPr>
              <a:t>The largest of the values from Steps 1 and 2 is the absolute maximum value; the smallest of these values is the absolute minimum value.</a:t>
            </a:r>
            <a:endParaRPr lang="en-US" sz="2200" dirty="0"/>
          </a:p>
        </p:txBody>
      </p:sp>
      <p:sp>
        <p:nvSpPr>
          <p:cNvPr id="7" name="TextBox 6">
            <a:extLst>
              <a:ext uri="{FF2B5EF4-FFF2-40B4-BE49-F238E27FC236}">
                <a16:creationId xmlns:a16="http://schemas.microsoft.com/office/drawing/2014/main" id="{C634E074-9295-4074-6FC3-818EEBA5349A}"/>
              </a:ext>
            </a:extLst>
          </p:cNvPr>
          <p:cNvSpPr txBox="1"/>
          <p:nvPr/>
        </p:nvSpPr>
        <p:spPr>
          <a:xfrm>
            <a:off x="7287566" y="4886506"/>
            <a:ext cx="4387829" cy="430887"/>
          </a:xfrm>
          <a:prstGeom prst="rect">
            <a:avLst/>
          </a:prstGeom>
          <a:noFill/>
        </p:spPr>
        <p:txBody>
          <a:bodyPr wrap="square">
            <a:spAutoFit/>
          </a:bodyPr>
          <a:lstStyle/>
          <a:p>
            <a:r>
              <a:rPr lang="en-US" sz="2200" b="1" i="0" u="none" strike="noStrike" baseline="0" dirty="0">
                <a:solidFill>
                  <a:srgbClr val="FF0D00"/>
                </a:solidFill>
                <a:latin typeface="MyriadPro-Bold" panose="020B0703030403020204" pitchFamily="34" charset="0"/>
              </a:rPr>
              <a:t>By The Extreme Value Theorem</a:t>
            </a:r>
            <a:endParaRPr lang="en-US" sz="2200" dirty="0"/>
          </a:p>
        </p:txBody>
      </p:sp>
    </p:spTree>
    <p:extLst>
      <p:ext uri="{BB962C8B-B14F-4D97-AF65-F5344CB8AC3E}">
        <p14:creationId xmlns:p14="http://schemas.microsoft.com/office/powerpoint/2010/main" val="155443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000"/>
                                        <p:tgtEl>
                                          <p:spTgt spid="25"/>
                                        </p:tgtEl>
                                      </p:cBhvr>
                                    </p:animEffect>
                                    <p:anim calcmode="lin" valueType="num">
                                      <p:cBhvr>
                                        <p:cTn id="43" dur="2000" fill="hold"/>
                                        <p:tgtEl>
                                          <p:spTgt spid="25"/>
                                        </p:tgtEl>
                                        <p:attrNameLst>
                                          <p:attrName>ppt_w</p:attrName>
                                        </p:attrNameLst>
                                      </p:cBhvr>
                                      <p:tavLst>
                                        <p:tav tm="0" fmla="#ppt_w*sin(2.5*pi*$)">
                                          <p:val>
                                            <p:fltVal val="0"/>
                                          </p:val>
                                        </p:tav>
                                        <p:tav tm="100000">
                                          <p:val>
                                            <p:fltVal val="1"/>
                                          </p:val>
                                        </p:tav>
                                      </p:tavLst>
                                    </p:anim>
                                    <p:anim calcmode="lin" valueType="num">
                                      <p:cBhvr>
                                        <p:cTn id="44"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1+#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1+#ppt_w/2"/>
                                          </p:val>
                                        </p:tav>
                                        <p:tav tm="100000">
                                          <p:val>
                                            <p:strVal val="#ppt_x"/>
                                          </p:val>
                                        </p:tav>
                                      </p:tavLst>
                                    </p:anim>
                                    <p:anim calcmode="lin" valueType="num">
                                      <p:cBhvr additive="base">
                                        <p:cTn id="7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1000"/>
                                        <p:tgtEl>
                                          <p:spTgt spid="53"/>
                                        </p:tgtEl>
                                      </p:cBhvr>
                                    </p:animEffect>
                                    <p:anim calcmode="lin" valueType="num">
                                      <p:cBhvr>
                                        <p:cTn id="87" dur="1000" fill="hold"/>
                                        <p:tgtEl>
                                          <p:spTgt spid="53"/>
                                        </p:tgtEl>
                                        <p:attrNameLst>
                                          <p:attrName>ppt_x</p:attrName>
                                        </p:attrNameLst>
                                      </p:cBhvr>
                                      <p:tavLst>
                                        <p:tav tm="0">
                                          <p:val>
                                            <p:strVal val="#ppt_x"/>
                                          </p:val>
                                        </p:tav>
                                        <p:tav tm="100000">
                                          <p:val>
                                            <p:strVal val="#ppt_x"/>
                                          </p:val>
                                        </p:tav>
                                      </p:tavLst>
                                    </p:anim>
                                    <p:anim calcmode="lin" valueType="num">
                                      <p:cBhvr>
                                        <p:cTn id="8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up)">
                                      <p:cBhvr>
                                        <p:cTn id="93" dur="500"/>
                                        <p:tgtEl>
                                          <p:spTgt spid="8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fade">
                                      <p:cBhvr>
                                        <p:cTn id="98" dur="500"/>
                                        <p:tgtEl>
                                          <p:spTgt spid="82"/>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8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85"/>
                                        </p:tgtEl>
                                      </p:cBhvr>
                                    </p:animEffect>
                                    <p:set>
                                      <p:cBhvr>
                                        <p:cTn id="107" dur="1" fill="hold">
                                          <p:stCondLst>
                                            <p:cond delay="499"/>
                                          </p:stCondLst>
                                        </p:cTn>
                                        <p:tgtEl>
                                          <p:spTgt spid="8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86"/>
                                        </p:tgtEl>
                                      </p:cBhvr>
                                    </p:animEffect>
                                    <p:set>
                                      <p:cBhvr>
                                        <p:cTn id="112" dur="1" fill="hold">
                                          <p:stCondLst>
                                            <p:cond delay="499"/>
                                          </p:stCondLst>
                                        </p:cTn>
                                        <p:tgtEl>
                                          <p:spTgt spid="8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2000"/>
                                        <p:tgtEl>
                                          <p:spTgt spid="61"/>
                                        </p:tgtEl>
                                      </p:cBhvr>
                                    </p:animEffect>
                                    <p:anim calcmode="lin" valueType="num">
                                      <p:cBhvr>
                                        <p:cTn id="118" dur="2000" fill="hold"/>
                                        <p:tgtEl>
                                          <p:spTgt spid="61"/>
                                        </p:tgtEl>
                                        <p:attrNameLst>
                                          <p:attrName>ppt_w</p:attrName>
                                        </p:attrNameLst>
                                      </p:cBhvr>
                                      <p:tavLst>
                                        <p:tav tm="0" fmla="#ppt_w*sin(2.5*pi*$)">
                                          <p:val>
                                            <p:fltVal val="0"/>
                                          </p:val>
                                        </p:tav>
                                        <p:tav tm="100000">
                                          <p:val>
                                            <p:fltVal val="1"/>
                                          </p:val>
                                        </p:tav>
                                      </p:tavLst>
                                    </p:anim>
                                    <p:anim calcmode="lin" valueType="num">
                                      <p:cBhvr>
                                        <p:cTn id="119" dur="20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wipe(down)">
                                      <p:cBhvr>
                                        <p:cTn id="124" dur="580">
                                          <p:stCondLst>
                                            <p:cond delay="0"/>
                                          </p:stCondLst>
                                        </p:cTn>
                                        <p:tgtEl>
                                          <p:spTgt spid="60"/>
                                        </p:tgtEl>
                                      </p:cBhvr>
                                    </p:animEffect>
                                    <p:anim calcmode="lin" valueType="num">
                                      <p:cBhvr>
                                        <p:cTn id="12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30" dur="26">
                                          <p:stCondLst>
                                            <p:cond delay="650"/>
                                          </p:stCondLst>
                                        </p:cTn>
                                        <p:tgtEl>
                                          <p:spTgt spid="60"/>
                                        </p:tgtEl>
                                      </p:cBhvr>
                                      <p:to x="100000" y="60000"/>
                                    </p:animScale>
                                    <p:animScale>
                                      <p:cBhvr>
                                        <p:cTn id="131" dur="166" decel="50000">
                                          <p:stCondLst>
                                            <p:cond delay="676"/>
                                          </p:stCondLst>
                                        </p:cTn>
                                        <p:tgtEl>
                                          <p:spTgt spid="60"/>
                                        </p:tgtEl>
                                      </p:cBhvr>
                                      <p:to x="100000" y="100000"/>
                                    </p:animScale>
                                    <p:animScale>
                                      <p:cBhvr>
                                        <p:cTn id="132" dur="26">
                                          <p:stCondLst>
                                            <p:cond delay="1312"/>
                                          </p:stCondLst>
                                        </p:cTn>
                                        <p:tgtEl>
                                          <p:spTgt spid="60"/>
                                        </p:tgtEl>
                                      </p:cBhvr>
                                      <p:to x="100000" y="80000"/>
                                    </p:animScale>
                                    <p:animScale>
                                      <p:cBhvr>
                                        <p:cTn id="133" dur="166" decel="50000">
                                          <p:stCondLst>
                                            <p:cond delay="1338"/>
                                          </p:stCondLst>
                                        </p:cTn>
                                        <p:tgtEl>
                                          <p:spTgt spid="60"/>
                                        </p:tgtEl>
                                      </p:cBhvr>
                                      <p:to x="100000" y="100000"/>
                                    </p:animScale>
                                    <p:animScale>
                                      <p:cBhvr>
                                        <p:cTn id="134" dur="26">
                                          <p:stCondLst>
                                            <p:cond delay="1642"/>
                                          </p:stCondLst>
                                        </p:cTn>
                                        <p:tgtEl>
                                          <p:spTgt spid="60"/>
                                        </p:tgtEl>
                                      </p:cBhvr>
                                      <p:to x="100000" y="90000"/>
                                    </p:animScale>
                                    <p:animScale>
                                      <p:cBhvr>
                                        <p:cTn id="135" dur="166" decel="50000">
                                          <p:stCondLst>
                                            <p:cond delay="1668"/>
                                          </p:stCondLst>
                                        </p:cTn>
                                        <p:tgtEl>
                                          <p:spTgt spid="60"/>
                                        </p:tgtEl>
                                      </p:cBhvr>
                                      <p:to x="100000" y="100000"/>
                                    </p:animScale>
                                    <p:animScale>
                                      <p:cBhvr>
                                        <p:cTn id="136" dur="26">
                                          <p:stCondLst>
                                            <p:cond delay="1808"/>
                                          </p:stCondLst>
                                        </p:cTn>
                                        <p:tgtEl>
                                          <p:spTgt spid="60"/>
                                        </p:tgtEl>
                                      </p:cBhvr>
                                      <p:to x="100000" y="95000"/>
                                    </p:animScale>
                                    <p:animScale>
                                      <p:cBhvr>
                                        <p:cTn id="137" dur="166" decel="50000">
                                          <p:stCondLst>
                                            <p:cond delay="1834"/>
                                          </p:stCondLst>
                                        </p:cTn>
                                        <p:tgtEl>
                                          <p:spTgt spid="60"/>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1000" fill="hold"/>
                                        <p:tgtEl>
                                          <p:spTgt spid="59"/>
                                        </p:tgtEl>
                                        <p:attrNameLst>
                                          <p:attrName>ppt_w</p:attrName>
                                        </p:attrNameLst>
                                      </p:cBhvr>
                                      <p:tavLst>
                                        <p:tav tm="0">
                                          <p:val>
                                            <p:fltVal val="0"/>
                                          </p:val>
                                        </p:tav>
                                        <p:tav tm="100000">
                                          <p:val>
                                            <p:strVal val="#ppt_w"/>
                                          </p:val>
                                        </p:tav>
                                      </p:tavLst>
                                    </p:anim>
                                    <p:anim calcmode="lin" valueType="num">
                                      <p:cBhvr>
                                        <p:cTn id="143" dur="1000" fill="hold"/>
                                        <p:tgtEl>
                                          <p:spTgt spid="59"/>
                                        </p:tgtEl>
                                        <p:attrNameLst>
                                          <p:attrName>ppt_h</p:attrName>
                                        </p:attrNameLst>
                                      </p:cBhvr>
                                      <p:tavLst>
                                        <p:tav tm="0">
                                          <p:val>
                                            <p:fltVal val="0"/>
                                          </p:val>
                                        </p:tav>
                                        <p:tav tm="100000">
                                          <p:val>
                                            <p:strVal val="#ppt_h"/>
                                          </p:val>
                                        </p:tav>
                                      </p:tavLst>
                                    </p:anim>
                                    <p:anim calcmode="lin" valueType="num">
                                      <p:cBhvr>
                                        <p:cTn id="144" dur="1000" fill="hold"/>
                                        <p:tgtEl>
                                          <p:spTgt spid="59"/>
                                        </p:tgtEl>
                                        <p:attrNameLst>
                                          <p:attrName>style.rotation</p:attrName>
                                        </p:attrNameLst>
                                      </p:cBhvr>
                                      <p:tavLst>
                                        <p:tav tm="0">
                                          <p:val>
                                            <p:fltVal val="90"/>
                                          </p:val>
                                        </p:tav>
                                        <p:tav tm="100000">
                                          <p:val>
                                            <p:fltVal val="0"/>
                                          </p:val>
                                        </p:tav>
                                      </p:tavLst>
                                    </p:anim>
                                    <p:animEffect transition="in" filter="fade">
                                      <p:cBhvr>
                                        <p:cTn id="145" dur="1000"/>
                                        <p:tgtEl>
                                          <p:spTgt spid="59"/>
                                        </p:tgtEl>
                                      </p:cBhvr>
                                    </p:animEffec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nodeType="click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wipe(down)">
                                      <p:cBhvr>
                                        <p:cTn id="150" dur="580">
                                          <p:stCondLst>
                                            <p:cond delay="0"/>
                                          </p:stCondLst>
                                        </p:cTn>
                                        <p:tgtEl>
                                          <p:spTgt spid="76"/>
                                        </p:tgtEl>
                                      </p:cBhvr>
                                    </p:animEffect>
                                    <p:anim calcmode="lin" valueType="num">
                                      <p:cBhvr>
                                        <p:cTn id="151"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56" dur="26">
                                          <p:stCondLst>
                                            <p:cond delay="650"/>
                                          </p:stCondLst>
                                        </p:cTn>
                                        <p:tgtEl>
                                          <p:spTgt spid="76"/>
                                        </p:tgtEl>
                                      </p:cBhvr>
                                      <p:to x="100000" y="60000"/>
                                    </p:animScale>
                                    <p:animScale>
                                      <p:cBhvr>
                                        <p:cTn id="157" dur="166" decel="50000">
                                          <p:stCondLst>
                                            <p:cond delay="676"/>
                                          </p:stCondLst>
                                        </p:cTn>
                                        <p:tgtEl>
                                          <p:spTgt spid="76"/>
                                        </p:tgtEl>
                                      </p:cBhvr>
                                      <p:to x="100000" y="100000"/>
                                    </p:animScale>
                                    <p:animScale>
                                      <p:cBhvr>
                                        <p:cTn id="158" dur="26">
                                          <p:stCondLst>
                                            <p:cond delay="1312"/>
                                          </p:stCondLst>
                                        </p:cTn>
                                        <p:tgtEl>
                                          <p:spTgt spid="76"/>
                                        </p:tgtEl>
                                      </p:cBhvr>
                                      <p:to x="100000" y="80000"/>
                                    </p:animScale>
                                    <p:animScale>
                                      <p:cBhvr>
                                        <p:cTn id="159" dur="166" decel="50000">
                                          <p:stCondLst>
                                            <p:cond delay="1338"/>
                                          </p:stCondLst>
                                        </p:cTn>
                                        <p:tgtEl>
                                          <p:spTgt spid="76"/>
                                        </p:tgtEl>
                                      </p:cBhvr>
                                      <p:to x="100000" y="100000"/>
                                    </p:animScale>
                                    <p:animScale>
                                      <p:cBhvr>
                                        <p:cTn id="160" dur="26">
                                          <p:stCondLst>
                                            <p:cond delay="1642"/>
                                          </p:stCondLst>
                                        </p:cTn>
                                        <p:tgtEl>
                                          <p:spTgt spid="76"/>
                                        </p:tgtEl>
                                      </p:cBhvr>
                                      <p:to x="100000" y="90000"/>
                                    </p:animScale>
                                    <p:animScale>
                                      <p:cBhvr>
                                        <p:cTn id="161" dur="166" decel="50000">
                                          <p:stCondLst>
                                            <p:cond delay="1668"/>
                                          </p:stCondLst>
                                        </p:cTn>
                                        <p:tgtEl>
                                          <p:spTgt spid="76"/>
                                        </p:tgtEl>
                                      </p:cBhvr>
                                      <p:to x="100000" y="100000"/>
                                    </p:animScale>
                                    <p:animScale>
                                      <p:cBhvr>
                                        <p:cTn id="162" dur="26">
                                          <p:stCondLst>
                                            <p:cond delay="1808"/>
                                          </p:stCondLst>
                                        </p:cTn>
                                        <p:tgtEl>
                                          <p:spTgt spid="76"/>
                                        </p:tgtEl>
                                      </p:cBhvr>
                                      <p:to x="100000" y="95000"/>
                                    </p:animScale>
                                    <p:animScale>
                                      <p:cBhvr>
                                        <p:cTn id="163" dur="166" decel="50000">
                                          <p:stCondLst>
                                            <p:cond delay="1834"/>
                                          </p:stCondLst>
                                        </p:cTn>
                                        <p:tgtEl>
                                          <p:spTgt spid="76"/>
                                        </p:tgtEl>
                                      </p:cBhvr>
                                      <p:to x="100000" y="100000"/>
                                    </p:animScale>
                                  </p:childTnLst>
                                </p:cTn>
                              </p:par>
                            </p:childTnLst>
                          </p:cTn>
                        </p:par>
                      </p:childTnLst>
                    </p:cTn>
                  </p:par>
                  <p:par>
                    <p:cTn id="164" fill="hold">
                      <p:stCondLst>
                        <p:cond delay="indefinite"/>
                      </p:stCondLst>
                      <p:childTnLst>
                        <p:par>
                          <p:cTn id="165" fill="hold">
                            <p:stCondLst>
                              <p:cond delay="0"/>
                            </p:stCondLst>
                            <p:childTnLst>
                              <p:par>
                                <p:cTn id="166" presetID="26" presetClass="entr" presetSubtype="0" fill="hold" nodeType="click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wipe(down)">
                                      <p:cBhvr>
                                        <p:cTn id="168" dur="580">
                                          <p:stCondLst>
                                            <p:cond delay="0"/>
                                          </p:stCondLst>
                                        </p:cTn>
                                        <p:tgtEl>
                                          <p:spTgt spid="79"/>
                                        </p:tgtEl>
                                      </p:cBhvr>
                                    </p:animEffect>
                                    <p:anim calcmode="lin" valueType="num">
                                      <p:cBhvr>
                                        <p:cTn id="169"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74" dur="26">
                                          <p:stCondLst>
                                            <p:cond delay="650"/>
                                          </p:stCondLst>
                                        </p:cTn>
                                        <p:tgtEl>
                                          <p:spTgt spid="79"/>
                                        </p:tgtEl>
                                      </p:cBhvr>
                                      <p:to x="100000" y="60000"/>
                                    </p:animScale>
                                    <p:animScale>
                                      <p:cBhvr>
                                        <p:cTn id="175" dur="166" decel="50000">
                                          <p:stCondLst>
                                            <p:cond delay="676"/>
                                          </p:stCondLst>
                                        </p:cTn>
                                        <p:tgtEl>
                                          <p:spTgt spid="79"/>
                                        </p:tgtEl>
                                      </p:cBhvr>
                                      <p:to x="100000" y="100000"/>
                                    </p:animScale>
                                    <p:animScale>
                                      <p:cBhvr>
                                        <p:cTn id="176" dur="26">
                                          <p:stCondLst>
                                            <p:cond delay="1312"/>
                                          </p:stCondLst>
                                        </p:cTn>
                                        <p:tgtEl>
                                          <p:spTgt spid="79"/>
                                        </p:tgtEl>
                                      </p:cBhvr>
                                      <p:to x="100000" y="80000"/>
                                    </p:animScale>
                                    <p:animScale>
                                      <p:cBhvr>
                                        <p:cTn id="177" dur="166" decel="50000">
                                          <p:stCondLst>
                                            <p:cond delay="1338"/>
                                          </p:stCondLst>
                                        </p:cTn>
                                        <p:tgtEl>
                                          <p:spTgt spid="79"/>
                                        </p:tgtEl>
                                      </p:cBhvr>
                                      <p:to x="100000" y="100000"/>
                                    </p:animScale>
                                    <p:animScale>
                                      <p:cBhvr>
                                        <p:cTn id="178" dur="26">
                                          <p:stCondLst>
                                            <p:cond delay="1642"/>
                                          </p:stCondLst>
                                        </p:cTn>
                                        <p:tgtEl>
                                          <p:spTgt spid="79"/>
                                        </p:tgtEl>
                                      </p:cBhvr>
                                      <p:to x="100000" y="90000"/>
                                    </p:animScale>
                                    <p:animScale>
                                      <p:cBhvr>
                                        <p:cTn id="179" dur="166" decel="50000">
                                          <p:stCondLst>
                                            <p:cond delay="1668"/>
                                          </p:stCondLst>
                                        </p:cTn>
                                        <p:tgtEl>
                                          <p:spTgt spid="79"/>
                                        </p:tgtEl>
                                      </p:cBhvr>
                                      <p:to x="100000" y="100000"/>
                                    </p:animScale>
                                    <p:animScale>
                                      <p:cBhvr>
                                        <p:cTn id="180" dur="26">
                                          <p:stCondLst>
                                            <p:cond delay="1808"/>
                                          </p:stCondLst>
                                        </p:cTn>
                                        <p:tgtEl>
                                          <p:spTgt spid="79"/>
                                        </p:tgtEl>
                                      </p:cBhvr>
                                      <p:to x="100000" y="95000"/>
                                    </p:animScale>
                                    <p:animScale>
                                      <p:cBhvr>
                                        <p:cTn id="181" dur="166" decel="50000">
                                          <p:stCondLst>
                                            <p:cond delay="1834"/>
                                          </p:stCondLst>
                                        </p:cTn>
                                        <p:tgtEl>
                                          <p:spTgt spid="79"/>
                                        </p:tgtEl>
                                      </p:cBhvr>
                                      <p:to x="100000" y="100000"/>
                                    </p:animScale>
                                  </p:childTnLst>
                                </p:cTn>
                              </p:par>
                            </p:childTnLst>
                          </p:cTn>
                        </p:par>
                      </p:childTnLst>
                    </p:cTn>
                  </p:par>
                  <p:par>
                    <p:cTn id="182" fill="hold">
                      <p:stCondLst>
                        <p:cond delay="indefinite"/>
                      </p:stCondLst>
                      <p:childTnLst>
                        <p:par>
                          <p:cTn id="183" fill="hold">
                            <p:stCondLst>
                              <p:cond delay="0"/>
                            </p:stCondLst>
                            <p:childTnLst>
                              <p:par>
                                <p:cTn id="184" presetID="22" presetClass="entr" presetSubtype="1" fill="hold" grpId="0" nodeType="clickEffect">
                                  <p:stCondLst>
                                    <p:cond delay="0"/>
                                  </p:stCondLst>
                                  <p:childTnLst>
                                    <p:set>
                                      <p:cBhvr>
                                        <p:cTn id="185" dur="1" fill="hold">
                                          <p:stCondLst>
                                            <p:cond delay="0"/>
                                          </p:stCondLst>
                                        </p:cTn>
                                        <p:tgtEl>
                                          <p:spTgt spid="89"/>
                                        </p:tgtEl>
                                        <p:attrNameLst>
                                          <p:attrName>style.visibility</p:attrName>
                                        </p:attrNameLst>
                                      </p:cBhvr>
                                      <p:to>
                                        <p:strVal val="visible"/>
                                      </p:to>
                                    </p:set>
                                    <p:animEffect transition="in" filter="wipe(up)">
                                      <p:cBhvr>
                                        <p:cTn id="186" dur="500"/>
                                        <p:tgtEl>
                                          <p:spTgt spid="89"/>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88"/>
                                        </p:tgtEl>
                                        <p:attrNameLst>
                                          <p:attrName>style.visibility</p:attrName>
                                        </p:attrNameLst>
                                      </p:cBhvr>
                                      <p:to>
                                        <p:strVal val="visible"/>
                                      </p:to>
                                    </p:set>
                                    <p:animEffect transition="in" filter="fade">
                                      <p:cBhvr>
                                        <p:cTn id="191" dur="500"/>
                                        <p:tgtEl>
                                          <p:spTgt spid="88"/>
                                        </p:tgtEl>
                                      </p:cBhvr>
                                    </p:animEffec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499"/>
                                          </p:stCondLst>
                                        </p:cTn>
                                        <p:tgtEl>
                                          <p:spTgt spid="87"/>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26" presetClass="entr" presetSubtype="0" fill="hold" nodeType="clickEffect">
                                  <p:stCondLst>
                                    <p:cond delay="0"/>
                                  </p:stCondLst>
                                  <p:childTnLst>
                                    <p:set>
                                      <p:cBhvr>
                                        <p:cTn id="199" dur="1" fill="hold">
                                          <p:stCondLst>
                                            <p:cond delay="0"/>
                                          </p:stCondLst>
                                        </p:cTn>
                                        <p:tgtEl>
                                          <p:spTgt spid="77"/>
                                        </p:tgtEl>
                                        <p:attrNameLst>
                                          <p:attrName>style.visibility</p:attrName>
                                        </p:attrNameLst>
                                      </p:cBhvr>
                                      <p:to>
                                        <p:strVal val="visible"/>
                                      </p:to>
                                    </p:set>
                                    <p:animEffect transition="in" filter="wipe(down)">
                                      <p:cBhvr>
                                        <p:cTn id="200" dur="580">
                                          <p:stCondLst>
                                            <p:cond delay="0"/>
                                          </p:stCondLst>
                                        </p:cTn>
                                        <p:tgtEl>
                                          <p:spTgt spid="77"/>
                                        </p:tgtEl>
                                      </p:cBhvr>
                                    </p:animEffect>
                                    <p:anim calcmode="lin" valueType="num">
                                      <p:cBhvr>
                                        <p:cTn id="201"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206" dur="26">
                                          <p:stCondLst>
                                            <p:cond delay="650"/>
                                          </p:stCondLst>
                                        </p:cTn>
                                        <p:tgtEl>
                                          <p:spTgt spid="77"/>
                                        </p:tgtEl>
                                      </p:cBhvr>
                                      <p:to x="100000" y="60000"/>
                                    </p:animScale>
                                    <p:animScale>
                                      <p:cBhvr>
                                        <p:cTn id="207" dur="166" decel="50000">
                                          <p:stCondLst>
                                            <p:cond delay="676"/>
                                          </p:stCondLst>
                                        </p:cTn>
                                        <p:tgtEl>
                                          <p:spTgt spid="77"/>
                                        </p:tgtEl>
                                      </p:cBhvr>
                                      <p:to x="100000" y="100000"/>
                                    </p:animScale>
                                    <p:animScale>
                                      <p:cBhvr>
                                        <p:cTn id="208" dur="26">
                                          <p:stCondLst>
                                            <p:cond delay="1312"/>
                                          </p:stCondLst>
                                        </p:cTn>
                                        <p:tgtEl>
                                          <p:spTgt spid="77"/>
                                        </p:tgtEl>
                                      </p:cBhvr>
                                      <p:to x="100000" y="80000"/>
                                    </p:animScale>
                                    <p:animScale>
                                      <p:cBhvr>
                                        <p:cTn id="209" dur="166" decel="50000">
                                          <p:stCondLst>
                                            <p:cond delay="1338"/>
                                          </p:stCondLst>
                                        </p:cTn>
                                        <p:tgtEl>
                                          <p:spTgt spid="77"/>
                                        </p:tgtEl>
                                      </p:cBhvr>
                                      <p:to x="100000" y="100000"/>
                                    </p:animScale>
                                    <p:animScale>
                                      <p:cBhvr>
                                        <p:cTn id="210" dur="26">
                                          <p:stCondLst>
                                            <p:cond delay="1642"/>
                                          </p:stCondLst>
                                        </p:cTn>
                                        <p:tgtEl>
                                          <p:spTgt spid="77"/>
                                        </p:tgtEl>
                                      </p:cBhvr>
                                      <p:to x="100000" y="90000"/>
                                    </p:animScale>
                                    <p:animScale>
                                      <p:cBhvr>
                                        <p:cTn id="211" dur="166" decel="50000">
                                          <p:stCondLst>
                                            <p:cond delay="1668"/>
                                          </p:stCondLst>
                                        </p:cTn>
                                        <p:tgtEl>
                                          <p:spTgt spid="77"/>
                                        </p:tgtEl>
                                      </p:cBhvr>
                                      <p:to x="100000" y="100000"/>
                                    </p:animScale>
                                    <p:animScale>
                                      <p:cBhvr>
                                        <p:cTn id="212" dur="26">
                                          <p:stCondLst>
                                            <p:cond delay="1808"/>
                                          </p:stCondLst>
                                        </p:cTn>
                                        <p:tgtEl>
                                          <p:spTgt spid="77"/>
                                        </p:tgtEl>
                                      </p:cBhvr>
                                      <p:to x="100000" y="95000"/>
                                    </p:animScale>
                                    <p:animScale>
                                      <p:cBhvr>
                                        <p:cTn id="213" dur="166" decel="50000">
                                          <p:stCondLst>
                                            <p:cond delay="1834"/>
                                          </p:stCondLst>
                                        </p:cTn>
                                        <p:tgtEl>
                                          <p:spTgt spid="77"/>
                                        </p:tgtEl>
                                      </p:cBhvr>
                                      <p:to x="100000" y="100000"/>
                                    </p:animScale>
                                  </p:childTnLst>
                                </p:cTn>
                              </p:par>
                            </p:childTnLst>
                          </p:cTn>
                        </p:par>
                      </p:childTnLst>
                    </p:cTn>
                  </p:par>
                  <p:par>
                    <p:cTn id="214" fill="hold">
                      <p:stCondLst>
                        <p:cond delay="indefinite"/>
                      </p:stCondLst>
                      <p:childTnLst>
                        <p:par>
                          <p:cTn id="215" fill="hold">
                            <p:stCondLst>
                              <p:cond delay="0"/>
                            </p:stCondLst>
                            <p:childTnLst>
                              <p:par>
                                <p:cTn id="216" presetID="26" presetClass="entr" presetSubtype="0" fill="hold" nodeType="clickEffect">
                                  <p:stCondLst>
                                    <p:cond delay="0"/>
                                  </p:stCondLst>
                                  <p:childTnLst>
                                    <p:set>
                                      <p:cBhvr>
                                        <p:cTn id="217" dur="1" fill="hold">
                                          <p:stCondLst>
                                            <p:cond delay="0"/>
                                          </p:stCondLst>
                                        </p:cTn>
                                        <p:tgtEl>
                                          <p:spTgt spid="80"/>
                                        </p:tgtEl>
                                        <p:attrNameLst>
                                          <p:attrName>style.visibility</p:attrName>
                                        </p:attrNameLst>
                                      </p:cBhvr>
                                      <p:to>
                                        <p:strVal val="visible"/>
                                      </p:to>
                                    </p:set>
                                    <p:animEffect transition="in" filter="wipe(down)">
                                      <p:cBhvr>
                                        <p:cTn id="218" dur="580">
                                          <p:stCondLst>
                                            <p:cond delay="0"/>
                                          </p:stCondLst>
                                        </p:cTn>
                                        <p:tgtEl>
                                          <p:spTgt spid="80"/>
                                        </p:tgtEl>
                                      </p:cBhvr>
                                    </p:animEffect>
                                    <p:anim calcmode="lin" valueType="num">
                                      <p:cBhvr>
                                        <p:cTn id="219"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224" dur="26">
                                          <p:stCondLst>
                                            <p:cond delay="650"/>
                                          </p:stCondLst>
                                        </p:cTn>
                                        <p:tgtEl>
                                          <p:spTgt spid="80"/>
                                        </p:tgtEl>
                                      </p:cBhvr>
                                      <p:to x="100000" y="60000"/>
                                    </p:animScale>
                                    <p:animScale>
                                      <p:cBhvr>
                                        <p:cTn id="225" dur="166" decel="50000">
                                          <p:stCondLst>
                                            <p:cond delay="676"/>
                                          </p:stCondLst>
                                        </p:cTn>
                                        <p:tgtEl>
                                          <p:spTgt spid="80"/>
                                        </p:tgtEl>
                                      </p:cBhvr>
                                      <p:to x="100000" y="100000"/>
                                    </p:animScale>
                                    <p:animScale>
                                      <p:cBhvr>
                                        <p:cTn id="226" dur="26">
                                          <p:stCondLst>
                                            <p:cond delay="1312"/>
                                          </p:stCondLst>
                                        </p:cTn>
                                        <p:tgtEl>
                                          <p:spTgt spid="80"/>
                                        </p:tgtEl>
                                      </p:cBhvr>
                                      <p:to x="100000" y="80000"/>
                                    </p:animScale>
                                    <p:animScale>
                                      <p:cBhvr>
                                        <p:cTn id="227" dur="166" decel="50000">
                                          <p:stCondLst>
                                            <p:cond delay="1338"/>
                                          </p:stCondLst>
                                        </p:cTn>
                                        <p:tgtEl>
                                          <p:spTgt spid="80"/>
                                        </p:tgtEl>
                                      </p:cBhvr>
                                      <p:to x="100000" y="100000"/>
                                    </p:animScale>
                                    <p:animScale>
                                      <p:cBhvr>
                                        <p:cTn id="228" dur="26">
                                          <p:stCondLst>
                                            <p:cond delay="1642"/>
                                          </p:stCondLst>
                                        </p:cTn>
                                        <p:tgtEl>
                                          <p:spTgt spid="80"/>
                                        </p:tgtEl>
                                      </p:cBhvr>
                                      <p:to x="100000" y="90000"/>
                                    </p:animScale>
                                    <p:animScale>
                                      <p:cBhvr>
                                        <p:cTn id="229" dur="166" decel="50000">
                                          <p:stCondLst>
                                            <p:cond delay="1668"/>
                                          </p:stCondLst>
                                        </p:cTn>
                                        <p:tgtEl>
                                          <p:spTgt spid="80"/>
                                        </p:tgtEl>
                                      </p:cBhvr>
                                      <p:to x="100000" y="100000"/>
                                    </p:animScale>
                                    <p:animScale>
                                      <p:cBhvr>
                                        <p:cTn id="230" dur="26">
                                          <p:stCondLst>
                                            <p:cond delay="1808"/>
                                          </p:stCondLst>
                                        </p:cTn>
                                        <p:tgtEl>
                                          <p:spTgt spid="80"/>
                                        </p:tgtEl>
                                      </p:cBhvr>
                                      <p:to x="100000" y="95000"/>
                                    </p:animScale>
                                    <p:animScale>
                                      <p:cBhvr>
                                        <p:cTn id="231" dur="166" decel="50000">
                                          <p:stCondLst>
                                            <p:cond delay="1834"/>
                                          </p:stCondLst>
                                        </p:cTn>
                                        <p:tgtEl>
                                          <p:spTgt spid="80"/>
                                        </p:tgtEl>
                                      </p:cBhvr>
                                      <p:to x="100000" y="100000"/>
                                    </p:animScale>
                                  </p:childTnLst>
                                </p:cTn>
                              </p:par>
                            </p:childTnLst>
                          </p:cTn>
                        </p:par>
                      </p:childTnLst>
                    </p:cTn>
                  </p:par>
                  <p:par>
                    <p:cTn id="232" fill="hold">
                      <p:stCondLst>
                        <p:cond delay="indefinite"/>
                      </p:stCondLst>
                      <p:childTnLst>
                        <p:par>
                          <p:cTn id="233" fill="hold">
                            <p:stCondLst>
                              <p:cond delay="0"/>
                            </p:stCondLst>
                            <p:childTnLst>
                              <p:par>
                                <p:cTn id="234" presetID="22" presetClass="entr" presetSubtype="1" fill="hold" grpId="0" nodeType="clickEffect">
                                  <p:stCondLst>
                                    <p:cond delay="0"/>
                                  </p:stCondLst>
                                  <p:childTnLst>
                                    <p:set>
                                      <p:cBhvr>
                                        <p:cTn id="235" dur="1" fill="hold">
                                          <p:stCondLst>
                                            <p:cond delay="0"/>
                                          </p:stCondLst>
                                        </p:cTn>
                                        <p:tgtEl>
                                          <p:spTgt spid="92"/>
                                        </p:tgtEl>
                                        <p:attrNameLst>
                                          <p:attrName>style.visibility</p:attrName>
                                        </p:attrNameLst>
                                      </p:cBhvr>
                                      <p:to>
                                        <p:strVal val="visible"/>
                                      </p:to>
                                    </p:set>
                                    <p:animEffect transition="in" filter="wipe(up)">
                                      <p:cBhvr>
                                        <p:cTn id="236" dur="500"/>
                                        <p:tgtEl>
                                          <p:spTgt spid="92"/>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90"/>
                                        </p:tgtEl>
                                        <p:attrNameLst>
                                          <p:attrName>style.visibility</p:attrName>
                                        </p:attrNameLst>
                                      </p:cBhvr>
                                      <p:to>
                                        <p:strVal val="visible"/>
                                      </p:to>
                                    </p:set>
                                    <p:animEffect transition="in" filter="fade">
                                      <p:cBhvr>
                                        <p:cTn id="241" dur="500"/>
                                        <p:tgtEl>
                                          <p:spTgt spid="90"/>
                                        </p:tgtEl>
                                      </p:cBhvr>
                                    </p:animEffec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nodeType="clickEffect">
                                  <p:stCondLst>
                                    <p:cond delay="0"/>
                                  </p:stCondLst>
                                  <p:childTnLst>
                                    <p:set>
                                      <p:cBhvr>
                                        <p:cTn id="245" dur="1" fill="hold">
                                          <p:stCondLst>
                                            <p:cond delay="499"/>
                                          </p:stCondLst>
                                        </p:cTn>
                                        <p:tgtEl>
                                          <p:spTgt spid="91"/>
                                        </p:tgtEl>
                                        <p:attrNameLst>
                                          <p:attrName>style.visibility</p:attrName>
                                        </p:attrNameLst>
                                      </p:cBhvr>
                                      <p:to>
                                        <p:strVal val="visible"/>
                                      </p:to>
                                    </p:set>
                                  </p:childTnLst>
                                </p:cTn>
                              </p:par>
                            </p:childTnLst>
                          </p:cTn>
                        </p:par>
                      </p:childTnLst>
                    </p:cTn>
                  </p:par>
                  <p:par>
                    <p:cTn id="246" fill="hold">
                      <p:stCondLst>
                        <p:cond delay="indefinite"/>
                      </p:stCondLst>
                      <p:childTnLst>
                        <p:par>
                          <p:cTn id="247" fill="hold">
                            <p:stCondLst>
                              <p:cond delay="0"/>
                            </p:stCondLst>
                            <p:childTnLst>
                              <p:par>
                                <p:cTn id="248" presetID="10" presetClass="exit" presetSubtype="0" fill="hold" nodeType="clickEffect">
                                  <p:stCondLst>
                                    <p:cond delay="0"/>
                                  </p:stCondLst>
                                  <p:childTnLst>
                                    <p:animEffect transition="out" filter="fade">
                                      <p:cBhvr>
                                        <p:cTn id="249" dur="500"/>
                                        <p:tgtEl>
                                          <p:spTgt spid="93"/>
                                        </p:tgtEl>
                                      </p:cBhvr>
                                    </p:animEffect>
                                    <p:set>
                                      <p:cBhvr>
                                        <p:cTn id="250" dur="1" fill="hold">
                                          <p:stCondLst>
                                            <p:cond delay="499"/>
                                          </p:stCondLst>
                                        </p:cTn>
                                        <p:tgtEl>
                                          <p:spTgt spid="93"/>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nodeType="clickEffect">
                                  <p:stCondLst>
                                    <p:cond delay="0"/>
                                  </p:stCondLst>
                                  <p:childTnLst>
                                    <p:animEffect transition="out" filter="fade">
                                      <p:cBhvr>
                                        <p:cTn id="254" dur="500"/>
                                        <p:tgtEl>
                                          <p:spTgt spid="94"/>
                                        </p:tgtEl>
                                      </p:cBhvr>
                                    </p:animEffect>
                                    <p:set>
                                      <p:cBhvr>
                                        <p:cTn id="255" dur="1" fill="hold">
                                          <p:stCondLst>
                                            <p:cond delay="499"/>
                                          </p:stCondLst>
                                        </p:cTn>
                                        <p:tgtEl>
                                          <p:spTgt spid="94"/>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26" presetClass="entr" presetSubtype="0" fill="hold" nodeType="clickEffect">
                                  <p:stCondLst>
                                    <p:cond delay="0"/>
                                  </p:stCondLst>
                                  <p:childTnLst>
                                    <p:set>
                                      <p:cBhvr>
                                        <p:cTn id="259" dur="1" fill="hold">
                                          <p:stCondLst>
                                            <p:cond delay="0"/>
                                          </p:stCondLst>
                                        </p:cTn>
                                        <p:tgtEl>
                                          <p:spTgt spid="78"/>
                                        </p:tgtEl>
                                        <p:attrNameLst>
                                          <p:attrName>style.visibility</p:attrName>
                                        </p:attrNameLst>
                                      </p:cBhvr>
                                      <p:to>
                                        <p:strVal val="visible"/>
                                      </p:to>
                                    </p:set>
                                    <p:animEffect transition="in" filter="wipe(down)">
                                      <p:cBhvr>
                                        <p:cTn id="260" dur="580">
                                          <p:stCondLst>
                                            <p:cond delay="0"/>
                                          </p:stCondLst>
                                        </p:cTn>
                                        <p:tgtEl>
                                          <p:spTgt spid="78"/>
                                        </p:tgtEl>
                                      </p:cBhvr>
                                    </p:animEffect>
                                    <p:anim calcmode="lin" valueType="num">
                                      <p:cBhvr>
                                        <p:cTn id="261"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262"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263"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264"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265"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266" dur="26">
                                          <p:stCondLst>
                                            <p:cond delay="650"/>
                                          </p:stCondLst>
                                        </p:cTn>
                                        <p:tgtEl>
                                          <p:spTgt spid="78"/>
                                        </p:tgtEl>
                                      </p:cBhvr>
                                      <p:to x="100000" y="60000"/>
                                    </p:animScale>
                                    <p:animScale>
                                      <p:cBhvr>
                                        <p:cTn id="267" dur="166" decel="50000">
                                          <p:stCondLst>
                                            <p:cond delay="676"/>
                                          </p:stCondLst>
                                        </p:cTn>
                                        <p:tgtEl>
                                          <p:spTgt spid="78"/>
                                        </p:tgtEl>
                                      </p:cBhvr>
                                      <p:to x="100000" y="100000"/>
                                    </p:animScale>
                                    <p:animScale>
                                      <p:cBhvr>
                                        <p:cTn id="268" dur="26">
                                          <p:stCondLst>
                                            <p:cond delay="1312"/>
                                          </p:stCondLst>
                                        </p:cTn>
                                        <p:tgtEl>
                                          <p:spTgt spid="78"/>
                                        </p:tgtEl>
                                      </p:cBhvr>
                                      <p:to x="100000" y="80000"/>
                                    </p:animScale>
                                    <p:animScale>
                                      <p:cBhvr>
                                        <p:cTn id="269" dur="166" decel="50000">
                                          <p:stCondLst>
                                            <p:cond delay="1338"/>
                                          </p:stCondLst>
                                        </p:cTn>
                                        <p:tgtEl>
                                          <p:spTgt spid="78"/>
                                        </p:tgtEl>
                                      </p:cBhvr>
                                      <p:to x="100000" y="100000"/>
                                    </p:animScale>
                                    <p:animScale>
                                      <p:cBhvr>
                                        <p:cTn id="270" dur="26">
                                          <p:stCondLst>
                                            <p:cond delay="1642"/>
                                          </p:stCondLst>
                                        </p:cTn>
                                        <p:tgtEl>
                                          <p:spTgt spid="78"/>
                                        </p:tgtEl>
                                      </p:cBhvr>
                                      <p:to x="100000" y="90000"/>
                                    </p:animScale>
                                    <p:animScale>
                                      <p:cBhvr>
                                        <p:cTn id="271" dur="166" decel="50000">
                                          <p:stCondLst>
                                            <p:cond delay="1668"/>
                                          </p:stCondLst>
                                        </p:cTn>
                                        <p:tgtEl>
                                          <p:spTgt spid="78"/>
                                        </p:tgtEl>
                                      </p:cBhvr>
                                      <p:to x="100000" y="100000"/>
                                    </p:animScale>
                                    <p:animScale>
                                      <p:cBhvr>
                                        <p:cTn id="272" dur="26">
                                          <p:stCondLst>
                                            <p:cond delay="1808"/>
                                          </p:stCondLst>
                                        </p:cTn>
                                        <p:tgtEl>
                                          <p:spTgt spid="78"/>
                                        </p:tgtEl>
                                      </p:cBhvr>
                                      <p:to x="100000" y="95000"/>
                                    </p:animScale>
                                    <p:animScale>
                                      <p:cBhvr>
                                        <p:cTn id="273" dur="166" decel="50000">
                                          <p:stCondLst>
                                            <p:cond delay="1834"/>
                                          </p:stCondLst>
                                        </p:cTn>
                                        <p:tgtEl>
                                          <p:spTgt spid="78"/>
                                        </p:tgtEl>
                                      </p:cBhvr>
                                      <p:to x="100000" y="100000"/>
                                    </p:animScale>
                                  </p:childTnLst>
                                </p:cTn>
                              </p:par>
                            </p:childTnLst>
                          </p:cTn>
                        </p:par>
                      </p:childTnLst>
                    </p:cTn>
                  </p:par>
                  <p:par>
                    <p:cTn id="274" fill="hold">
                      <p:stCondLst>
                        <p:cond delay="indefinite"/>
                      </p:stCondLst>
                      <p:childTnLst>
                        <p:par>
                          <p:cTn id="275" fill="hold">
                            <p:stCondLst>
                              <p:cond delay="0"/>
                            </p:stCondLst>
                            <p:childTnLst>
                              <p:par>
                                <p:cTn id="276" presetID="26" presetClass="entr" presetSubtype="0" fill="hold" nodeType="clickEffect">
                                  <p:stCondLst>
                                    <p:cond delay="0"/>
                                  </p:stCondLst>
                                  <p:childTnLst>
                                    <p:set>
                                      <p:cBhvr>
                                        <p:cTn id="277" dur="1" fill="hold">
                                          <p:stCondLst>
                                            <p:cond delay="0"/>
                                          </p:stCondLst>
                                        </p:cTn>
                                        <p:tgtEl>
                                          <p:spTgt spid="81"/>
                                        </p:tgtEl>
                                        <p:attrNameLst>
                                          <p:attrName>style.visibility</p:attrName>
                                        </p:attrNameLst>
                                      </p:cBhvr>
                                      <p:to>
                                        <p:strVal val="visible"/>
                                      </p:to>
                                    </p:set>
                                    <p:animEffect transition="in" filter="wipe(down)">
                                      <p:cBhvr>
                                        <p:cTn id="278" dur="580">
                                          <p:stCondLst>
                                            <p:cond delay="0"/>
                                          </p:stCondLst>
                                        </p:cTn>
                                        <p:tgtEl>
                                          <p:spTgt spid="81"/>
                                        </p:tgtEl>
                                      </p:cBhvr>
                                    </p:animEffect>
                                    <p:anim calcmode="lin" valueType="num">
                                      <p:cBhvr>
                                        <p:cTn id="279"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280"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281"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282"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283"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284" dur="26">
                                          <p:stCondLst>
                                            <p:cond delay="650"/>
                                          </p:stCondLst>
                                        </p:cTn>
                                        <p:tgtEl>
                                          <p:spTgt spid="81"/>
                                        </p:tgtEl>
                                      </p:cBhvr>
                                      <p:to x="100000" y="60000"/>
                                    </p:animScale>
                                    <p:animScale>
                                      <p:cBhvr>
                                        <p:cTn id="285" dur="166" decel="50000">
                                          <p:stCondLst>
                                            <p:cond delay="676"/>
                                          </p:stCondLst>
                                        </p:cTn>
                                        <p:tgtEl>
                                          <p:spTgt spid="81"/>
                                        </p:tgtEl>
                                      </p:cBhvr>
                                      <p:to x="100000" y="100000"/>
                                    </p:animScale>
                                    <p:animScale>
                                      <p:cBhvr>
                                        <p:cTn id="286" dur="26">
                                          <p:stCondLst>
                                            <p:cond delay="1312"/>
                                          </p:stCondLst>
                                        </p:cTn>
                                        <p:tgtEl>
                                          <p:spTgt spid="81"/>
                                        </p:tgtEl>
                                      </p:cBhvr>
                                      <p:to x="100000" y="80000"/>
                                    </p:animScale>
                                    <p:animScale>
                                      <p:cBhvr>
                                        <p:cTn id="287" dur="166" decel="50000">
                                          <p:stCondLst>
                                            <p:cond delay="1338"/>
                                          </p:stCondLst>
                                        </p:cTn>
                                        <p:tgtEl>
                                          <p:spTgt spid="81"/>
                                        </p:tgtEl>
                                      </p:cBhvr>
                                      <p:to x="100000" y="100000"/>
                                    </p:animScale>
                                    <p:animScale>
                                      <p:cBhvr>
                                        <p:cTn id="288" dur="26">
                                          <p:stCondLst>
                                            <p:cond delay="1642"/>
                                          </p:stCondLst>
                                        </p:cTn>
                                        <p:tgtEl>
                                          <p:spTgt spid="81"/>
                                        </p:tgtEl>
                                      </p:cBhvr>
                                      <p:to x="100000" y="90000"/>
                                    </p:animScale>
                                    <p:animScale>
                                      <p:cBhvr>
                                        <p:cTn id="289" dur="166" decel="50000">
                                          <p:stCondLst>
                                            <p:cond delay="1668"/>
                                          </p:stCondLst>
                                        </p:cTn>
                                        <p:tgtEl>
                                          <p:spTgt spid="81"/>
                                        </p:tgtEl>
                                      </p:cBhvr>
                                      <p:to x="100000" y="100000"/>
                                    </p:animScale>
                                    <p:animScale>
                                      <p:cBhvr>
                                        <p:cTn id="290" dur="26">
                                          <p:stCondLst>
                                            <p:cond delay="1808"/>
                                          </p:stCondLst>
                                        </p:cTn>
                                        <p:tgtEl>
                                          <p:spTgt spid="81"/>
                                        </p:tgtEl>
                                      </p:cBhvr>
                                      <p:to x="100000" y="95000"/>
                                    </p:animScale>
                                    <p:animScale>
                                      <p:cBhvr>
                                        <p:cTn id="291" dur="166" decel="50000">
                                          <p:stCondLst>
                                            <p:cond delay="1834"/>
                                          </p:stCondLst>
                                        </p:cTn>
                                        <p:tgtEl>
                                          <p:spTgt spid="81"/>
                                        </p:tgtEl>
                                      </p:cBhvr>
                                      <p:to x="100000" y="100000"/>
                                    </p:animScale>
                                  </p:childTnLst>
                                </p:cTn>
                              </p:par>
                            </p:childTnLst>
                          </p:cTn>
                        </p:par>
                      </p:childTnLst>
                    </p:cTn>
                  </p:par>
                  <p:par>
                    <p:cTn id="292" fill="hold">
                      <p:stCondLst>
                        <p:cond delay="indefinite"/>
                      </p:stCondLst>
                      <p:childTnLst>
                        <p:par>
                          <p:cTn id="293" fill="hold">
                            <p:stCondLst>
                              <p:cond delay="0"/>
                            </p:stCondLst>
                            <p:childTnLst>
                              <p:par>
                                <p:cTn id="294" presetID="31" presetClass="entr" presetSubtype="0" fill="hold" grpId="0" nodeType="clickEffect">
                                  <p:stCondLst>
                                    <p:cond delay="0"/>
                                  </p:stCondLst>
                                  <p:childTnLst>
                                    <p:set>
                                      <p:cBhvr>
                                        <p:cTn id="295" dur="1" fill="hold">
                                          <p:stCondLst>
                                            <p:cond delay="0"/>
                                          </p:stCondLst>
                                        </p:cTn>
                                        <p:tgtEl>
                                          <p:spTgt spid="97"/>
                                        </p:tgtEl>
                                        <p:attrNameLst>
                                          <p:attrName>style.visibility</p:attrName>
                                        </p:attrNameLst>
                                      </p:cBhvr>
                                      <p:to>
                                        <p:strVal val="visible"/>
                                      </p:to>
                                    </p:set>
                                    <p:anim calcmode="lin" valueType="num">
                                      <p:cBhvr>
                                        <p:cTn id="296" dur="1000" fill="hold"/>
                                        <p:tgtEl>
                                          <p:spTgt spid="97"/>
                                        </p:tgtEl>
                                        <p:attrNameLst>
                                          <p:attrName>ppt_w</p:attrName>
                                        </p:attrNameLst>
                                      </p:cBhvr>
                                      <p:tavLst>
                                        <p:tav tm="0">
                                          <p:val>
                                            <p:fltVal val="0"/>
                                          </p:val>
                                        </p:tav>
                                        <p:tav tm="100000">
                                          <p:val>
                                            <p:strVal val="#ppt_w"/>
                                          </p:val>
                                        </p:tav>
                                      </p:tavLst>
                                    </p:anim>
                                    <p:anim calcmode="lin" valueType="num">
                                      <p:cBhvr>
                                        <p:cTn id="297" dur="1000" fill="hold"/>
                                        <p:tgtEl>
                                          <p:spTgt spid="97"/>
                                        </p:tgtEl>
                                        <p:attrNameLst>
                                          <p:attrName>ppt_h</p:attrName>
                                        </p:attrNameLst>
                                      </p:cBhvr>
                                      <p:tavLst>
                                        <p:tav tm="0">
                                          <p:val>
                                            <p:fltVal val="0"/>
                                          </p:val>
                                        </p:tav>
                                        <p:tav tm="100000">
                                          <p:val>
                                            <p:strVal val="#ppt_h"/>
                                          </p:val>
                                        </p:tav>
                                      </p:tavLst>
                                    </p:anim>
                                    <p:anim calcmode="lin" valueType="num">
                                      <p:cBhvr>
                                        <p:cTn id="298" dur="1000" fill="hold"/>
                                        <p:tgtEl>
                                          <p:spTgt spid="97"/>
                                        </p:tgtEl>
                                        <p:attrNameLst>
                                          <p:attrName>style.rotation</p:attrName>
                                        </p:attrNameLst>
                                      </p:cBhvr>
                                      <p:tavLst>
                                        <p:tav tm="0">
                                          <p:val>
                                            <p:fltVal val="90"/>
                                          </p:val>
                                        </p:tav>
                                        <p:tav tm="100000">
                                          <p:val>
                                            <p:fltVal val="0"/>
                                          </p:val>
                                        </p:tav>
                                      </p:tavLst>
                                    </p:anim>
                                    <p:animEffect transition="in" filter="fade">
                                      <p:cBhvr>
                                        <p:cTn id="299" dur="1000"/>
                                        <p:tgtEl>
                                          <p:spTgt spid="97"/>
                                        </p:tgtEl>
                                      </p:cBhvr>
                                    </p:animEffect>
                                  </p:childTnLst>
                                </p:cTn>
                              </p:par>
                            </p:childTnLst>
                          </p:cTn>
                        </p:par>
                      </p:childTnLst>
                    </p:cTn>
                  </p:par>
                  <p:par>
                    <p:cTn id="300" fill="hold">
                      <p:stCondLst>
                        <p:cond delay="indefinite"/>
                      </p:stCondLst>
                      <p:childTnLst>
                        <p:par>
                          <p:cTn id="301" fill="hold">
                            <p:stCondLst>
                              <p:cond delay="0"/>
                            </p:stCondLst>
                            <p:childTnLst>
                              <p:par>
                                <p:cTn id="302" presetID="21" presetClass="entr" presetSubtype="1" fill="hold" grpId="0" nodeType="clickEffect">
                                  <p:stCondLst>
                                    <p:cond delay="0"/>
                                  </p:stCondLst>
                                  <p:childTnLst>
                                    <p:set>
                                      <p:cBhvr>
                                        <p:cTn id="303" dur="1" fill="hold">
                                          <p:stCondLst>
                                            <p:cond delay="0"/>
                                          </p:stCondLst>
                                        </p:cTn>
                                        <p:tgtEl>
                                          <p:spTgt spid="96"/>
                                        </p:tgtEl>
                                        <p:attrNameLst>
                                          <p:attrName>style.visibility</p:attrName>
                                        </p:attrNameLst>
                                      </p:cBhvr>
                                      <p:to>
                                        <p:strVal val="visible"/>
                                      </p:to>
                                    </p:set>
                                    <p:animEffect transition="in" filter="wheel(1)">
                                      <p:cBhvr>
                                        <p:cTn id="304" dur="2000"/>
                                        <p:tgtEl>
                                          <p:spTgt spid="96"/>
                                        </p:tgtEl>
                                      </p:cBhvr>
                                    </p:animEffect>
                                  </p:childTnLst>
                                </p:cTn>
                              </p:par>
                            </p:childTnLst>
                          </p:cTn>
                        </p:par>
                      </p:childTnLst>
                    </p:cTn>
                  </p:par>
                  <p:par>
                    <p:cTn id="305" fill="hold">
                      <p:stCondLst>
                        <p:cond delay="indefinite"/>
                      </p:stCondLst>
                      <p:childTnLst>
                        <p:par>
                          <p:cTn id="306" fill="hold">
                            <p:stCondLst>
                              <p:cond delay="0"/>
                            </p:stCondLst>
                            <p:childTnLst>
                              <p:par>
                                <p:cTn id="307" presetID="45" presetClass="entr" presetSubtype="0" fill="hold" grpId="0" nodeType="clickEffect">
                                  <p:stCondLst>
                                    <p:cond delay="0"/>
                                  </p:stCondLst>
                                  <p:childTnLst>
                                    <p:set>
                                      <p:cBhvr>
                                        <p:cTn id="308" dur="1" fill="hold">
                                          <p:stCondLst>
                                            <p:cond delay="0"/>
                                          </p:stCondLst>
                                        </p:cTn>
                                        <p:tgtEl>
                                          <p:spTgt spid="7"/>
                                        </p:tgtEl>
                                        <p:attrNameLst>
                                          <p:attrName>style.visibility</p:attrName>
                                        </p:attrNameLst>
                                      </p:cBhvr>
                                      <p:to>
                                        <p:strVal val="visible"/>
                                      </p:to>
                                    </p:set>
                                    <p:animEffect transition="in" filter="fade">
                                      <p:cBhvr>
                                        <p:cTn id="309" dur="2000"/>
                                        <p:tgtEl>
                                          <p:spTgt spid="7"/>
                                        </p:tgtEl>
                                      </p:cBhvr>
                                    </p:animEffect>
                                    <p:anim calcmode="lin" valueType="num">
                                      <p:cBhvr>
                                        <p:cTn id="310" dur="2000" fill="hold"/>
                                        <p:tgtEl>
                                          <p:spTgt spid="7"/>
                                        </p:tgtEl>
                                        <p:attrNameLst>
                                          <p:attrName>ppt_w</p:attrName>
                                        </p:attrNameLst>
                                      </p:cBhvr>
                                      <p:tavLst>
                                        <p:tav tm="0" fmla="#ppt_w*sin(2.5*pi*$)">
                                          <p:val>
                                            <p:fltVal val="0"/>
                                          </p:val>
                                        </p:tav>
                                        <p:tav tm="100000">
                                          <p:val>
                                            <p:fltVal val="1"/>
                                          </p:val>
                                        </p:tav>
                                      </p:tavLst>
                                    </p:anim>
                                    <p:anim calcmode="lin" valueType="num">
                                      <p:cBhvr>
                                        <p:cTn id="31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2" fill="hold">
                      <p:stCondLst>
                        <p:cond delay="indefinite"/>
                      </p:stCondLst>
                      <p:childTnLst>
                        <p:par>
                          <p:cTn id="313" fill="hold">
                            <p:stCondLst>
                              <p:cond delay="0"/>
                            </p:stCondLst>
                            <p:childTnLst>
                              <p:par>
                                <p:cTn id="314" presetID="10" presetClass="entr" presetSubtype="0" fill="hold" grpId="0" nodeType="clickEffect">
                                  <p:stCondLst>
                                    <p:cond delay="0"/>
                                  </p:stCondLst>
                                  <p:childTnLst>
                                    <p:set>
                                      <p:cBhvr>
                                        <p:cTn id="315" dur="1" fill="hold">
                                          <p:stCondLst>
                                            <p:cond delay="0"/>
                                          </p:stCondLst>
                                        </p:cTn>
                                        <p:tgtEl>
                                          <p:spTgt spid="98"/>
                                        </p:tgtEl>
                                        <p:attrNameLst>
                                          <p:attrName>style.visibility</p:attrName>
                                        </p:attrNameLst>
                                      </p:cBhvr>
                                      <p:to>
                                        <p:strVal val="visible"/>
                                      </p:to>
                                    </p:set>
                                    <p:animEffect transition="in" filter="fade">
                                      <p:cBhvr>
                                        <p:cTn id="316" dur="500"/>
                                        <p:tgtEl>
                                          <p:spTgt spid="98"/>
                                        </p:tgtEl>
                                      </p:cBhvr>
                                    </p:animEffect>
                                  </p:childTnLst>
                                </p:cTn>
                              </p:par>
                            </p:childTnLst>
                          </p:cTn>
                        </p:par>
                      </p:childTnLst>
                    </p:cTn>
                  </p:par>
                  <p:par>
                    <p:cTn id="317" fill="hold">
                      <p:stCondLst>
                        <p:cond delay="indefinite"/>
                      </p:stCondLst>
                      <p:childTnLst>
                        <p:par>
                          <p:cTn id="318" fill="hold">
                            <p:stCondLst>
                              <p:cond delay="0"/>
                            </p:stCondLst>
                            <p:childTnLst>
                              <p:par>
                                <p:cTn id="319" presetID="10" presetClass="entr" presetSubtype="0" fill="hold" nodeType="clickEffect">
                                  <p:stCondLst>
                                    <p:cond delay="0"/>
                                  </p:stCondLst>
                                  <p:childTnLst>
                                    <p:set>
                                      <p:cBhvr>
                                        <p:cTn id="320" dur="1" fill="hold">
                                          <p:stCondLst>
                                            <p:cond delay="0"/>
                                          </p:stCondLst>
                                        </p:cTn>
                                        <p:tgtEl>
                                          <p:spTgt spid="100"/>
                                        </p:tgtEl>
                                        <p:attrNameLst>
                                          <p:attrName>style.visibility</p:attrName>
                                        </p:attrNameLst>
                                      </p:cBhvr>
                                      <p:to>
                                        <p:strVal val="visible"/>
                                      </p:to>
                                    </p:set>
                                    <p:animEffect transition="in" filter="fade">
                                      <p:cBhvr>
                                        <p:cTn id="321" dur="500"/>
                                        <p:tgtEl>
                                          <p:spTgt spid="100"/>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grpId="0" nodeType="clickEffect">
                                  <p:stCondLst>
                                    <p:cond delay="0"/>
                                  </p:stCondLst>
                                  <p:childTnLst>
                                    <p:set>
                                      <p:cBhvr>
                                        <p:cTn id="325" dur="1" fill="hold">
                                          <p:stCondLst>
                                            <p:cond delay="0"/>
                                          </p:stCondLst>
                                        </p:cTn>
                                        <p:tgtEl>
                                          <p:spTgt spid="99"/>
                                        </p:tgtEl>
                                        <p:attrNameLst>
                                          <p:attrName>style.visibility</p:attrName>
                                        </p:attrNameLst>
                                      </p:cBhvr>
                                      <p:to>
                                        <p:strVal val="visible"/>
                                      </p:to>
                                    </p:set>
                                    <p:animEffect transition="in" filter="fade">
                                      <p:cBhvr>
                                        <p:cTn id="326" dur="500"/>
                                        <p:tgtEl>
                                          <p:spTgt spid="99"/>
                                        </p:tgtEl>
                                      </p:cBhvr>
                                    </p:animEffect>
                                  </p:child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nodeType="clickEffect">
                                  <p:stCondLst>
                                    <p:cond delay="0"/>
                                  </p:stCondLst>
                                  <p:childTnLst>
                                    <p:set>
                                      <p:cBhvr>
                                        <p:cTn id="330" dur="1" fill="hold">
                                          <p:stCondLst>
                                            <p:cond delay="0"/>
                                          </p:stCondLst>
                                        </p:cTn>
                                        <p:tgtEl>
                                          <p:spTgt spid="101"/>
                                        </p:tgtEl>
                                        <p:attrNameLst>
                                          <p:attrName>style.visibility</p:attrName>
                                        </p:attrNameLst>
                                      </p:cBhvr>
                                      <p:to>
                                        <p:strVal val="visible"/>
                                      </p:to>
                                    </p:set>
                                    <p:animEffect transition="in" filter="fade">
                                      <p:cBhvr>
                                        <p:cTn id="3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30" grpId="0" autoUpdateAnimBg="0"/>
      <p:bldP spid="31" grpId="0" autoUpdateAnimBg="0"/>
      <p:bldP spid="33" grpId="0"/>
      <p:bldP spid="84" grpId="0" autoUpdateAnimBg="0"/>
      <p:bldP spid="89" grpId="0" autoUpdateAnimBg="0"/>
      <p:bldP spid="92" grpId="0" autoUpdateAnimBg="0"/>
      <p:bldP spid="96" grpId="0"/>
      <p:bldP spid="97" grpId="0"/>
      <p:bldP spid="98" grpId="0"/>
      <p:bldP spid="99" grpId="0"/>
      <p:bldP spid="10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B2B30-688D-160D-46A6-53EA8347D5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AB9BC9-7DD2-D5ED-3E7E-890BD182D7D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105624CC-E574-8F33-F8F7-F828C546E44C}"/>
              </a:ext>
            </a:extLst>
          </p:cNvPr>
          <p:cNvSpPr txBox="1">
            <a:spLocks noChangeArrowheads="1"/>
          </p:cNvSpPr>
          <p:nvPr/>
        </p:nvSpPr>
        <p:spPr bwMode="auto">
          <a:xfrm>
            <a:off x="215905" y="92537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3" name="Group 2">
            <a:extLst>
              <a:ext uri="{FF2B5EF4-FFF2-40B4-BE49-F238E27FC236}">
                <a16:creationId xmlns:a16="http://schemas.microsoft.com/office/drawing/2014/main" id="{3138F881-2926-15F2-D7F9-7999F1AE96AF}"/>
              </a:ext>
            </a:extLst>
          </p:cNvPr>
          <p:cNvGrpSpPr/>
          <p:nvPr/>
        </p:nvGrpSpPr>
        <p:grpSpPr>
          <a:xfrm>
            <a:off x="181970" y="278621"/>
            <a:ext cx="4979823" cy="430887"/>
            <a:chOff x="2978378" y="3249268"/>
            <a:chExt cx="4979823" cy="430887"/>
          </a:xfrm>
        </p:grpSpPr>
        <p:pic>
          <p:nvPicPr>
            <p:cNvPr id="5" name="Picture 4">
              <a:extLst>
                <a:ext uri="{FF2B5EF4-FFF2-40B4-BE49-F238E27FC236}">
                  <a16:creationId xmlns:a16="http://schemas.microsoft.com/office/drawing/2014/main" id="{9AD45AED-C54A-3B6D-E53B-7BC3CAD55ECC}"/>
                </a:ext>
              </a:extLst>
            </p:cNvPr>
            <p:cNvPicPr>
              <a:picLocks noChangeAspect="1"/>
            </p:cNvPicPr>
            <p:nvPr/>
          </p:nvPicPr>
          <p:blipFill>
            <a:blip r:embed="rId2"/>
            <a:stretch>
              <a:fillRect/>
            </a:stretch>
          </p:blipFill>
          <p:spPr>
            <a:xfrm>
              <a:off x="3475867" y="3315355"/>
              <a:ext cx="4482334" cy="332538"/>
            </a:xfrm>
            <a:prstGeom prst="rect">
              <a:avLst/>
            </a:prstGeom>
          </p:spPr>
        </p:pic>
        <p:sp>
          <p:nvSpPr>
            <p:cNvPr id="6" name="TextBox 5">
              <a:extLst>
                <a:ext uri="{FF2B5EF4-FFF2-40B4-BE49-F238E27FC236}">
                  <a16:creationId xmlns:a16="http://schemas.microsoft.com/office/drawing/2014/main" id="{9DB9A60D-BB5D-2478-4358-3DBA5D14AA3C}"/>
                </a:ext>
              </a:extLst>
            </p:cNvPr>
            <p:cNvSpPr txBox="1"/>
            <p:nvPr/>
          </p:nvSpPr>
          <p:spPr>
            <a:xfrm>
              <a:off x="2978378" y="3249268"/>
              <a:ext cx="863418" cy="430887"/>
            </a:xfrm>
            <a:prstGeom prst="rect">
              <a:avLst/>
            </a:prstGeom>
            <a:noFill/>
          </p:spPr>
          <p:txBody>
            <a:bodyPr wrap="square">
              <a:spAutoFit/>
            </a:bodyPr>
            <a:lstStyle/>
            <a:p>
              <a:r>
                <a:rPr lang="en-US" sz="2100" b="0" i="0" u="none" strike="noStrike" baseline="0" dirty="0">
                  <a:latin typeface="TimesLTStd-Roman"/>
                </a:rPr>
                <a:t>(b)</a:t>
              </a:r>
              <a:endParaRPr lang="en-US" sz="2100" dirty="0"/>
            </a:p>
          </p:txBody>
        </p:sp>
      </p:grpSp>
      <p:pic>
        <p:nvPicPr>
          <p:cNvPr id="8" name="Picture 7">
            <a:extLst>
              <a:ext uri="{FF2B5EF4-FFF2-40B4-BE49-F238E27FC236}">
                <a16:creationId xmlns:a16="http://schemas.microsoft.com/office/drawing/2014/main" id="{0F7D796D-2504-AC4F-2035-AC746578BBD5}"/>
              </a:ext>
            </a:extLst>
          </p:cNvPr>
          <p:cNvPicPr>
            <a:picLocks noChangeAspect="1"/>
          </p:cNvPicPr>
          <p:nvPr/>
        </p:nvPicPr>
        <p:blipFill>
          <a:blip r:embed="rId3"/>
          <a:stretch>
            <a:fillRect/>
          </a:stretch>
        </p:blipFill>
        <p:spPr>
          <a:xfrm>
            <a:off x="215905" y="2108703"/>
            <a:ext cx="3221461" cy="443384"/>
          </a:xfrm>
          <a:prstGeom prst="rect">
            <a:avLst/>
          </a:prstGeom>
        </p:spPr>
      </p:pic>
      <p:pic>
        <p:nvPicPr>
          <p:cNvPr id="10" name="Picture 9">
            <a:extLst>
              <a:ext uri="{FF2B5EF4-FFF2-40B4-BE49-F238E27FC236}">
                <a16:creationId xmlns:a16="http://schemas.microsoft.com/office/drawing/2014/main" id="{289DD18A-4C4C-A792-93BB-17415D595754}"/>
              </a:ext>
            </a:extLst>
          </p:cNvPr>
          <p:cNvPicPr>
            <a:picLocks noChangeAspect="1"/>
          </p:cNvPicPr>
          <p:nvPr/>
        </p:nvPicPr>
        <p:blipFill>
          <a:blip r:embed="rId4"/>
          <a:stretch>
            <a:fillRect/>
          </a:stretch>
        </p:blipFill>
        <p:spPr>
          <a:xfrm>
            <a:off x="221900" y="1562044"/>
            <a:ext cx="3353091" cy="381033"/>
          </a:xfrm>
          <a:prstGeom prst="rect">
            <a:avLst/>
          </a:prstGeom>
        </p:spPr>
      </p:pic>
      <p:pic>
        <p:nvPicPr>
          <p:cNvPr id="12" name="Picture 11">
            <a:extLst>
              <a:ext uri="{FF2B5EF4-FFF2-40B4-BE49-F238E27FC236}">
                <a16:creationId xmlns:a16="http://schemas.microsoft.com/office/drawing/2014/main" id="{3E9222CD-D703-7953-5FE2-E2C70416DD32}"/>
              </a:ext>
            </a:extLst>
          </p:cNvPr>
          <p:cNvPicPr>
            <a:picLocks noChangeAspect="1"/>
          </p:cNvPicPr>
          <p:nvPr/>
        </p:nvPicPr>
        <p:blipFill>
          <a:blip r:embed="rId5"/>
          <a:stretch>
            <a:fillRect/>
          </a:stretch>
        </p:blipFill>
        <p:spPr>
          <a:xfrm>
            <a:off x="904972" y="2656154"/>
            <a:ext cx="2106074" cy="387961"/>
          </a:xfrm>
          <a:prstGeom prst="rect">
            <a:avLst/>
          </a:prstGeom>
        </p:spPr>
      </p:pic>
      <p:pic>
        <p:nvPicPr>
          <p:cNvPr id="14" name="Picture 13">
            <a:extLst>
              <a:ext uri="{FF2B5EF4-FFF2-40B4-BE49-F238E27FC236}">
                <a16:creationId xmlns:a16="http://schemas.microsoft.com/office/drawing/2014/main" id="{9EE9E066-3090-30A9-5B93-FF076B7E28A9}"/>
              </a:ext>
            </a:extLst>
          </p:cNvPr>
          <p:cNvPicPr>
            <a:picLocks noChangeAspect="1"/>
          </p:cNvPicPr>
          <p:nvPr/>
        </p:nvPicPr>
        <p:blipFill>
          <a:blip r:embed="rId6"/>
          <a:stretch>
            <a:fillRect/>
          </a:stretch>
        </p:blipFill>
        <p:spPr>
          <a:xfrm>
            <a:off x="862606" y="3252249"/>
            <a:ext cx="2403972" cy="332538"/>
          </a:xfrm>
          <a:prstGeom prst="rect">
            <a:avLst/>
          </a:prstGeom>
        </p:spPr>
      </p:pic>
      <p:pic>
        <p:nvPicPr>
          <p:cNvPr id="16" name="Picture 15">
            <a:extLst>
              <a:ext uri="{FF2B5EF4-FFF2-40B4-BE49-F238E27FC236}">
                <a16:creationId xmlns:a16="http://schemas.microsoft.com/office/drawing/2014/main" id="{ADB31265-2C8C-4E2C-897E-23EFF934C643}"/>
              </a:ext>
            </a:extLst>
          </p:cNvPr>
          <p:cNvPicPr>
            <a:picLocks noChangeAspect="1"/>
          </p:cNvPicPr>
          <p:nvPr/>
        </p:nvPicPr>
        <p:blipFill>
          <a:blip r:embed="rId7"/>
          <a:stretch>
            <a:fillRect/>
          </a:stretch>
        </p:blipFill>
        <p:spPr>
          <a:xfrm>
            <a:off x="215905" y="3834490"/>
            <a:ext cx="2549457" cy="367177"/>
          </a:xfrm>
          <a:prstGeom prst="rect">
            <a:avLst/>
          </a:prstGeom>
        </p:spPr>
      </p:pic>
      <p:pic>
        <p:nvPicPr>
          <p:cNvPr id="18" name="Picture 17">
            <a:extLst>
              <a:ext uri="{FF2B5EF4-FFF2-40B4-BE49-F238E27FC236}">
                <a16:creationId xmlns:a16="http://schemas.microsoft.com/office/drawing/2014/main" id="{BCAC2FEC-1E36-029B-63DE-4FA66E7E65A4}"/>
              </a:ext>
            </a:extLst>
          </p:cNvPr>
          <p:cNvPicPr>
            <a:picLocks noChangeAspect="1"/>
          </p:cNvPicPr>
          <p:nvPr/>
        </p:nvPicPr>
        <p:blipFill>
          <a:blip r:embed="rId8"/>
          <a:stretch>
            <a:fillRect/>
          </a:stretch>
        </p:blipFill>
        <p:spPr>
          <a:xfrm>
            <a:off x="193911" y="4896076"/>
            <a:ext cx="1482565" cy="277115"/>
          </a:xfrm>
          <a:prstGeom prst="rect">
            <a:avLst/>
          </a:prstGeom>
        </p:spPr>
      </p:pic>
      <p:sp>
        <p:nvSpPr>
          <p:cNvPr id="20" name="TextBox 19">
            <a:extLst>
              <a:ext uri="{FF2B5EF4-FFF2-40B4-BE49-F238E27FC236}">
                <a16:creationId xmlns:a16="http://schemas.microsoft.com/office/drawing/2014/main" id="{50770DBE-1C9B-1E23-2229-00884197F6AF}"/>
              </a:ext>
            </a:extLst>
          </p:cNvPr>
          <p:cNvSpPr txBox="1"/>
          <p:nvPr/>
        </p:nvSpPr>
        <p:spPr>
          <a:xfrm>
            <a:off x="136303" y="4339549"/>
            <a:ext cx="2708663" cy="430887"/>
          </a:xfrm>
          <a:prstGeom prst="rect">
            <a:avLst/>
          </a:prstGeom>
          <a:noFill/>
        </p:spPr>
        <p:txBody>
          <a:bodyPr wrap="square">
            <a:spAutoFit/>
          </a:bodyPr>
          <a:lstStyle/>
          <a:p>
            <a:r>
              <a:rPr lang="en-US" altLang="en-US" sz="2200" dirty="0">
                <a:latin typeface="Times New Roman" panose="02020603050405020304" pitchFamily="18" charset="0"/>
                <a:cs typeface="Times New Roman" panose="02020603050405020304" pitchFamily="18" charset="0"/>
              </a:rPr>
              <a:t>Critical numbers are</a:t>
            </a:r>
            <a:endParaRPr lang="en-US" sz="2200" dirty="0">
              <a:latin typeface="Times New Roman" panose="02020603050405020304" pitchFamily="18" charset="0"/>
              <a:cs typeface="Times New Roman" panose="02020603050405020304" pitchFamily="18" charset="0"/>
            </a:endParaRPr>
          </a:p>
        </p:txBody>
      </p:sp>
      <p:sp>
        <p:nvSpPr>
          <p:cNvPr id="21" name="Text Box 10">
            <a:extLst>
              <a:ext uri="{FF2B5EF4-FFF2-40B4-BE49-F238E27FC236}">
                <a16:creationId xmlns:a16="http://schemas.microsoft.com/office/drawing/2014/main" id="{8894DE30-E921-763A-92DC-FA9807B36FEC}"/>
              </a:ext>
            </a:extLst>
          </p:cNvPr>
          <p:cNvSpPr txBox="1">
            <a:spLocks noChangeArrowheads="1"/>
          </p:cNvSpPr>
          <p:nvPr/>
        </p:nvSpPr>
        <p:spPr bwMode="auto">
          <a:xfrm>
            <a:off x="5783310" y="245665"/>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sp>
        <p:nvSpPr>
          <p:cNvPr id="22" name="Text Box 10">
            <a:extLst>
              <a:ext uri="{FF2B5EF4-FFF2-40B4-BE49-F238E27FC236}">
                <a16:creationId xmlns:a16="http://schemas.microsoft.com/office/drawing/2014/main" id="{0701E065-A74F-2B52-F2DB-F9235FFB73BD}"/>
              </a:ext>
            </a:extLst>
          </p:cNvPr>
          <p:cNvSpPr txBox="1">
            <a:spLocks noChangeArrowheads="1"/>
          </p:cNvSpPr>
          <p:nvPr/>
        </p:nvSpPr>
        <p:spPr bwMode="auto">
          <a:xfrm>
            <a:off x="5803044" y="1212219"/>
            <a:ext cx="38154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Interior points</a:t>
            </a:r>
            <a:r>
              <a:rPr lang="en-US" altLang="en-US" sz="2200" dirty="0"/>
              <a:t> (Critical Points)</a:t>
            </a:r>
            <a:endParaRPr lang="en-US" altLang="en-US" sz="2200" u="sng" dirty="0"/>
          </a:p>
        </p:txBody>
      </p:sp>
      <p:sp>
        <p:nvSpPr>
          <p:cNvPr id="23" name="Text Box 10">
            <a:extLst>
              <a:ext uri="{FF2B5EF4-FFF2-40B4-BE49-F238E27FC236}">
                <a16:creationId xmlns:a16="http://schemas.microsoft.com/office/drawing/2014/main" id="{8FF2AA36-09C4-354E-E913-6FFFB30C9C79}"/>
              </a:ext>
            </a:extLst>
          </p:cNvPr>
          <p:cNvSpPr txBox="1">
            <a:spLocks noChangeArrowheads="1"/>
          </p:cNvSpPr>
          <p:nvPr/>
        </p:nvSpPr>
        <p:spPr bwMode="auto">
          <a:xfrm>
            <a:off x="5764491" y="3109778"/>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pic>
        <p:nvPicPr>
          <p:cNvPr id="25" name="Picture 24">
            <a:extLst>
              <a:ext uri="{FF2B5EF4-FFF2-40B4-BE49-F238E27FC236}">
                <a16:creationId xmlns:a16="http://schemas.microsoft.com/office/drawing/2014/main" id="{263C7702-0F0C-F9C8-4DA1-4DA5F72D94E6}"/>
              </a:ext>
            </a:extLst>
          </p:cNvPr>
          <p:cNvPicPr>
            <a:picLocks noChangeAspect="1"/>
          </p:cNvPicPr>
          <p:nvPr/>
        </p:nvPicPr>
        <p:blipFill>
          <a:blip r:embed="rId9"/>
          <a:stretch>
            <a:fillRect/>
          </a:stretch>
        </p:blipFill>
        <p:spPr>
          <a:xfrm>
            <a:off x="5863125" y="772807"/>
            <a:ext cx="1357863" cy="311755"/>
          </a:xfrm>
          <a:prstGeom prst="rect">
            <a:avLst/>
          </a:prstGeom>
        </p:spPr>
      </p:pic>
      <p:pic>
        <p:nvPicPr>
          <p:cNvPr id="27" name="Picture 26">
            <a:extLst>
              <a:ext uri="{FF2B5EF4-FFF2-40B4-BE49-F238E27FC236}">
                <a16:creationId xmlns:a16="http://schemas.microsoft.com/office/drawing/2014/main" id="{8E50D5F0-E404-E0FC-6667-28FD51F1FABF}"/>
              </a:ext>
            </a:extLst>
          </p:cNvPr>
          <p:cNvPicPr>
            <a:picLocks noChangeAspect="1"/>
          </p:cNvPicPr>
          <p:nvPr/>
        </p:nvPicPr>
        <p:blipFill>
          <a:blip r:embed="rId10"/>
          <a:stretch>
            <a:fillRect/>
          </a:stretch>
        </p:blipFill>
        <p:spPr>
          <a:xfrm>
            <a:off x="5838668" y="1766635"/>
            <a:ext cx="1434070" cy="290971"/>
          </a:xfrm>
          <a:prstGeom prst="rect">
            <a:avLst/>
          </a:prstGeom>
        </p:spPr>
      </p:pic>
      <p:pic>
        <p:nvPicPr>
          <p:cNvPr id="29" name="Picture 28">
            <a:extLst>
              <a:ext uri="{FF2B5EF4-FFF2-40B4-BE49-F238E27FC236}">
                <a16:creationId xmlns:a16="http://schemas.microsoft.com/office/drawing/2014/main" id="{5749F95B-9D0B-9594-6814-00E5FAA79A4A}"/>
              </a:ext>
            </a:extLst>
          </p:cNvPr>
          <p:cNvPicPr>
            <a:picLocks noChangeAspect="1"/>
          </p:cNvPicPr>
          <p:nvPr/>
        </p:nvPicPr>
        <p:blipFill>
          <a:blip r:embed="rId11"/>
          <a:stretch>
            <a:fillRect/>
          </a:stretch>
        </p:blipFill>
        <p:spPr>
          <a:xfrm>
            <a:off x="5833078" y="2189902"/>
            <a:ext cx="1004542" cy="304826"/>
          </a:xfrm>
          <a:prstGeom prst="rect">
            <a:avLst/>
          </a:prstGeom>
        </p:spPr>
      </p:pic>
      <p:pic>
        <p:nvPicPr>
          <p:cNvPr id="31" name="Picture 30">
            <a:extLst>
              <a:ext uri="{FF2B5EF4-FFF2-40B4-BE49-F238E27FC236}">
                <a16:creationId xmlns:a16="http://schemas.microsoft.com/office/drawing/2014/main" id="{E9CAC7C8-4353-66EF-F2D4-A701545D8133}"/>
              </a:ext>
            </a:extLst>
          </p:cNvPr>
          <p:cNvPicPr>
            <a:picLocks noChangeAspect="1"/>
          </p:cNvPicPr>
          <p:nvPr/>
        </p:nvPicPr>
        <p:blipFill>
          <a:blip r:embed="rId12"/>
          <a:stretch>
            <a:fillRect/>
          </a:stretch>
        </p:blipFill>
        <p:spPr>
          <a:xfrm>
            <a:off x="5833078" y="2656712"/>
            <a:ext cx="1344007" cy="297898"/>
          </a:xfrm>
          <a:prstGeom prst="rect">
            <a:avLst/>
          </a:prstGeom>
        </p:spPr>
      </p:pic>
      <p:pic>
        <p:nvPicPr>
          <p:cNvPr id="33" name="Picture 32">
            <a:extLst>
              <a:ext uri="{FF2B5EF4-FFF2-40B4-BE49-F238E27FC236}">
                <a16:creationId xmlns:a16="http://schemas.microsoft.com/office/drawing/2014/main" id="{28A1D797-F066-6F41-237E-283B3705E3E1}"/>
              </a:ext>
            </a:extLst>
          </p:cNvPr>
          <p:cNvPicPr>
            <a:picLocks noChangeAspect="1"/>
          </p:cNvPicPr>
          <p:nvPr/>
        </p:nvPicPr>
        <p:blipFill>
          <a:blip r:embed="rId13"/>
          <a:stretch>
            <a:fillRect/>
          </a:stretch>
        </p:blipFill>
        <p:spPr>
          <a:xfrm>
            <a:off x="5783310" y="3594662"/>
            <a:ext cx="1143099" cy="304826"/>
          </a:xfrm>
          <a:prstGeom prst="rect">
            <a:avLst/>
          </a:prstGeom>
        </p:spPr>
      </p:pic>
      <p:cxnSp>
        <p:nvCxnSpPr>
          <p:cNvPr id="34" name="Straight Connector 33">
            <a:extLst>
              <a:ext uri="{FF2B5EF4-FFF2-40B4-BE49-F238E27FC236}">
                <a16:creationId xmlns:a16="http://schemas.microsoft.com/office/drawing/2014/main" id="{F6EAF736-F72D-9668-4AE9-9302B5E475D4}"/>
              </a:ext>
            </a:extLst>
          </p:cNvPr>
          <p:cNvCxnSpPr/>
          <p:nvPr/>
        </p:nvCxnSpPr>
        <p:spPr>
          <a:xfrm>
            <a:off x="5426877" y="344708"/>
            <a:ext cx="0" cy="60198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804956A-B9F1-2740-D239-1964B78F5872}"/>
              </a:ext>
            </a:extLst>
          </p:cNvPr>
          <p:cNvSpPr txBox="1"/>
          <p:nvPr/>
        </p:nvSpPr>
        <p:spPr>
          <a:xfrm>
            <a:off x="7461241" y="666831"/>
            <a:ext cx="3176697"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aximum </a:t>
            </a:r>
            <a:r>
              <a:rPr lang="en-US" sz="2200" dirty="0">
                <a:latin typeface="TimesLTStd-Roman"/>
              </a:rPr>
              <a:t>V</a:t>
            </a:r>
            <a:r>
              <a:rPr lang="en-US" sz="2200" b="0" i="0" u="none" strike="noStrike" baseline="0" dirty="0">
                <a:latin typeface="TimesLTStd-Roman"/>
              </a:rPr>
              <a:t>alue </a:t>
            </a:r>
            <a:endParaRPr lang="en-US" sz="2200" dirty="0"/>
          </a:p>
        </p:txBody>
      </p:sp>
      <p:sp>
        <p:nvSpPr>
          <p:cNvPr id="36" name="TextBox 35">
            <a:extLst>
              <a:ext uri="{FF2B5EF4-FFF2-40B4-BE49-F238E27FC236}">
                <a16:creationId xmlns:a16="http://schemas.microsoft.com/office/drawing/2014/main" id="{AEDE6FF1-5948-F1D1-2C3A-2419A558F63F}"/>
              </a:ext>
            </a:extLst>
          </p:cNvPr>
          <p:cNvSpPr txBox="1"/>
          <p:nvPr/>
        </p:nvSpPr>
        <p:spPr>
          <a:xfrm>
            <a:off x="7488739" y="2588844"/>
            <a:ext cx="3139583"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inimum Value </a:t>
            </a:r>
            <a:endParaRPr lang="en-US" sz="2200" dirty="0"/>
          </a:p>
        </p:txBody>
      </p:sp>
      <p:sp>
        <p:nvSpPr>
          <p:cNvPr id="37" name="Text Box 31">
            <a:extLst>
              <a:ext uri="{FF2B5EF4-FFF2-40B4-BE49-F238E27FC236}">
                <a16:creationId xmlns:a16="http://schemas.microsoft.com/office/drawing/2014/main" id="{BC89D6E6-0DAC-F2E5-0A5F-FE1E59D24713}"/>
              </a:ext>
            </a:extLst>
          </p:cNvPr>
          <p:cNvSpPr txBox="1">
            <a:spLocks noChangeArrowheads="1"/>
          </p:cNvSpPr>
          <p:nvPr/>
        </p:nvSpPr>
        <p:spPr bwMode="auto">
          <a:xfrm>
            <a:off x="5783310" y="4509716"/>
            <a:ext cx="20585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Absolute</a:t>
            </a:r>
          </a:p>
          <a:p>
            <a:pPr eaLnBrk="1" hangingPunct="1">
              <a:spcBef>
                <a:spcPct val="0"/>
              </a:spcBef>
              <a:buFontTx/>
              <a:buNone/>
            </a:pPr>
            <a:r>
              <a:rPr lang="en-US" altLang="en-US" sz="2200" dirty="0"/>
              <a:t>Minimum Point:</a:t>
            </a:r>
          </a:p>
        </p:txBody>
      </p:sp>
      <p:sp>
        <p:nvSpPr>
          <p:cNvPr id="38" name="Rectangle 32">
            <a:extLst>
              <a:ext uri="{FF2B5EF4-FFF2-40B4-BE49-F238E27FC236}">
                <a16:creationId xmlns:a16="http://schemas.microsoft.com/office/drawing/2014/main" id="{199E0009-68BD-762F-997E-4DD2AABA8EA0}"/>
              </a:ext>
            </a:extLst>
          </p:cNvPr>
          <p:cNvSpPr>
            <a:spLocks noChangeArrowheads="1"/>
          </p:cNvSpPr>
          <p:nvPr/>
        </p:nvSpPr>
        <p:spPr bwMode="auto">
          <a:xfrm>
            <a:off x="5840191" y="5239454"/>
            <a:ext cx="210542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Absolute</a:t>
            </a:r>
          </a:p>
          <a:p>
            <a:pPr eaLnBrk="1" hangingPunct="1">
              <a:spcBef>
                <a:spcPct val="0"/>
              </a:spcBef>
              <a:buFontTx/>
              <a:buNone/>
            </a:pPr>
            <a:r>
              <a:rPr lang="en-US" altLang="en-US" sz="2200" dirty="0"/>
              <a:t>Maximum Point:</a:t>
            </a:r>
          </a:p>
        </p:txBody>
      </p:sp>
      <p:sp>
        <p:nvSpPr>
          <p:cNvPr id="41" name="TextBox 40">
            <a:extLst>
              <a:ext uri="{FF2B5EF4-FFF2-40B4-BE49-F238E27FC236}">
                <a16:creationId xmlns:a16="http://schemas.microsoft.com/office/drawing/2014/main" id="{373EE90D-D6B5-FC68-59D3-A93869FDAE0B}"/>
              </a:ext>
            </a:extLst>
          </p:cNvPr>
          <p:cNvSpPr txBox="1"/>
          <p:nvPr/>
        </p:nvSpPr>
        <p:spPr>
          <a:xfrm>
            <a:off x="5763576" y="4038620"/>
            <a:ext cx="4387829" cy="430887"/>
          </a:xfrm>
          <a:prstGeom prst="rect">
            <a:avLst/>
          </a:prstGeom>
          <a:noFill/>
        </p:spPr>
        <p:txBody>
          <a:bodyPr wrap="square">
            <a:spAutoFit/>
          </a:bodyPr>
          <a:lstStyle/>
          <a:p>
            <a:r>
              <a:rPr lang="en-US" sz="2200" b="1" i="0" u="none" strike="noStrike" baseline="0" dirty="0">
                <a:solidFill>
                  <a:srgbClr val="FF0D00"/>
                </a:solidFill>
                <a:latin typeface="MyriadPro-Bold" panose="020B0703030403020204" pitchFamily="34" charset="0"/>
              </a:rPr>
              <a:t>By The Extreme Value Theorem</a:t>
            </a:r>
            <a:endParaRPr lang="en-US" sz="2200" dirty="0"/>
          </a:p>
        </p:txBody>
      </p:sp>
      <p:graphicFrame>
        <p:nvGraphicFramePr>
          <p:cNvPr id="42" name="Object 9">
            <a:extLst>
              <a:ext uri="{FF2B5EF4-FFF2-40B4-BE49-F238E27FC236}">
                <a16:creationId xmlns:a16="http://schemas.microsoft.com/office/drawing/2014/main" id="{E72D147A-586D-47B2-5CF0-3FC923FAC6F3}"/>
              </a:ext>
            </a:extLst>
          </p:cNvPr>
          <p:cNvGraphicFramePr>
            <a:graphicFrameLocks noChangeAspect="1"/>
          </p:cNvGraphicFramePr>
          <p:nvPr>
            <p:extLst>
              <p:ext uri="{D42A27DB-BD31-4B8C-83A1-F6EECF244321}">
                <p14:modId xmlns:p14="http://schemas.microsoft.com/office/powerpoint/2010/main" val="1782255154"/>
              </p:ext>
            </p:extLst>
          </p:nvPr>
        </p:nvGraphicFramePr>
        <p:xfrm>
          <a:off x="8131393" y="4692557"/>
          <a:ext cx="878897" cy="430068"/>
        </p:xfrm>
        <a:graphic>
          <a:graphicData uri="http://schemas.openxmlformats.org/presentationml/2006/ole">
            <mc:AlternateContent xmlns:mc="http://schemas.openxmlformats.org/markup-compatibility/2006">
              <mc:Choice xmlns:v="urn:schemas-microsoft-com:vml" Requires="v">
                <p:oleObj name="Equation" r:id="rId14" imgW="520560" imgH="253800" progId="Equation.DSMT4">
                  <p:embed/>
                </p:oleObj>
              </mc:Choice>
              <mc:Fallback>
                <p:oleObj name="Equation" r:id="rId14" imgW="520560" imgH="253800" progId="Equation.DSMT4">
                  <p:embed/>
                  <p:pic>
                    <p:nvPicPr>
                      <p:cNvPr id="47" name="Object 9">
                        <a:extLst>
                          <a:ext uri="{FF2B5EF4-FFF2-40B4-BE49-F238E27FC236}">
                            <a16:creationId xmlns:a16="http://schemas.microsoft.com/office/drawing/2014/main" id="{3D97A0E2-7F1A-562A-FD0F-BA868E292C79}"/>
                          </a:ext>
                        </a:extLst>
                      </p:cNvPr>
                      <p:cNvPicPr>
                        <a:picLocks noChangeAspect="1" noChangeArrowheads="1"/>
                      </p:cNvPicPr>
                      <p:nvPr/>
                    </p:nvPicPr>
                    <p:blipFill>
                      <a:blip r:embed="rId15"/>
                      <a:srcRect/>
                      <a:stretch>
                        <a:fillRect/>
                      </a:stretch>
                    </p:blipFill>
                    <p:spPr bwMode="auto">
                      <a:xfrm>
                        <a:off x="8131393" y="4692557"/>
                        <a:ext cx="878897" cy="430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9">
            <a:extLst>
              <a:ext uri="{FF2B5EF4-FFF2-40B4-BE49-F238E27FC236}">
                <a16:creationId xmlns:a16="http://schemas.microsoft.com/office/drawing/2014/main" id="{D753D733-766B-42B6-0430-F5D3F1E5F18C}"/>
              </a:ext>
            </a:extLst>
          </p:cNvPr>
          <p:cNvGraphicFramePr>
            <a:graphicFrameLocks noChangeAspect="1"/>
          </p:cNvGraphicFramePr>
          <p:nvPr>
            <p:extLst>
              <p:ext uri="{D42A27DB-BD31-4B8C-83A1-F6EECF244321}">
                <p14:modId xmlns:p14="http://schemas.microsoft.com/office/powerpoint/2010/main" val="1072628516"/>
              </p:ext>
            </p:extLst>
          </p:nvPr>
        </p:nvGraphicFramePr>
        <p:xfrm>
          <a:off x="8118237" y="5424799"/>
          <a:ext cx="878897" cy="430068"/>
        </p:xfrm>
        <a:graphic>
          <a:graphicData uri="http://schemas.openxmlformats.org/presentationml/2006/ole">
            <mc:AlternateContent xmlns:mc="http://schemas.openxmlformats.org/markup-compatibility/2006">
              <mc:Choice xmlns:v="urn:schemas-microsoft-com:vml" Requires="v">
                <p:oleObj name="Equation" r:id="rId16" imgW="520560" imgH="253800" progId="Equation.DSMT4">
                  <p:embed/>
                </p:oleObj>
              </mc:Choice>
              <mc:Fallback>
                <p:oleObj name="Equation" r:id="rId16" imgW="520560" imgH="253800" progId="Equation.DSMT4">
                  <p:embed/>
                  <p:pic>
                    <p:nvPicPr>
                      <p:cNvPr id="42" name="Object 9">
                        <a:extLst>
                          <a:ext uri="{FF2B5EF4-FFF2-40B4-BE49-F238E27FC236}">
                            <a16:creationId xmlns:a16="http://schemas.microsoft.com/office/drawing/2014/main" id="{E72D147A-586D-47B2-5CF0-3FC923FAC6F3}"/>
                          </a:ext>
                        </a:extLst>
                      </p:cNvPr>
                      <p:cNvPicPr>
                        <a:picLocks noChangeAspect="1" noChangeArrowheads="1"/>
                      </p:cNvPicPr>
                      <p:nvPr/>
                    </p:nvPicPr>
                    <p:blipFill>
                      <a:blip r:embed="rId17"/>
                      <a:srcRect/>
                      <a:stretch>
                        <a:fillRect/>
                      </a:stretch>
                    </p:blipFill>
                    <p:spPr bwMode="auto">
                      <a:xfrm>
                        <a:off x="8118237" y="5424799"/>
                        <a:ext cx="878897" cy="430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9">
            <a:extLst>
              <a:ext uri="{FF2B5EF4-FFF2-40B4-BE49-F238E27FC236}">
                <a16:creationId xmlns:a16="http://schemas.microsoft.com/office/drawing/2014/main" id="{81CAA5DC-5E52-30C3-4FBF-76978773D4BB}"/>
              </a:ext>
            </a:extLst>
          </p:cNvPr>
          <p:cNvGraphicFramePr>
            <a:graphicFrameLocks noChangeAspect="1"/>
          </p:cNvGraphicFramePr>
          <p:nvPr>
            <p:extLst>
              <p:ext uri="{D42A27DB-BD31-4B8C-83A1-F6EECF244321}">
                <p14:modId xmlns:p14="http://schemas.microsoft.com/office/powerpoint/2010/main" val="3720608752"/>
              </p:ext>
            </p:extLst>
          </p:nvPr>
        </p:nvGraphicFramePr>
        <p:xfrm>
          <a:off x="1709366" y="4836364"/>
          <a:ext cx="990600" cy="376238"/>
        </p:xfrm>
        <a:graphic>
          <a:graphicData uri="http://schemas.openxmlformats.org/presentationml/2006/ole">
            <mc:AlternateContent xmlns:mc="http://schemas.openxmlformats.org/markup-compatibility/2006">
              <mc:Choice xmlns:v="urn:schemas-microsoft-com:vml" Requires="v">
                <p:oleObj name="Equation" r:id="rId18" imgW="533160" imgH="203040" progId="Equation.DSMT4">
                  <p:embed/>
                </p:oleObj>
              </mc:Choice>
              <mc:Fallback>
                <p:oleObj name="Equation" r:id="rId18" imgW="533160" imgH="203040" progId="Equation.DSMT4">
                  <p:embed/>
                  <p:pic>
                    <p:nvPicPr>
                      <p:cNvPr id="34" name="Object 9">
                        <a:extLst>
                          <a:ext uri="{FF2B5EF4-FFF2-40B4-BE49-F238E27FC236}">
                            <a16:creationId xmlns:a16="http://schemas.microsoft.com/office/drawing/2014/main" id="{9A2BD9C2-726A-E723-6191-5A54150E5E15}"/>
                          </a:ext>
                        </a:extLst>
                      </p:cNvPr>
                      <p:cNvPicPr>
                        <a:picLocks noChangeAspect="1" noChangeArrowheads="1"/>
                      </p:cNvPicPr>
                      <p:nvPr/>
                    </p:nvPicPr>
                    <p:blipFill>
                      <a:blip r:embed="rId19"/>
                      <a:srcRect/>
                      <a:stretch>
                        <a:fillRect/>
                      </a:stretch>
                    </p:blipFill>
                    <p:spPr bwMode="auto">
                      <a:xfrm>
                        <a:off x="1709366" y="4836364"/>
                        <a:ext cx="99060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66418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dissolv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up)">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1000" fill="hold"/>
                                        <p:tgtEl>
                                          <p:spTgt spid="36"/>
                                        </p:tgtEl>
                                        <p:attrNameLst>
                                          <p:attrName>ppt_w</p:attrName>
                                        </p:attrNameLst>
                                      </p:cBhvr>
                                      <p:tavLst>
                                        <p:tav tm="0">
                                          <p:val>
                                            <p:fltVal val="0"/>
                                          </p:val>
                                        </p:tav>
                                        <p:tav tm="100000">
                                          <p:val>
                                            <p:strVal val="#ppt_w"/>
                                          </p:val>
                                        </p:tav>
                                      </p:tavLst>
                                    </p:anim>
                                    <p:anim calcmode="lin" valueType="num">
                                      <p:cBhvr>
                                        <p:cTn id="105" dur="1000" fill="hold"/>
                                        <p:tgtEl>
                                          <p:spTgt spid="36"/>
                                        </p:tgtEl>
                                        <p:attrNameLst>
                                          <p:attrName>ppt_h</p:attrName>
                                        </p:attrNameLst>
                                      </p:cBhvr>
                                      <p:tavLst>
                                        <p:tav tm="0">
                                          <p:val>
                                            <p:fltVal val="0"/>
                                          </p:val>
                                        </p:tav>
                                        <p:tav tm="100000">
                                          <p:val>
                                            <p:strVal val="#ppt_h"/>
                                          </p:val>
                                        </p:tav>
                                      </p:tavLst>
                                    </p:anim>
                                    <p:anim calcmode="lin" valueType="num">
                                      <p:cBhvr>
                                        <p:cTn id="106" dur="1000" fill="hold"/>
                                        <p:tgtEl>
                                          <p:spTgt spid="36"/>
                                        </p:tgtEl>
                                        <p:attrNameLst>
                                          <p:attrName>style.rotation</p:attrName>
                                        </p:attrNameLst>
                                      </p:cBhvr>
                                      <p:tavLst>
                                        <p:tav tm="0">
                                          <p:val>
                                            <p:fltVal val="90"/>
                                          </p:val>
                                        </p:tav>
                                        <p:tav tm="100000">
                                          <p:val>
                                            <p:fltVal val="0"/>
                                          </p:val>
                                        </p:tav>
                                      </p:tavLst>
                                    </p:anim>
                                    <p:animEffect transition="in" filter="fade">
                                      <p:cBhvr>
                                        <p:cTn id="107" dur="10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heel(1)">
                                      <p:cBhvr>
                                        <p:cTn id="112" dur="20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2000"/>
                                        <p:tgtEl>
                                          <p:spTgt spid="41"/>
                                        </p:tgtEl>
                                      </p:cBhvr>
                                    </p:animEffect>
                                    <p:anim calcmode="lin" valueType="num">
                                      <p:cBhvr>
                                        <p:cTn id="118" dur="2000" fill="hold"/>
                                        <p:tgtEl>
                                          <p:spTgt spid="41"/>
                                        </p:tgtEl>
                                        <p:attrNameLst>
                                          <p:attrName>ppt_w</p:attrName>
                                        </p:attrNameLst>
                                      </p:cBhvr>
                                      <p:tavLst>
                                        <p:tav tm="0" fmla="#ppt_w*sin(2.5*pi*$)">
                                          <p:val>
                                            <p:fltVal val="0"/>
                                          </p:val>
                                        </p:tav>
                                        <p:tav tm="100000">
                                          <p:val>
                                            <p:fltVal val="1"/>
                                          </p:val>
                                        </p:tav>
                                      </p:tavLst>
                                    </p:anim>
                                    <p:anim calcmode="lin" valueType="num">
                                      <p:cBhvr>
                                        <p:cTn id="119"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5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dissolve">
                                      <p:cBhvr>
                                        <p:cTn id="134" dur="500"/>
                                        <p:tgtEl>
                                          <p:spTgt spid="42"/>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nodeType="click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dissolve">
                                      <p:cBhvr>
                                        <p:cTn id="1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autoUpdateAnimBg="0"/>
      <p:bldP spid="22" grpId="0" autoUpdateAnimBg="0"/>
      <p:bldP spid="23" grpId="0" autoUpdateAnimBg="0"/>
      <p:bldP spid="35" grpId="0"/>
      <p:bldP spid="36" grpId="0"/>
      <p:bldP spid="37"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CE99-C734-5A53-4ED3-4672E9DADD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76DCD9-9841-5FC4-FCE5-50D2D36AB7E1}"/>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0754C11-EB91-A3FB-BA5C-CEBE87AD52FC}"/>
              </a:ext>
            </a:extLst>
          </p:cNvPr>
          <p:cNvGrpSpPr/>
          <p:nvPr/>
        </p:nvGrpSpPr>
        <p:grpSpPr>
          <a:xfrm>
            <a:off x="181970" y="245665"/>
            <a:ext cx="4198024" cy="430887"/>
            <a:chOff x="3172643" y="3132707"/>
            <a:chExt cx="4198024" cy="430887"/>
          </a:xfrm>
        </p:grpSpPr>
        <p:pic>
          <p:nvPicPr>
            <p:cNvPr id="3" name="Picture 2">
              <a:extLst>
                <a:ext uri="{FF2B5EF4-FFF2-40B4-BE49-F238E27FC236}">
                  <a16:creationId xmlns:a16="http://schemas.microsoft.com/office/drawing/2014/main" id="{39F30C31-E365-6317-BB24-826434F26FEB}"/>
                </a:ext>
              </a:extLst>
            </p:cNvPr>
            <p:cNvPicPr>
              <a:picLocks noChangeAspect="1"/>
            </p:cNvPicPr>
            <p:nvPr/>
          </p:nvPicPr>
          <p:blipFill>
            <a:blip r:embed="rId2"/>
            <a:stretch>
              <a:fillRect/>
            </a:stretch>
          </p:blipFill>
          <p:spPr>
            <a:xfrm>
              <a:off x="3650399" y="3202760"/>
              <a:ext cx="3720268" cy="346394"/>
            </a:xfrm>
            <a:prstGeom prst="rect">
              <a:avLst/>
            </a:prstGeom>
          </p:spPr>
        </p:pic>
        <p:sp>
          <p:nvSpPr>
            <p:cNvPr id="5" name="TextBox 4">
              <a:extLst>
                <a:ext uri="{FF2B5EF4-FFF2-40B4-BE49-F238E27FC236}">
                  <a16:creationId xmlns:a16="http://schemas.microsoft.com/office/drawing/2014/main" id="{A7BB213F-D9BD-1494-B483-50429C38A976}"/>
                </a:ext>
              </a:extLst>
            </p:cNvPr>
            <p:cNvSpPr txBox="1"/>
            <p:nvPr/>
          </p:nvSpPr>
          <p:spPr>
            <a:xfrm>
              <a:off x="3172643" y="3132707"/>
              <a:ext cx="863418" cy="430887"/>
            </a:xfrm>
            <a:prstGeom prst="rect">
              <a:avLst/>
            </a:prstGeom>
            <a:noFill/>
          </p:spPr>
          <p:txBody>
            <a:bodyPr wrap="square">
              <a:spAutoFit/>
            </a:bodyPr>
            <a:lstStyle/>
            <a:p>
              <a:r>
                <a:rPr lang="en-US" sz="2100" b="0" i="0" u="none" strike="noStrike" baseline="0" dirty="0">
                  <a:latin typeface="TimesLTStd-Roman"/>
                </a:rPr>
                <a:t>(c)</a:t>
              </a:r>
              <a:endParaRPr lang="en-US" sz="2100" dirty="0"/>
            </a:p>
          </p:txBody>
        </p:sp>
      </p:grpSp>
      <p:sp>
        <p:nvSpPr>
          <p:cNvPr id="6" name="Text Box 9">
            <a:extLst>
              <a:ext uri="{FF2B5EF4-FFF2-40B4-BE49-F238E27FC236}">
                <a16:creationId xmlns:a16="http://schemas.microsoft.com/office/drawing/2014/main" id="{5963459F-C805-EA89-9DC9-4A584FDFD528}"/>
              </a:ext>
            </a:extLst>
          </p:cNvPr>
          <p:cNvSpPr txBox="1">
            <a:spLocks noChangeArrowheads="1"/>
          </p:cNvSpPr>
          <p:nvPr/>
        </p:nvSpPr>
        <p:spPr bwMode="auto">
          <a:xfrm>
            <a:off x="215905" y="92537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6A9C77B9-67EF-FB23-A195-73980842DAC4}"/>
              </a:ext>
            </a:extLst>
          </p:cNvPr>
          <p:cNvSpPr txBox="1"/>
          <p:nvPr/>
        </p:nvSpPr>
        <p:spPr>
          <a:xfrm>
            <a:off x="181970" y="5505547"/>
            <a:ext cx="2708663" cy="430887"/>
          </a:xfrm>
          <a:prstGeom prst="rect">
            <a:avLst/>
          </a:prstGeom>
          <a:noFill/>
        </p:spPr>
        <p:txBody>
          <a:bodyPr wrap="square">
            <a:spAutoFit/>
          </a:bodyPr>
          <a:lstStyle/>
          <a:p>
            <a:r>
              <a:rPr lang="en-US" altLang="en-US" sz="2200" dirty="0">
                <a:latin typeface="Times New Roman" panose="02020603050405020304" pitchFamily="18" charset="0"/>
                <a:cs typeface="Times New Roman" panose="02020603050405020304" pitchFamily="18" charset="0"/>
              </a:rPr>
              <a:t>Critical number is</a:t>
            </a:r>
            <a:endParaRPr lang="en-US" sz="2200" dirty="0">
              <a:latin typeface="Times New Roman" panose="02020603050405020304" pitchFamily="18" charset="0"/>
              <a:cs typeface="Times New Roman" panose="02020603050405020304" pitchFamily="18" charset="0"/>
            </a:endParaRPr>
          </a:p>
        </p:txBody>
      </p:sp>
      <p:sp>
        <p:nvSpPr>
          <p:cNvPr id="8" name="Text Box 10">
            <a:extLst>
              <a:ext uri="{FF2B5EF4-FFF2-40B4-BE49-F238E27FC236}">
                <a16:creationId xmlns:a16="http://schemas.microsoft.com/office/drawing/2014/main" id="{A738F84E-B4BE-60C7-CB60-49459843B305}"/>
              </a:ext>
            </a:extLst>
          </p:cNvPr>
          <p:cNvSpPr txBox="1">
            <a:spLocks noChangeArrowheads="1"/>
          </p:cNvSpPr>
          <p:nvPr/>
        </p:nvSpPr>
        <p:spPr bwMode="auto">
          <a:xfrm>
            <a:off x="4781179" y="302823"/>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sp>
        <p:nvSpPr>
          <p:cNvPr id="9" name="Text Box 10">
            <a:extLst>
              <a:ext uri="{FF2B5EF4-FFF2-40B4-BE49-F238E27FC236}">
                <a16:creationId xmlns:a16="http://schemas.microsoft.com/office/drawing/2014/main" id="{BE754235-DB1A-DE56-FD2B-470EF113AF4D}"/>
              </a:ext>
            </a:extLst>
          </p:cNvPr>
          <p:cNvSpPr txBox="1">
            <a:spLocks noChangeArrowheads="1"/>
          </p:cNvSpPr>
          <p:nvPr/>
        </p:nvSpPr>
        <p:spPr bwMode="auto">
          <a:xfrm>
            <a:off x="4800913" y="1269377"/>
            <a:ext cx="356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Interior point</a:t>
            </a:r>
            <a:r>
              <a:rPr lang="en-US" altLang="en-US" sz="2200" dirty="0"/>
              <a:t> (Critical Point)</a:t>
            </a:r>
            <a:endParaRPr lang="en-US" altLang="en-US" sz="2200" u="sng" dirty="0"/>
          </a:p>
        </p:txBody>
      </p:sp>
      <p:sp>
        <p:nvSpPr>
          <p:cNvPr id="10" name="Text Box 10">
            <a:extLst>
              <a:ext uri="{FF2B5EF4-FFF2-40B4-BE49-F238E27FC236}">
                <a16:creationId xmlns:a16="http://schemas.microsoft.com/office/drawing/2014/main" id="{D4E68CE9-8862-2B52-B884-57C584E366BF}"/>
              </a:ext>
            </a:extLst>
          </p:cNvPr>
          <p:cNvSpPr txBox="1">
            <a:spLocks noChangeArrowheads="1"/>
          </p:cNvSpPr>
          <p:nvPr/>
        </p:nvSpPr>
        <p:spPr bwMode="auto">
          <a:xfrm>
            <a:off x="4809483" y="2632683"/>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cxnSp>
        <p:nvCxnSpPr>
          <p:cNvPr id="11" name="Straight Connector 10">
            <a:extLst>
              <a:ext uri="{FF2B5EF4-FFF2-40B4-BE49-F238E27FC236}">
                <a16:creationId xmlns:a16="http://schemas.microsoft.com/office/drawing/2014/main" id="{95823396-C215-B7F6-6472-992E9395449B}"/>
              </a:ext>
            </a:extLst>
          </p:cNvPr>
          <p:cNvCxnSpPr/>
          <p:nvPr/>
        </p:nvCxnSpPr>
        <p:spPr>
          <a:xfrm>
            <a:off x="4615512" y="359362"/>
            <a:ext cx="0" cy="60198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Box 31">
            <a:extLst>
              <a:ext uri="{FF2B5EF4-FFF2-40B4-BE49-F238E27FC236}">
                <a16:creationId xmlns:a16="http://schemas.microsoft.com/office/drawing/2014/main" id="{81C018CD-C206-1D80-9031-4CA5F75901F9}"/>
              </a:ext>
            </a:extLst>
          </p:cNvPr>
          <p:cNvSpPr txBox="1">
            <a:spLocks noChangeArrowheads="1"/>
          </p:cNvSpPr>
          <p:nvPr/>
        </p:nvSpPr>
        <p:spPr bwMode="auto">
          <a:xfrm>
            <a:off x="4828300" y="4032621"/>
            <a:ext cx="20585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Absolute</a:t>
            </a:r>
          </a:p>
          <a:p>
            <a:pPr eaLnBrk="1" hangingPunct="1">
              <a:spcBef>
                <a:spcPct val="0"/>
              </a:spcBef>
              <a:buFontTx/>
              <a:buNone/>
            </a:pPr>
            <a:r>
              <a:rPr lang="en-US" altLang="en-US" sz="2200" dirty="0"/>
              <a:t>Minimum Point:</a:t>
            </a:r>
          </a:p>
        </p:txBody>
      </p:sp>
      <p:sp>
        <p:nvSpPr>
          <p:cNvPr id="13" name="Rectangle 32">
            <a:extLst>
              <a:ext uri="{FF2B5EF4-FFF2-40B4-BE49-F238E27FC236}">
                <a16:creationId xmlns:a16="http://schemas.microsoft.com/office/drawing/2014/main" id="{E4B4F426-C413-8804-504A-47094974B72A}"/>
              </a:ext>
            </a:extLst>
          </p:cNvPr>
          <p:cNvSpPr>
            <a:spLocks noChangeArrowheads="1"/>
          </p:cNvSpPr>
          <p:nvPr/>
        </p:nvSpPr>
        <p:spPr bwMode="auto">
          <a:xfrm>
            <a:off x="4885181" y="4939973"/>
            <a:ext cx="210542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Absolute</a:t>
            </a:r>
          </a:p>
          <a:p>
            <a:pPr eaLnBrk="1" hangingPunct="1">
              <a:spcBef>
                <a:spcPct val="0"/>
              </a:spcBef>
              <a:buFontTx/>
              <a:buNone/>
            </a:pPr>
            <a:r>
              <a:rPr lang="en-US" altLang="en-US" sz="2200" dirty="0"/>
              <a:t>Maximum Point:</a:t>
            </a:r>
          </a:p>
        </p:txBody>
      </p:sp>
      <p:sp>
        <p:nvSpPr>
          <p:cNvPr id="14" name="TextBox 13">
            <a:extLst>
              <a:ext uri="{FF2B5EF4-FFF2-40B4-BE49-F238E27FC236}">
                <a16:creationId xmlns:a16="http://schemas.microsoft.com/office/drawing/2014/main" id="{160E504C-B91E-FC76-A52A-4921ADD54EF3}"/>
              </a:ext>
            </a:extLst>
          </p:cNvPr>
          <p:cNvSpPr txBox="1"/>
          <p:nvPr/>
        </p:nvSpPr>
        <p:spPr>
          <a:xfrm>
            <a:off x="4808566" y="3561525"/>
            <a:ext cx="4387829" cy="430887"/>
          </a:xfrm>
          <a:prstGeom prst="rect">
            <a:avLst/>
          </a:prstGeom>
          <a:noFill/>
        </p:spPr>
        <p:txBody>
          <a:bodyPr wrap="square">
            <a:spAutoFit/>
          </a:bodyPr>
          <a:lstStyle/>
          <a:p>
            <a:r>
              <a:rPr lang="en-US" sz="2200" b="1" i="0" u="none" strike="noStrike" baseline="0" dirty="0">
                <a:solidFill>
                  <a:srgbClr val="FF0D00"/>
                </a:solidFill>
                <a:latin typeface="MyriadPro-Bold" panose="020B0703030403020204" pitchFamily="34" charset="0"/>
              </a:rPr>
              <a:t>By The Extreme Value Theorem</a:t>
            </a:r>
            <a:endParaRPr lang="en-US" sz="2200" dirty="0"/>
          </a:p>
        </p:txBody>
      </p:sp>
      <p:pic>
        <p:nvPicPr>
          <p:cNvPr id="16" name="Picture 15">
            <a:extLst>
              <a:ext uri="{FF2B5EF4-FFF2-40B4-BE49-F238E27FC236}">
                <a16:creationId xmlns:a16="http://schemas.microsoft.com/office/drawing/2014/main" id="{A89F4D00-6E99-8D97-16B1-DE7F624E98E6}"/>
              </a:ext>
            </a:extLst>
          </p:cNvPr>
          <p:cNvPicPr>
            <a:picLocks noChangeAspect="1"/>
          </p:cNvPicPr>
          <p:nvPr/>
        </p:nvPicPr>
        <p:blipFill>
          <a:blip r:embed="rId3"/>
          <a:stretch>
            <a:fillRect/>
          </a:stretch>
        </p:blipFill>
        <p:spPr>
          <a:xfrm>
            <a:off x="233553" y="1887713"/>
            <a:ext cx="3172965" cy="408745"/>
          </a:xfrm>
          <a:prstGeom prst="rect">
            <a:avLst/>
          </a:prstGeom>
        </p:spPr>
      </p:pic>
      <p:pic>
        <p:nvPicPr>
          <p:cNvPr id="18" name="Picture 17">
            <a:extLst>
              <a:ext uri="{FF2B5EF4-FFF2-40B4-BE49-F238E27FC236}">
                <a16:creationId xmlns:a16="http://schemas.microsoft.com/office/drawing/2014/main" id="{CF479378-7EFA-EA58-A73A-1AC026EE9884}"/>
              </a:ext>
            </a:extLst>
          </p:cNvPr>
          <p:cNvPicPr>
            <a:picLocks noChangeAspect="1"/>
          </p:cNvPicPr>
          <p:nvPr/>
        </p:nvPicPr>
        <p:blipFill>
          <a:blip r:embed="rId4"/>
          <a:stretch>
            <a:fillRect/>
          </a:stretch>
        </p:blipFill>
        <p:spPr>
          <a:xfrm>
            <a:off x="273994" y="1485445"/>
            <a:ext cx="2494035" cy="346394"/>
          </a:xfrm>
          <a:prstGeom prst="rect">
            <a:avLst/>
          </a:prstGeom>
        </p:spPr>
      </p:pic>
      <p:pic>
        <p:nvPicPr>
          <p:cNvPr id="20" name="Picture 19">
            <a:extLst>
              <a:ext uri="{FF2B5EF4-FFF2-40B4-BE49-F238E27FC236}">
                <a16:creationId xmlns:a16="http://schemas.microsoft.com/office/drawing/2014/main" id="{C810D6B2-4877-EE37-17AB-D6F67913CB24}"/>
              </a:ext>
            </a:extLst>
          </p:cNvPr>
          <p:cNvPicPr>
            <a:picLocks noChangeAspect="1"/>
          </p:cNvPicPr>
          <p:nvPr/>
        </p:nvPicPr>
        <p:blipFill>
          <a:blip r:embed="rId5"/>
          <a:stretch>
            <a:fillRect/>
          </a:stretch>
        </p:blipFill>
        <p:spPr>
          <a:xfrm>
            <a:off x="902159" y="2408872"/>
            <a:ext cx="3006697" cy="374105"/>
          </a:xfrm>
          <a:prstGeom prst="rect">
            <a:avLst/>
          </a:prstGeom>
        </p:spPr>
      </p:pic>
      <p:pic>
        <p:nvPicPr>
          <p:cNvPr id="24" name="Picture 23">
            <a:extLst>
              <a:ext uri="{FF2B5EF4-FFF2-40B4-BE49-F238E27FC236}">
                <a16:creationId xmlns:a16="http://schemas.microsoft.com/office/drawing/2014/main" id="{4C001AE6-253B-AC4E-059D-EE8DD3F51238}"/>
              </a:ext>
            </a:extLst>
          </p:cNvPr>
          <p:cNvPicPr>
            <a:picLocks noChangeAspect="1"/>
          </p:cNvPicPr>
          <p:nvPr/>
        </p:nvPicPr>
        <p:blipFill>
          <a:blip r:embed="rId6"/>
          <a:stretch>
            <a:fillRect/>
          </a:stretch>
        </p:blipFill>
        <p:spPr>
          <a:xfrm>
            <a:off x="882407" y="3760239"/>
            <a:ext cx="3110615" cy="367177"/>
          </a:xfrm>
          <a:prstGeom prst="rect">
            <a:avLst/>
          </a:prstGeom>
        </p:spPr>
      </p:pic>
      <p:pic>
        <p:nvPicPr>
          <p:cNvPr id="26" name="Picture 25">
            <a:extLst>
              <a:ext uri="{FF2B5EF4-FFF2-40B4-BE49-F238E27FC236}">
                <a16:creationId xmlns:a16="http://schemas.microsoft.com/office/drawing/2014/main" id="{76282FBB-33EF-A268-5B47-426D5583EE91}"/>
              </a:ext>
            </a:extLst>
          </p:cNvPr>
          <p:cNvPicPr>
            <a:picLocks noChangeAspect="1"/>
          </p:cNvPicPr>
          <p:nvPr/>
        </p:nvPicPr>
        <p:blipFill>
          <a:blip r:embed="rId7"/>
          <a:stretch>
            <a:fillRect/>
          </a:stretch>
        </p:blipFill>
        <p:spPr>
          <a:xfrm>
            <a:off x="262390" y="4193519"/>
            <a:ext cx="1163883" cy="374105"/>
          </a:xfrm>
          <a:prstGeom prst="rect">
            <a:avLst/>
          </a:prstGeom>
        </p:spPr>
      </p:pic>
      <p:pic>
        <p:nvPicPr>
          <p:cNvPr id="28" name="Picture 27">
            <a:extLst>
              <a:ext uri="{FF2B5EF4-FFF2-40B4-BE49-F238E27FC236}">
                <a16:creationId xmlns:a16="http://schemas.microsoft.com/office/drawing/2014/main" id="{157C2BC7-215A-4F38-7193-8451A397D593}"/>
              </a:ext>
            </a:extLst>
          </p:cNvPr>
          <p:cNvPicPr>
            <a:picLocks noChangeAspect="1"/>
          </p:cNvPicPr>
          <p:nvPr/>
        </p:nvPicPr>
        <p:blipFill>
          <a:blip r:embed="rId8"/>
          <a:stretch>
            <a:fillRect/>
          </a:stretch>
        </p:blipFill>
        <p:spPr>
          <a:xfrm>
            <a:off x="448733" y="4693230"/>
            <a:ext cx="1080748" cy="429528"/>
          </a:xfrm>
          <a:prstGeom prst="rect">
            <a:avLst/>
          </a:prstGeom>
        </p:spPr>
      </p:pic>
      <p:pic>
        <p:nvPicPr>
          <p:cNvPr id="30" name="Picture 29">
            <a:extLst>
              <a:ext uri="{FF2B5EF4-FFF2-40B4-BE49-F238E27FC236}">
                <a16:creationId xmlns:a16="http://schemas.microsoft.com/office/drawing/2014/main" id="{AA485C73-08C7-2BFA-8AFD-4AE6BDBBC730}"/>
              </a:ext>
            </a:extLst>
          </p:cNvPr>
          <p:cNvPicPr>
            <a:picLocks noChangeAspect="1"/>
          </p:cNvPicPr>
          <p:nvPr/>
        </p:nvPicPr>
        <p:blipFill>
          <a:blip r:embed="rId9"/>
          <a:stretch>
            <a:fillRect/>
          </a:stretch>
        </p:blipFill>
        <p:spPr>
          <a:xfrm>
            <a:off x="850833" y="5162549"/>
            <a:ext cx="685859" cy="346394"/>
          </a:xfrm>
          <a:prstGeom prst="rect">
            <a:avLst/>
          </a:prstGeom>
        </p:spPr>
      </p:pic>
      <p:pic>
        <p:nvPicPr>
          <p:cNvPr id="32" name="Picture 31">
            <a:extLst>
              <a:ext uri="{FF2B5EF4-FFF2-40B4-BE49-F238E27FC236}">
                <a16:creationId xmlns:a16="http://schemas.microsoft.com/office/drawing/2014/main" id="{B8A54330-F601-F8F4-D82C-951F5A8447F3}"/>
              </a:ext>
            </a:extLst>
          </p:cNvPr>
          <p:cNvPicPr>
            <a:picLocks noChangeAspect="1"/>
          </p:cNvPicPr>
          <p:nvPr/>
        </p:nvPicPr>
        <p:blipFill>
          <a:blip r:embed="rId10"/>
          <a:stretch>
            <a:fillRect/>
          </a:stretch>
        </p:blipFill>
        <p:spPr>
          <a:xfrm>
            <a:off x="2187213" y="4690192"/>
            <a:ext cx="1219305" cy="346394"/>
          </a:xfrm>
          <a:prstGeom prst="rect">
            <a:avLst/>
          </a:prstGeom>
        </p:spPr>
      </p:pic>
      <p:graphicFrame>
        <p:nvGraphicFramePr>
          <p:cNvPr id="33" name="Object 9">
            <a:extLst>
              <a:ext uri="{FF2B5EF4-FFF2-40B4-BE49-F238E27FC236}">
                <a16:creationId xmlns:a16="http://schemas.microsoft.com/office/drawing/2014/main" id="{E063A72B-CEEB-2255-C36E-FA57206B280F}"/>
              </a:ext>
            </a:extLst>
          </p:cNvPr>
          <p:cNvGraphicFramePr>
            <a:graphicFrameLocks noChangeAspect="1"/>
          </p:cNvGraphicFramePr>
          <p:nvPr>
            <p:extLst>
              <p:ext uri="{D42A27DB-BD31-4B8C-83A1-F6EECF244321}">
                <p14:modId xmlns:p14="http://schemas.microsoft.com/office/powerpoint/2010/main" val="2607004004"/>
              </p:ext>
            </p:extLst>
          </p:nvPr>
        </p:nvGraphicFramePr>
        <p:xfrm>
          <a:off x="2511855" y="5081437"/>
          <a:ext cx="708025" cy="423862"/>
        </p:xfrm>
        <a:graphic>
          <a:graphicData uri="http://schemas.openxmlformats.org/presentationml/2006/ole">
            <mc:AlternateContent xmlns:mc="http://schemas.openxmlformats.org/markup-compatibility/2006">
              <mc:Choice xmlns:v="urn:schemas-microsoft-com:vml" Requires="v">
                <p:oleObj name="Equation" r:id="rId11" imgW="380880" imgH="228600" progId="Equation.DSMT4">
                  <p:embed/>
                </p:oleObj>
              </mc:Choice>
              <mc:Fallback>
                <p:oleObj name="Equation" r:id="rId11" imgW="380880" imgH="22860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12"/>
                      <a:srcRect/>
                      <a:stretch>
                        <a:fillRect/>
                      </a:stretch>
                    </p:blipFill>
                    <p:spPr bwMode="auto">
                      <a:xfrm>
                        <a:off x="2511855" y="5081437"/>
                        <a:ext cx="708025"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9">
            <a:extLst>
              <a:ext uri="{FF2B5EF4-FFF2-40B4-BE49-F238E27FC236}">
                <a16:creationId xmlns:a16="http://schemas.microsoft.com/office/drawing/2014/main" id="{9A2BD9C2-726A-E723-6191-5A54150E5E15}"/>
              </a:ext>
            </a:extLst>
          </p:cNvPr>
          <p:cNvGraphicFramePr>
            <a:graphicFrameLocks noChangeAspect="1"/>
          </p:cNvGraphicFramePr>
          <p:nvPr>
            <p:extLst>
              <p:ext uri="{D42A27DB-BD31-4B8C-83A1-F6EECF244321}">
                <p14:modId xmlns:p14="http://schemas.microsoft.com/office/powerpoint/2010/main" val="4147304993"/>
              </p:ext>
            </p:extLst>
          </p:nvPr>
        </p:nvGraphicFramePr>
        <p:xfrm>
          <a:off x="3193638" y="5089525"/>
          <a:ext cx="1203325" cy="376238"/>
        </p:xfrm>
        <a:graphic>
          <a:graphicData uri="http://schemas.openxmlformats.org/presentationml/2006/ole">
            <mc:AlternateContent xmlns:mc="http://schemas.openxmlformats.org/markup-compatibility/2006">
              <mc:Choice xmlns:v="urn:schemas-microsoft-com:vml" Requires="v">
                <p:oleObj name="Equation" r:id="rId13" imgW="647640" imgH="203040" progId="Equation.DSMT4">
                  <p:embed/>
                </p:oleObj>
              </mc:Choice>
              <mc:Fallback>
                <p:oleObj name="Equation" r:id="rId13" imgW="647640" imgH="203040" progId="Equation.DSMT4">
                  <p:embed/>
                  <p:pic>
                    <p:nvPicPr>
                      <p:cNvPr id="33" name="Object 9">
                        <a:extLst>
                          <a:ext uri="{FF2B5EF4-FFF2-40B4-BE49-F238E27FC236}">
                            <a16:creationId xmlns:a16="http://schemas.microsoft.com/office/drawing/2014/main" id="{E063A72B-CEEB-2255-C36E-FA57206B280F}"/>
                          </a:ext>
                        </a:extLst>
                      </p:cNvPr>
                      <p:cNvPicPr>
                        <a:picLocks noChangeAspect="1" noChangeArrowheads="1"/>
                      </p:cNvPicPr>
                      <p:nvPr/>
                    </p:nvPicPr>
                    <p:blipFill>
                      <a:blip r:embed="rId14"/>
                      <a:srcRect/>
                      <a:stretch>
                        <a:fillRect/>
                      </a:stretch>
                    </p:blipFill>
                    <p:spPr bwMode="auto">
                      <a:xfrm>
                        <a:off x="3193638" y="5089525"/>
                        <a:ext cx="120332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5" name="Picture 34">
            <a:extLst>
              <a:ext uri="{FF2B5EF4-FFF2-40B4-BE49-F238E27FC236}">
                <a16:creationId xmlns:a16="http://schemas.microsoft.com/office/drawing/2014/main" id="{4A9B00EB-264D-F213-0F10-648C64A32C39}"/>
              </a:ext>
            </a:extLst>
          </p:cNvPr>
          <p:cNvPicPr>
            <a:picLocks noChangeAspect="1"/>
          </p:cNvPicPr>
          <p:nvPr/>
        </p:nvPicPr>
        <p:blipFill>
          <a:blip r:embed="rId9"/>
          <a:stretch>
            <a:fillRect/>
          </a:stretch>
        </p:blipFill>
        <p:spPr>
          <a:xfrm>
            <a:off x="1264489" y="6011905"/>
            <a:ext cx="685859" cy="346394"/>
          </a:xfrm>
          <a:prstGeom prst="rect">
            <a:avLst/>
          </a:prstGeom>
        </p:spPr>
      </p:pic>
      <p:pic>
        <p:nvPicPr>
          <p:cNvPr id="37" name="Picture 36">
            <a:extLst>
              <a:ext uri="{FF2B5EF4-FFF2-40B4-BE49-F238E27FC236}">
                <a16:creationId xmlns:a16="http://schemas.microsoft.com/office/drawing/2014/main" id="{5B77C9EA-0338-2CFA-01E3-EC5F49FC4C54}"/>
              </a:ext>
            </a:extLst>
          </p:cNvPr>
          <p:cNvPicPr>
            <a:picLocks noChangeAspect="1"/>
          </p:cNvPicPr>
          <p:nvPr/>
        </p:nvPicPr>
        <p:blipFill>
          <a:blip r:embed="rId15"/>
          <a:stretch>
            <a:fillRect/>
          </a:stretch>
        </p:blipFill>
        <p:spPr>
          <a:xfrm>
            <a:off x="4838060" y="826651"/>
            <a:ext cx="1059965" cy="311755"/>
          </a:xfrm>
          <a:prstGeom prst="rect">
            <a:avLst/>
          </a:prstGeom>
        </p:spPr>
      </p:pic>
      <p:pic>
        <p:nvPicPr>
          <p:cNvPr id="39" name="Picture 38">
            <a:extLst>
              <a:ext uri="{FF2B5EF4-FFF2-40B4-BE49-F238E27FC236}">
                <a16:creationId xmlns:a16="http://schemas.microsoft.com/office/drawing/2014/main" id="{95D06E38-D62A-84BE-5894-EAC30A77B834}"/>
              </a:ext>
            </a:extLst>
          </p:cNvPr>
          <p:cNvPicPr>
            <a:picLocks noChangeAspect="1"/>
          </p:cNvPicPr>
          <p:nvPr/>
        </p:nvPicPr>
        <p:blipFill>
          <a:blip r:embed="rId16"/>
          <a:stretch>
            <a:fillRect/>
          </a:stretch>
        </p:blipFill>
        <p:spPr>
          <a:xfrm>
            <a:off x="4800913" y="1868144"/>
            <a:ext cx="3214533" cy="422600"/>
          </a:xfrm>
          <a:prstGeom prst="rect">
            <a:avLst/>
          </a:prstGeom>
        </p:spPr>
      </p:pic>
      <p:pic>
        <p:nvPicPr>
          <p:cNvPr id="41" name="Picture 40">
            <a:extLst>
              <a:ext uri="{FF2B5EF4-FFF2-40B4-BE49-F238E27FC236}">
                <a16:creationId xmlns:a16="http://schemas.microsoft.com/office/drawing/2014/main" id="{C28A1D54-7AF0-5073-9C3B-3D80CC2AB876}"/>
              </a:ext>
            </a:extLst>
          </p:cNvPr>
          <p:cNvPicPr>
            <a:picLocks noChangeAspect="1"/>
          </p:cNvPicPr>
          <p:nvPr/>
        </p:nvPicPr>
        <p:blipFill>
          <a:blip r:embed="rId17"/>
          <a:stretch>
            <a:fillRect/>
          </a:stretch>
        </p:blipFill>
        <p:spPr>
          <a:xfrm>
            <a:off x="4872284" y="3148161"/>
            <a:ext cx="1094604" cy="346394"/>
          </a:xfrm>
          <a:prstGeom prst="rect">
            <a:avLst/>
          </a:prstGeom>
        </p:spPr>
      </p:pic>
      <p:graphicFrame>
        <p:nvGraphicFramePr>
          <p:cNvPr id="42" name="Object 9">
            <a:extLst>
              <a:ext uri="{FF2B5EF4-FFF2-40B4-BE49-F238E27FC236}">
                <a16:creationId xmlns:a16="http://schemas.microsoft.com/office/drawing/2014/main" id="{88DF6EC8-DE9B-9CF0-9184-E1B6C02741C9}"/>
              </a:ext>
            </a:extLst>
          </p:cNvPr>
          <p:cNvGraphicFramePr>
            <a:graphicFrameLocks noChangeAspect="1"/>
          </p:cNvGraphicFramePr>
          <p:nvPr>
            <p:extLst>
              <p:ext uri="{D42A27DB-BD31-4B8C-83A1-F6EECF244321}">
                <p14:modId xmlns:p14="http://schemas.microsoft.com/office/powerpoint/2010/main" val="1386256509"/>
              </p:ext>
            </p:extLst>
          </p:nvPr>
        </p:nvGraphicFramePr>
        <p:xfrm>
          <a:off x="8024120" y="1905756"/>
          <a:ext cx="860136" cy="300182"/>
        </p:xfrm>
        <a:graphic>
          <a:graphicData uri="http://schemas.openxmlformats.org/presentationml/2006/ole">
            <mc:AlternateContent xmlns:mc="http://schemas.openxmlformats.org/markup-compatibility/2006">
              <mc:Choice xmlns:v="urn:schemas-microsoft-com:vml" Requires="v">
                <p:oleObj name="Equation" r:id="rId18" imgW="507960" imgH="177480" progId="Equation.DSMT4">
                  <p:embed/>
                </p:oleObj>
              </mc:Choice>
              <mc:Fallback>
                <p:oleObj name="Equation" r:id="rId18" imgW="507960" imgH="177480" progId="Equation.DSMT4">
                  <p:embed/>
                  <p:pic>
                    <p:nvPicPr>
                      <p:cNvPr id="33" name="Object 9">
                        <a:extLst>
                          <a:ext uri="{FF2B5EF4-FFF2-40B4-BE49-F238E27FC236}">
                            <a16:creationId xmlns:a16="http://schemas.microsoft.com/office/drawing/2014/main" id="{E063A72B-CEEB-2255-C36E-FA57206B280F}"/>
                          </a:ext>
                        </a:extLst>
                      </p:cNvPr>
                      <p:cNvPicPr>
                        <a:picLocks noChangeAspect="1" noChangeArrowheads="1"/>
                      </p:cNvPicPr>
                      <p:nvPr/>
                    </p:nvPicPr>
                    <p:blipFill>
                      <a:blip r:embed="rId19"/>
                      <a:srcRect/>
                      <a:stretch>
                        <a:fillRect/>
                      </a:stretch>
                    </p:blipFill>
                    <p:spPr bwMode="auto">
                      <a:xfrm>
                        <a:off x="8024120" y="1905756"/>
                        <a:ext cx="860136" cy="300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 name="Picture 42">
            <a:extLst>
              <a:ext uri="{FF2B5EF4-FFF2-40B4-BE49-F238E27FC236}">
                <a16:creationId xmlns:a16="http://schemas.microsoft.com/office/drawing/2014/main" id="{3166F825-63E9-F631-9567-B72B8B8EDE2C}"/>
              </a:ext>
            </a:extLst>
          </p:cNvPr>
          <p:cNvPicPr>
            <a:picLocks noChangeAspect="1"/>
          </p:cNvPicPr>
          <p:nvPr/>
        </p:nvPicPr>
        <p:blipFill>
          <a:blip r:embed="rId20"/>
          <a:stretch>
            <a:fillRect/>
          </a:stretch>
        </p:blipFill>
        <p:spPr>
          <a:xfrm>
            <a:off x="5368041" y="1842629"/>
            <a:ext cx="1708113" cy="556720"/>
          </a:xfrm>
          <a:prstGeom prst="rect">
            <a:avLst/>
          </a:prstGeom>
        </p:spPr>
      </p:pic>
      <p:pic>
        <p:nvPicPr>
          <p:cNvPr id="44" name="Picture 43">
            <a:extLst>
              <a:ext uri="{FF2B5EF4-FFF2-40B4-BE49-F238E27FC236}">
                <a16:creationId xmlns:a16="http://schemas.microsoft.com/office/drawing/2014/main" id="{6AA1A7F9-80FA-9460-B61D-E65AF91D0A8D}"/>
              </a:ext>
            </a:extLst>
          </p:cNvPr>
          <p:cNvPicPr>
            <a:picLocks noChangeAspect="1"/>
          </p:cNvPicPr>
          <p:nvPr/>
        </p:nvPicPr>
        <p:blipFill>
          <a:blip r:embed="rId20"/>
          <a:stretch>
            <a:fillRect/>
          </a:stretch>
        </p:blipFill>
        <p:spPr>
          <a:xfrm>
            <a:off x="7094482" y="1795518"/>
            <a:ext cx="920964" cy="556720"/>
          </a:xfrm>
          <a:prstGeom prst="rect">
            <a:avLst/>
          </a:prstGeom>
        </p:spPr>
      </p:pic>
      <p:sp>
        <p:nvSpPr>
          <p:cNvPr id="45" name="TextBox 44">
            <a:extLst>
              <a:ext uri="{FF2B5EF4-FFF2-40B4-BE49-F238E27FC236}">
                <a16:creationId xmlns:a16="http://schemas.microsoft.com/office/drawing/2014/main" id="{16FE5EDF-B003-1254-04C7-39C96E4BF62E}"/>
              </a:ext>
            </a:extLst>
          </p:cNvPr>
          <p:cNvSpPr txBox="1"/>
          <p:nvPr/>
        </p:nvSpPr>
        <p:spPr>
          <a:xfrm>
            <a:off x="8926033" y="1818683"/>
            <a:ext cx="3176697"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aximum </a:t>
            </a:r>
            <a:r>
              <a:rPr lang="en-US" sz="2200" dirty="0">
                <a:latin typeface="TimesLTStd-Roman"/>
              </a:rPr>
              <a:t>V</a:t>
            </a:r>
            <a:r>
              <a:rPr lang="en-US" sz="2200" b="0" i="0" u="none" strike="noStrike" baseline="0" dirty="0">
                <a:latin typeface="TimesLTStd-Roman"/>
              </a:rPr>
              <a:t>alue </a:t>
            </a:r>
            <a:endParaRPr lang="en-US" sz="2200" dirty="0"/>
          </a:p>
        </p:txBody>
      </p:sp>
      <p:sp>
        <p:nvSpPr>
          <p:cNvPr id="46" name="TextBox 45">
            <a:extLst>
              <a:ext uri="{FF2B5EF4-FFF2-40B4-BE49-F238E27FC236}">
                <a16:creationId xmlns:a16="http://schemas.microsoft.com/office/drawing/2014/main" id="{9CA338B0-5823-7F27-0021-84AC54E75B75}"/>
              </a:ext>
            </a:extLst>
          </p:cNvPr>
          <p:cNvSpPr txBox="1"/>
          <p:nvPr/>
        </p:nvSpPr>
        <p:spPr>
          <a:xfrm>
            <a:off x="6035085" y="3063570"/>
            <a:ext cx="3139583"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inimum Value </a:t>
            </a:r>
            <a:endParaRPr lang="en-US" sz="2200" dirty="0"/>
          </a:p>
        </p:txBody>
      </p:sp>
      <p:graphicFrame>
        <p:nvGraphicFramePr>
          <p:cNvPr id="47" name="Object 9">
            <a:extLst>
              <a:ext uri="{FF2B5EF4-FFF2-40B4-BE49-F238E27FC236}">
                <a16:creationId xmlns:a16="http://schemas.microsoft.com/office/drawing/2014/main" id="{3D97A0E2-7F1A-562A-FD0F-BA868E292C79}"/>
              </a:ext>
            </a:extLst>
          </p:cNvPr>
          <p:cNvGraphicFramePr>
            <a:graphicFrameLocks noChangeAspect="1"/>
          </p:cNvGraphicFramePr>
          <p:nvPr>
            <p:extLst>
              <p:ext uri="{D42A27DB-BD31-4B8C-83A1-F6EECF244321}">
                <p14:modId xmlns:p14="http://schemas.microsoft.com/office/powerpoint/2010/main" val="1174835907"/>
              </p:ext>
            </p:extLst>
          </p:nvPr>
        </p:nvGraphicFramePr>
        <p:xfrm>
          <a:off x="7259638" y="4106863"/>
          <a:ext cx="701675" cy="661987"/>
        </p:xfrm>
        <a:graphic>
          <a:graphicData uri="http://schemas.openxmlformats.org/presentationml/2006/ole">
            <mc:AlternateContent xmlns:mc="http://schemas.openxmlformats.org/markup-compatibility/2006">
              <mc:Choice xmlns:v="urn:schemas-microsoft-com:vml" Requires="v">
                <p:oleObj name="Equation" r:id="rId21" imgW="457200" imgH="431640" progId="Equation.DSMT4">
                  <p:embed/>
                </p:oleObj>
              </mc:Choice>
              <mc:Fallback>
                <p:oleObj name="Equation" r:id="rId21" imgW="457200" imgH="431640" progId="Equation.DSMT4">
                  <p:embed/>
                  <p:pic>
                    <p:nvPicPr>
                      <p:cNvPr id="33" name="Object 9">
                        <a:extLst>
                          <a:ext uri="{FF2B5EF4-FFF2-40B4-BE49-F238E27FC236}">
                            <a16:creationId xmlns:a16="http://schemas.microsoft.com/office/drawing/2014/main" id="{E063A72B-CEEB-2255-C36E-FA57206B280F}"/>
                          </a:ext>
                        </a:extLst>
                      </p:cNvPr>
                      <p:cNvPicPr>
                        <a:picLocks noChangeAspect="1" noChangeArrowheads="1"/>
                      </p:cNvPicPr>
                      <p:nvPr/>
                    </p:nvPicPr>
                    <p:blipFill>
                      <a:blip r:embed="rId22"/>
                      <a:srcRect/>
                      <a:stretch>
                        <a:fillRect/>
                      </a:stretch>
                    </p:blipFill>
                    <p:spPr bwMode="auto">
                      <a:xfrm>
                        <a:off x="7259638" y="4106863"/>
                        <a:ext cx="701675"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9">
            <a:extLst>
              <a:ext uri="{FF2B5EF4-FFF2-40B4-BE49-F238E27FC236}">
                <a16:creationId xmlns:a16="http://schemas.microsoft.com/office/drawing/2014/main" id="{3451225F-04E0-D928-CF62-4DC6B72C3BB9}"/>
              </a:ext>
            </a:extLst>
          </p:cNvPr>
          <p:cNvGraphicFramePr>
            <a:graphicFrameLocks noChangeAspect="1"/>
          </p:cNvGraphicFramePr>
          <p:nvPr>
            <p:extLst>
              <p:ext uri="{D42A27DB-BD31-4B8C-83A1-F6EECF244321}">
                <p14:modId xmlns:p14="http://schemas.microsoft.com/office/powerpoint/2010/main" val="2136413241"/>
              </p:ext>
            </p:extLst>
          </p:nvPr>
        </p:nvGraphicFramePr>
        <p:xfrm>
          <a:off x="7355317" y="5009541"/>
          <a:ext cx="1052211" cy="662552"/>
        </p:xfrm>
        <a:graphic>
          <a:graphicData uri="http://schemas.openxmlformats.org/presentationml/2006/ole">
            <mc:AlternateContent xmlns:mc="http://schemas.openxmlformats.org/markup-compatibility/2006">
              <mc:Choice xmlns:v="urn:schemas-microsoft-com:vml" Requires="v">
                <p:oleObj name="Equation" r:id="rId23" imgW="685800" imgH="431640" progId="Equation.DSMT4">
                  <p:embed/>
                </p:oleObj>
              </mc:Choice>
              <mc:Fallback>
                <p:oleObj name="Equation" r:id="rId23" imgW="685800" imgH="431640" progId="Equation.DSMT4">
                  <p:embed/>
                  <p:pic>
                    <p:nvPicPr>
                      <p:cNvPr id="47" name="Object 9">
                        <a:extLst>
                          <a:ext uri="{FF2B5EF4-FFF2-40B4-BE49-F238E27FC236}">
                            <a16:creationId xmlns:a16="http://schemas.microsoft.com/office/drawing/2014/main" id="{3D97A0E2-7F1A-562A-FD0F-BA868E292C79}"/>
                          </a:ext>
                        </a:extLst>
                      </p:cNvPr>
                      <p:cNvPicPr>
                        <a:picLocks noChangeAspect="1" noChangeArrowheads="1"/>
                      </p:cNvPicPr>
                      <p:nvPr/>
                    </p:nvPicPr>
                    <p:blipFill>
                      <a:blip r:embed="rId24"/>
                      <a:srcRect/>
                      <a:stretch>
                        <a:fillRect/>
                      </a:stretch>
                    </p:blipFill>
                    <p:spPr bwMode="auto">
                      <a:xfrm>
                        <a:off x="7355317" y="5009541"/>
                        <a:ext cx="1052211" cy="66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9">
            <a:extLst>
              <a:ext uri="{FF2B5EF4-FFF2-40B4-BE49-F238E27FC236}">
                <a16:creationId xmlns:a16="http://schemas.microsoft.com/office/drawing/2014/main" id="{0E7D9271-CB2A-5469-470C-44800F0F22B9}"/>
              </a:ext>
            </a:extLst>
          </p:cNvPr>
          <p:cNvGraphicFramePr>
            <a:graphicFrameLocks noChangeAspect="1"/>
          </p:cNvGraphicFramePr>
          <p:nvPr>
            <p:extLst>
              <p:ext uri="{D42A27DB-BD31-4B8C-83A1-F6EECF244321}">
                <p14:modId xmlns:p14="http://schemas.microsoft.com/office/powerpoint/2010/main" val="984380859"/>
              </p:ext>
            </p:extLst>
          </p:nvPr>
        </p:nvGraphicFramePr>
        <p:xfrm>
          <a:off x="912986" y="2828953"/>
          <a:ext cx="2441442" cy="367529"/>
        </p:xfrm>
        <a:graphic>
          <a:graphicData uri="http://schemas.openxmlformats.org/presentationml/2006/ole">
            <mc:AlternateContent xmlns:mc="http://schemas.openxmlformats.org/markup-compatibility/2006">
              <mc:Choice xmlns:v="urn:schemas-microsoft-com:vml" Requires="v">
                <p:oleObj name="Equation" r:id="rId25" imgW="1346040" imgH="203040" progId="Equation.DSMT4">
                  <p:embed/>
                </p:oleObj>
              </mc:Choice>
              <mc:Fallback>
                <p:oleObj name="Equation" r:id="rId25" imgW="1346040" imgH="203040" progId="Equation.DSMT4">
                  <p:embed/>
                  <p:pic>
                    <p:nvPicPr>
                      <p:cNvPr id="47" name="Object 9">
                        <a:extLst>
                          <a:ext uri="{FF2B5EF4-FFF2-40B4-BE49-F238E27FC236}">
                            <a16:creationId xmlns:a16="http://schemas.microsoft.com/office/drawing/2014/main" id="{3D97A0E2-7F1A-562A-FD0F-BA868E292C79}"/>
                          </a:ext>
                        </a:extLst>
                      </p:cNvPr>
                      <p:cNvPicPr>
                        <a:picLocks noChangeAspect="1" noChangeArrowheads="1"/>
                      </p:cNvPicPr>
                      <p:nvPr/>
                    </p:nvPicPr>
                    <p:blipFill>
                      <a:blip r:embed="rId26"/>
                      <a:srcRect/>
                      <a:stretch>
                        <a:fillRect/>
                      </a:stretch>
                    </p:blipFill>
                    <p:spPr bwMode="auto">
                      <a:xfrm>
                        <a:off x="912986" y="2828953"/>
                        <a:ext cx="2441442" cy="367529"/>
                      </a:xfrm>
                      <a:prstGeom prst="rect">
                        <a:avLst/>
                      </a:prstGeom>
                      <a:noFill/>
                      <a:ln>
                        <a:noFill/>
                      </a:ln>
                      <a:effectLst/>
                    </p:spPr>
                  </p:pic>
                </p:oleObj>
              </mc:Fallback>
            </mc:AlternateContent>
          </a:graphicData>
        </a:graphic>
      </p:graphicFrame>
      <p:graphicFrame>
        <p:nvGraphicFramePr>
          <p:cNvPr id="17" name="Object 9">
            <a:extLst>
              <a:ext uri="{FF2B5EF4-FFF2-40B4-BE49-F238E27FC236}">
                <a16:creationId xmlns:a16="http://schemas.microsoft.com/office/drawing/2014/main" id="{0E30CC85-5644-2D80-4665-B337F889D78B}"/>
              </a:ext>
            </a:extLst>
          </p:cNvPr>
          <p:cNvGraphicFramePr>
            <a:graphicFrameLocks noChangeAspect="1"/>
          </p:cNvGraphicFramePr>
          <p:nvPr>
            <p:extLst>
              <p:ext uri="{D42A27DB-BD31-4B8C-83A1-F6EECF244321}">
                <p14:modId xmlns:p14="http://schemas.microsoft.com/office/powerpoint/2010/main" val="3185323045"/>
              </p:ext>
            </p:extLst>
          </p:nvPr>
        </p:nvGraphicFramePr>
        <p:xfrm>
          <a:off x="924309" y="3304941"/>
          <a:ext cx="2508358" cy="406634"/>
        </p:xfrm>
        <a:graphic>
          <a:graphicData uri="http://schemas.openxmlformats.org/presentationml/2006/ole">
            <mc:AlternateContent xmlns:mc="http://schemas.openxmlformats.org/markup-compatibility/2006">
              <mc:Choice xmlns:v="urn:schemas-microsoft-com:vml" Requires="v">
                <p:oleObj name="Equation" r:id="rId27" imgW="1409400" imgH="228600" progId="Equation.DSMT4">
                  <p:embed/>
                </p:oleObj>
              </mc:Choice>
              <mc:Fallback>
                <p:oleObj name="Equation" r:id="rId27" imgW="1409400" imgH="228600" progId="Equation.DSMT4">
                  <p:embed/>
                  <p:pic>
                    <p:nvPicPr>
                      <p:cNvPr id="15" name="Object 9">
                        <a:extLst>
                          <a:ext uri="{FF2B5EF4-FFF2-40B4-BE49-F238E27FC236}">
                            <a16:creationId xmlns:a16="http://schemas.microsoft.com/office/drawing/2014/main" id="{0E7D9271-CB2A-5469-470C-44800F0F22B9}"/>
                          </a:ext>
                        </a:extLst>
                      </p:cNvPr>
                      <p:cNvPicPr>
                        <a:picLocks noChangeAspect="1" noChangeArrowheads="1"/>
                      </p:cNvPicPr>
                      <p:nvPr/>
                    </p:nvPicPr>
                    <p:blipFill>
                      <a:blip r:embed="rId28"/>
                      <a:srcRect/>
                      <a:stretch>
                        <a:fillRect/>
                      </a:stretch>
                    </p:blipFill>
                    <p:spPr bwMode="auto">
                      <a:xfrm>
                        <a:off x="924309" y="3304941"/>
                        <a:ext cx="2508358" cy="40663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1824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dissolv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dissolv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anim calcmode="lin" valueType="num">
                                      <p:cBhvr>
                                        <p:cTn id="88" dur="1000" fill="hold"/>
                                        <p:tgtEl>
                                          <p:spTgt spid="11"/>
                                        </p:tgtEl>
                                        <p:attrNameLst>
                                          <p:attrName>ppt_x</p:attrName>
                                        </p:attrNameLst>
                                      </p:cBhvr>
                                      <p:tavLst>
                                        <p:tav tm="0">
                                          <p:val>
                                            <p:strVal val="#ppt_x"/>
                                          </p:val>
                                        </p:tav>
                                        <p:tav tm="100000">
                                          <p:val>
                                            <p:strVal val="#ppt_x"/>
                                          </p:val>
                                        </p:tav>
                                      </p:tavLst>
                                    </p:anim>
                                    <p:anim calcmode="lin" valueType="num">
                                      <p:cBhvr>
                                        <p:cTn id="8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up)">
                                      <p:cBhvr>
                                        <p:cTn id="94" dur="500"/>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up)">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43"/>
                                        </p:tgtEl>
                                      </p:cBhvr>
                                    </p:animEffect>
                                    <p:set>
                                      <p:cBhvr>
                                        <p:cTn id="114" dur="1" fill="hold">
                                          <p:stCondLst>
                                            <p:cond delay="499"/>
                                          </p:stCondLst>
                                        </p:cTn>
                                        <p:tgtEl>
                                          <p:spTgt spid="4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44"/>
                                        </p:tgtEl>
                                      </p:cBhvr>
                                    </p:animEffect>
                                    <p:set>
                                      <p:cBhvr>
                                        <p:cTn id="119" dur="1" fill="hold">
                                          <p:stCondLst>
                                            <p:cond delay="499"/>
                                          </p:stCondLst>
                                        </p:cTn>
                                        <p:tgtEl>
                                          <p:spTgt spid="4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dissolve">
                                      <p:cBhvr>
                                        <p:cTn id="124" dur="500"/>
                                        <p:tgtEl>
                                          <p:spTgt spid="4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wipe(up)">
                                      <p:cBhvr>
                                        <p:cTn id="129" dur="500"/>
                                        <p:tgtEl>
                                          <p:spTgt spid="1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21" presetClass="entr" presetSubtype="1"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heel(1)">
                                      <p:cBhvr>
                                        <p:cTn id="139" dur="2000"/>
                                        <p:tgtEl>
                                          <p:spTgt spid="45"/>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46"/>
                                        </p:tgtEl>
                                        <p:attrNameLst>
                                          <p:attrName>style.visibility</p:attrName>
                                        </p:attrNameLst>
                                      </p:cBhvr>
                                      <p:to>
                                        <p:strVal val="visible"/>
                                      </p:to>
                                    </p:set>
                                    <p:anim calcmode="lin" valueType="num">
                                      <p:cBhvr>
                                        <p:cTn id="144" dur="1000" fill="hold"/>
                                        <p:tgtEl>
                                          <p:spTgt spid="46"/>
                                        </p:tgtEl>
                                        <p:attrNameLst>
                                          <p:attrName>ppt_w</p:attrName>
                                        </p:attrNameLst>
                                      </p:cBhvr>
                                      <p:tavLst>
                                        <p:tav tm="0">
                                          <p:val>
                                            <p:fltVal val="0"/>
                                          </p:val>
                                        </p:tav>
                                        <p:tav tm="100000">
                                          <p:val>
                                            <p:strVal val="#ppt_w"/>
                                          </p:val>
                                        </p:tav>
                                      </p:tavLst>
                                    </p:anim>
                                    <p:anim calcmode="lin" valueType="num">
                                      <p:cBhvr>
                                        <p:cTn id="145" dur="1000" fill="hold"/>
                                        <p:tgtEl>
                                          <p:spTgt spid="46"/>
                                        </p:tgtEl>
                                        <p:attrNameLst>
                                          <p:attrName>ppt_h</p:attrName>
                                        </p:attrNameLst>
                                      </p:cBhvr>
                                      <p:tavLst>
                                        <p:tav tm="0">
                                          <p:val>
                                            <p:fltVal val="0"/>
                                          </p:val>
                                        </p:tav>
                                        <p:tav tm="100000">
                                          <p:val>
                                            <p:strVal val="#ppt_h"/>
                                          </p:val>
                                        </p:tav>
                                      </p:tavLst>
                                    </p:anim>
                                    <p:anim calcmode="lin" valueType="num">
                                      <p:cBhvr>
                                        <p:cTn id="146" dur="1000" fill="hold"/>
                                        <p:tgtEl>
                                          <p:spTgt spid="46"/>
                                        </p:tgtEl>
                                        <p:attrNameLst>
                                          <p:attrName>style.rotation</p:attrName>
                                        </p:attrNameLst>
                                      </p:cBhvr>
                                      <p:tavLst>
                                        <p:tav tm="0">
                                          <p:val>
                                            <p:fltVal val="90"/>
                                          </p:val>
                                        </p:tav>
                                        <p:tav tm="100000">
                                          <p:val>
                                            <p:fltVal val="0"/>
                                          </p:val>
                                        </p:tav>
                                      </p:tavLst>
                                    </p:anim>
                                    <p:animEffect transition="in" filter="fade">
                                      <p:cBhvr>
                                        <p:cTn id="147" dur="1000"/>
                                        <p:tgtEl>
                                          <p:spTgt spid="46"/>
                                        </p:tgtEl>
                                      </p:cBhvr>
                                    </p:animEffect>
                                  </p:childTnLst>
                                </p:cTn>
                              </p:par>
                            </p:childTnLst>
                          </p:cTn>
                        </p:par>
                      </p:childTnLst>
                    </p:cTn>
                  </p:par>
                  <p:par>
                    <p:cTn id="148" fill="hold">
                      <p:stCondLst>
                        <p:cond delay="indefinite"/>
                      </p:stCondLst>
                      <p:childTnLst>
                        <p:par>
                          <p:cTn id="149" fill="hold">
                            <p:stCondLst>
                              <p:cond delay="0"/>
                            </p:stCondLst>
                            <p:childTnLst>
                              <p:par>
                                <p:cTn id="150" presetID="45" presetClass="entr" presetSubtype="0" fill="hold" grpId="0" nodeType="clickEffect">
                                  <p:stCondLst>
                                    <p:cond delay="0"/>
                                  </p:stCondLst>
                                  <p:childTnLst>
                                    <p:set>
                                      <p:cBhvr>
                                        <p:cTn id="151" dur="1" fill="hold">
                                          <p:stCondLst>
                                            <p:cond delay="0"/>
                                          </p:stCondLst>
                                        </p:cTn>
                                        <p:tgtEl>
                                          <p:spTgt spid="14"/>
                                        </p:tgtEl>
                                        <p:attrNameLst>
                                          <p:attrName>style.visibility</p:attrName>
                                        </p:attrNameLst>
                                      </p:cBhvr>
                                      <p:to>
                                        <p:strVal val="visible"/>
                                      </p:to>
                                    </p:set>
                                    <p:animEffect transition="in" filter="fade">
                                      <p:cBhvr>
                                        <p:cTn id="152" dur="2000"/>
                                        <p:tgtEl>
                                          <p:spTgt spid="14"/>
                                        </p:tgtEl>
                                      </p:cBhvr>
                                    </p:animEffect>
                                    <p:anim calcmode="lin" valueType="num">
                                      <p:cBhvr>
                                        <p:cTn id="153" dur="2000" fill="hold"/>
                                        <p:tgtEl>
                                          <p:spTgt spid="14"/>
                                        </p:tgtEl>
                                        <p:attrNameLst>
                                          <p:attrName>ppt_w</p:attrName>
                                        </p:attrNameLst>
                                      </p:cBhvr>
                                      <p:tavLst>
                                        <p:tav tm="0" fmla="#ppt_w*sin(2.5*pi*$)">
                                          <p:val>
                                            <p:fltVal val="0"/>
                                          </p:val>
                                        </p:tav>
                                        <p:tav tm="100000">
                                          <p:val>
                                            <p:fltVal val="1"/>
                                          </p:val>
                                        </p:tav>
                                      </p:tavLst>
                                    </p:anim>
                                    <p:anim calcmode="lin" valueType="num">
                                      <p:cBhvr>
                                        <p:cTn id="15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2"/>
                                        </p:tgtEl>
                                        <p:attrNameLst>
                                          <p:attrName>style.visibility</p:attrName>
                                        </p:attrNameLst>
                                      </p:cBhvr>
                                      <p:to>
                                        <p:strVal val="visible"/>
                                      </p:to>
                                    </p:set>
                                    <p:animEffect transition="in" filter="fade">
                                      <p:cBhvr>
                                        <p:cTn id="159" dur="500"/>
                                        <p:tgtEl>
                                          <p:spTgt spid="12"/>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nodeType="clickEffect">
                                  <p:stCondLst>
                                    <p:cond delay="0"/>
                                  </p:stCondLst>
                                  <p:childTnLst>
                                    <p:set>
                                      <p:cBhvr>
                                        <p:cTn id="163" dur="1" fill="hold">
                                          <p:stCondLst>
                                            <p:cond delay="0"/>
                                          </p:stCondLst>
                                        </p:cTn>
                                        <p:tgtEl>
                                          <p:spTgt spid="47"/>
                                        </p:tgtEl>
                                        <p:attrNameLst>
                                          <p:attrName>style.visibility</p:attrName>
                                        </p:attrNameLst>
                                      </p:cBhvr>
                                      <p:to>
                                        <p:strVal val="visible"/>
                                      </p:to>
                                    </p:set>
                                    <p:animEffect transition="in" filter="dissolve">
                                      <p:cBhvr>
                                        <p:cTn id="164" dur="500"/>
                                        <p:tgtEl>
                                          <p:spTgt spid="4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500"/>
                                        <p:tgtEl>
                                          <p:spTgt spid="13"/>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48"/>
                                        </p:tgtEl>
                                        <p:attrNameLst>
                                          <p:attrName>style.visibility</p:attrName>
                                        </p:attrNameLst>
                                      </p:cBhvr>
                                      <p:to>
                                        <p:strVal val="visible"/>
                                      </p:to>
                                    </p:set>
                                    <p:animEffect transition="in" filter="dissolve">
                                      <p:cBhvr>
                                        <p:cTn id="17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utoUpdateAnimBg="0"/>
      <p:bldP spid="9" grpId="0" autoUpdateAnimBg="0"/>
      <p:bldP spid="10" grpId="0" autoUpdateAnimBg="0"/>
      <p:bldP spid="12" grpId="0"/>
      <p:bldP spid="13" grpId="0"/>
      <p:bldP spid="1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7B41A-8585-93A9-4D68-55C92D3EE02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81CC64-E899-E693-9651-D1338E032AA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1066E2-5ACF-02EF-FC08-AA3BDD8320E6}"/>
              </a:ext>
            </a:extLst>
          </p:cNvPr>
          <p:cNvSpPr txBox="1"/>
          <p:nvPr/>
        </p:nvSpPr>
        <p:spPr>
          <a:xfrm>
            <a:off x="1695851" y="235528"/>
            <a:ext cx="10034774" cy="769441"/>
          </a:xfrm>
          <a:prstGeom prst="rect">
            <a:avLst/>
          </a:prstGeom>
          <a:noFill/>
        </p:spPr>
        <p:txBody>
          <a:bodyPr wrap="square">
            <a:spAutoFit/>
          </a:bodyPr>
          <a:lstStyle/>
          <a:p>
            <a:pPr algn="l"/>
            <a:r>
              <a:rPr lang="en-US" sz="2200" b="0" i="0" u="none" strike="noStrike" baseline="0" dirty="0">
                <a:latin typeface="TimesLTStd-Roman"/>
              </a:rPr>
              <a:t>The water level, measured in feet above mean sea level, of Lake Lanier in Georgia, USA, during 2012 can be modeled by the function</a:t>
            </a:r>
            <a:endParaRPr lang="en-US" sz="2200" dirty="0"/>
          </a:p>
        </p:txBody>
      </p:sp>
      <p:pic>
        <p:nvPicPr>
          <p:cNvPr id="6" name="Picture 5">
            <a:extLst>
              <a:ext uri="{FF2B5EF4-FFF2-40B4-BE49-F238E27FC236}">
                <a16:creationId xmlns:a16="http://schemas.microsoft.com/office/drawing/2014/main" id="{DAF1CFC7-26FC-A1A2-954A-94D4DA864D7B}"/>
              </a:ext>
            </a:extLst>
          </p:cNvPr>
          <p:cNvPicPr>
            <a:picLocks noChangeAspect="1"/>
          </p:cNvPicPr>
          <p:nvPr/>
        </p:nvPicPr>
        <p:blipFill>
          <a:blip r:embed="rId2"/>
          <a:stretch>
            <a:fillRect/>
          </a:stretch>
        </p:blipFill>
        <p:spPr>
          <a:xfrm>
            <a:off x="3087548" y="1117667"/>
            <a:ext cx="5944115" cy="381033"/>
          </a:xfrm>
          <a:prstGeom prst="rect">
            <a:avLst/>
          </a:prstGeom>
        </p:spPr>
      </p:pic>
      <p:sp>
        <p:nvSpPr>
          <p:cNvPr id="8" name="TextBox 7">
            <a:extLst>
              <a:ext uri="{FF2B5EF4-FFF2-40B4-BE49-F238E27FC236}">
                <a16:creationId xmlns:a16="http://schemas.microsoft.com/office/drawing/2014/main" id="{5E61D836-DBAC-4B06-E941-B1A841FF9C19}"/>
              </a:ext>
            </a:extLst>
          </p:cNvPr>
          <p:cNvSpPr txBox="1"/>
          <p:nvPr/>
        </p:nvSpPr>
        <p:spPr>
          <a:xfrm>
            <a:off x="1695850" y="1517489"/>
            <a:ext cx="10103667" cy="769441"/>
          </a:xfrm>
          <a:prstGeom prst="rect">
            <a:avLst/>
          </a:prstGeom>
          <a:noFill/>
        </p:spPr>
        <p:txBody>
          <a:bodyPr wrap="square">
            <a:spAutoFit/>
          </a:bodyPr>
          <a:lstStyle/>
          <a:p>
            <a:pPr algn="l"/>
            <a:r>
              <a:rPr lang="en-US" sz="2200" b="0" i="0" u="none" strike="noStrike" baseline="0" dirty="0">
                <a:latin typeface="TimesLTStd-Roman"/>
              </a:rPr>
              <a:t>where </a:t>
            </a:r>
            <a:r>
              <a:rPr lang="en-US" sz="2200" b="0" i="1" u="none" strike="noStrike" baseline="0" dirty="0">
                <a:latin typeface="TimesLTStd-Italic"/>
              </a:rPr>
              <a:t>t </a:t>
            </a:r>
            <a:r>
              <a:rPr lang="en-US" sz="2200" b="0" i="0" u="none" strike="noStrike" baseline="0" dirty="0">
                <a:latin typeface="TimesLTStd-Roman"/>
              </a:rPr>
              <a:t>is measured in months since January 1, 2012. Estimate when the water level was highest during 2012.</a:t>
            </a:r>
            <a:endParaRPr lang="en-US" sz="2200" dirty="0"/>
          </a:p>
        </p:txBody>
      </p:sp>
      <p:sp>
        <p:nvSpPr>
          <p:cNvPr id="9" name="TextBox 8">
            <a:extLst>
              <a:ext uri="{FF2B5EF4-FFF2-40B4-BE49-F238E27FC236}">
                <a16:creationId xmlns:a16="http://schemas.microsoft.com/office/drawing/2014/main" id="{F382CB97-1B32-CDE2-CBE3-F4E23BDFAB2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0" name="Text Box 9">
            <a:extLst>
              <a:ext uri="{FF2B5EF4-FFF2-40B4-BE49-F238E27FC236}">
                <a16:creationId xmlns:a16="http://schemas.microsoft.com/office/drawing/2014/main" id="{BE727D8A-039B-B371-9E16-17632B17B111}"/>
              </a:ext>
            </a:extLst>
          </p:cNvPr>
          <p:cNvSpPr txBox="1">
            <a:spLocks noChangeArrowheads="1"/>
          </p:cNvSpPr>
          <p:nvPr/>
        </p:nvSpPr>
        <p:spPr bwMode="auto">
          <a:xfrm>
            <a:off x="296126" y="228793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1" name="Picture 10">
            <a:extLst>
              <a:ext uri="{FF2B5EF4-FFF2-40B4-BE49-F238E27FC236}">
                <a16:creationId xmlns:a16="http://schemas.microsoft.com/office/drawing/2014/main" id="{51BA44D6-0C8B-B8A7-2E98-CCEFA1B3DAF2}"/>
              </a:ext>
            </a:extLst>
          </p:cNvPr>
          <p:cNvPicPr>
            <a:picLocks noChangeAspect="1"/>
          </p:cNvPicPr>
          <p:nvPr/>
        </p:nvPicPr>
        <p:blipFill>
          <a:blip r:embed="rId3"/>
          <a:stretch>
            <a:fillRect/>
          </a:stretch>
        </p:blipFill>
        <p:spPr>
          <a:xfrm>
            <a:off x="666138" y="1076650"/>
            <a:ext cx="406512" cy="400786"/>
          </a:xfrm>
          <a:prstGeom prst="rect">
            <a:avLst/>
          </a:prstGeom>
        </p:spPr>
      </p:pic>
      <p:pic>
        <p:nvPicPr>
          <p:cNvPr id="12" name="Picture 11">
            <a:extLst>
              <a:ext uri="{FF2B5EF4-FFF2-40B4-BE49-F238E27FC236}">
                <a16:creationId xmlns:a16="http://schemas.microsoft.com/office/drawing/2014/main" id="{C7075341-AF84-432F-9A7A-C20DE8D7E23F}"/>
              </a:ext>
            </a:extLst>
          </p:cNvPr>
          <p:cNvPicPr>
            <a:picLocks noChangeAspect="1"/>
          </p:cNvPicPr>
          <p:nvPr/>
        </p:nvPicPr>
        <p:blipFill>
          <a:blip r:embed="rId2"/>
          <a:stretch>
            <a:fillRect/>
          </a:stretch>
        </p:blipFill>
        <p:spPr>
          <a:xfrm>
            <a:off x="208282" y="2906912"/>
            <a:ext cx="5944115" cy="381033"/>
          </a:xfrm>
          <a:prstGeom prst="rect">
            <a:avLst/>
          </a:prstGeom>
        </p:spPr>
      </p:pic>
      <p:pic>
        <p:nvPicPr>
          <p:cNvPr id="13" name="Picture 12">
            <a:extLst>
              <a:ext uri="{FF2B5EF4-FFF2-40B4-BE49-F238E27FC236}">
                <a16:creationId xmlns:a16="http://schemas.microsoft.com/office/drawing/2014/main" id="{FF718003-0F9F-078E-73F0-CA06351EFC48}"/>
              </a:ext>
            </a:extLst>
          </p:cNvPr>
          <p:cNvPicPr>
            <a:picLocks noChangeAspect="1"/>
          </p:cNvPicPr>
          <p:nvPr/>
        </p:nvPicPr>
        <p:blipFill>
          <a:blip r:embed="rId4"/>
          <a:stretch>
            <a:fillRect/>
          </a:stretch>
        </p:blipFill>
        <p:spPr>
          <a:xfrm>
            <a:off x="7525548" y="2187246"/>
            <a:ext cx="3105150" cy="2343150"/>
          </a:xfrm>
          <a:prstGeom prst="rect">
            <a:avLst/>
          </a:prstGeom>
        </p:spPr>
      </p:pic>
      <p:pic>
        <p:nvPicPr>
          <p:cNvPr id="15" name="Picture 14">
            <a:extLst>
              <a:ext uri="{FF2B5EF4-FFF2-40B4-BE49-F238E27FC236}">
                <a16:creationId xmlns:a16="http://schemas.microsoft.com/office/drawing/2014/main" id="{8C629255-0212-6B18-AC69-20E74F5F8572}"/>
              </a:ext>
            </a:extLst>
          </p:cNvPr>
          <p:cNvPicPr>
            <a:picLocks noChangeAspect="1"/>
          </p:cNvPicPr>
          <p:nvPr/>
        </p:nvPicPr>
        <p:blipFill>
          <a:blip r:embed="rId5"/>
          <a:stretch>
            <a:fillRect/>
          </a:stretch>
        </p:blipFill>
        <p:spPr>
          <a:xfrm>
            <a:off x="7525548" y="2186301"/>
            <a:ext cx="3105150" cy="2343150"/>
          </a:xfrm>
          <a:prstGeom prst="rect">
            <a:avLst/>
          </a:prstGeom>
        </p:spPr>
      </p:pic>
      <p:pic>
        <p:nvPicPr>
          <p:cNvPr id="17" name="Picture 16">
            <a:extLst>
              <a:ext uri="{FF2B5EF4-FFF2-40B4-BE49-F238E27FC236}">
                <a16:creationId xmlns:a16="http://schemas.microsoft.com/office/drawing/2014/main" id="{9654D21C-17B0-5B54-DB17-A425B15C0114}"/>
              </a:ext>
            </a:extLst>
          </p:cNvPr>
          <p:cNvPicPr>
            <a:picLocks noChangeAspect="1"/>
          </p:cNvPicPr>
          <p:nvPr/>
        </p:nvPicPr>
        <p:blipFill>
          <a:blip r:embed="rId6"/>
          <a:stretch>
            <a:fillRect/>
          </a:stretch>
        </p:blipFill>
        <p:spPr>
          <a:xfrm>
            <a:off x="7525548" y="2190094"/>
            <a:ext cx="3105150" cy="2343150"/>
          </a:xfrm>
          <a:prstGeom prst="rect">
            <a:avLst/>
          </a:prstGeom>
        </p:spPr>
      </p:pic>
      <p:pic>
        <p:nvPicPr>
          <p:cNvPr id="19" name="Picture 18">
            <a:extLst>
              <a:ext uri="{FF2B5EF4-FFF2-40B4-BE49-F238E27FC236}">
                <a16:creationId xmlns:a16="http://schemas.microsoft.com/office/drawing/2014/main" id="{578B3C0C-AA8F-256D-35CD-C562257C1AAF}"/>
              </a:ext>
            </a:extLst>
          </p:cNvPr>
          <p:cNvPicPr>
            <a:picLocks noChangeAspect="1"/>
          </p:cNvPicPr>
          <p:nvPr/>
        </p:nvPicPr>
        <p:blipFill>
          <a:blip r:embed="rId7"/>
          <a:stretch>
            <a:fillRect/>
          </a:stretch>
        </p:blipFill>
        <p:spPr>
          <a:xfrm>
            <a:off x="7525548" y="2186364"/>
            <a:ext cx="3105150" cy="2343150"/>
          </a:xfrm>
          <a:prstGeom prst="rect">
            <a:avLst/>
          </a:prstGeom>
        </p:spPr>
      </p:pic>
      <p:pic>
        <p:nvPicPr>
          <p:cNvPr id="21" name="Picture 20">
            <a:extLst>
              <a:ext uri="{FF2B5EF4-FFF2-40B4-BE49-F238E27FC236}">
                <a16:creationId xmlns:a16="http://schemas.microsoft.com/office/drawing/2014/main" id="{EF490907-5197-605E-3F32-F1DBC5A4F6FA}"/>
              </a:ext>
            </a:extLst>
          </p:cNvPr>
          <p:cNvPicPr>
            <a:picLocks noChangeAspect="1"/>
          </p:cNvPicPr>
          <p:nvPr/>
        </p:nvPicPr>
        <p:blipFill>
          <a:blip r:embed="rId8"/>
          <a:stretch>
            <a:fillRect/>
          </a:stretch>
        </p:blipFill>
        <p:spPr>
          <a:xfrm>
            <a:off x="7525548" y="2190031"/>
            <a:ext cx="3105150" cy="2343150"/>
          </a:xfrm>
          <a:prstGeom prst="rect">
            <a:avLst/>
          </a:prstGeom>
        </p:spPr>
      </p:pic>
      <p:pic>
        <p:nvPicPr>
          <p:cNvPr id="23" name="Picture 22">
            <a:extLst>
              <a:ext uri="{FF2B5EF4-FFF2-40B4-BE49-F238E27FC236}">
                <a16:creationId xmlns:a16="http://schemas.microsoft.com/office/drawing/2014/main" id="{D2516736-DB9D-8167-0500-C7E840A87E0D}"/>
              </a:ext>
            </a:extLst>
          </p:cNvPr>
          <p:cNvPicPr>
            <a:picLocks noChangeAspect="1"/>
          </p:cNvPicPr>
          <p:nvPr/>
        </p:nvPicPr>
        <p:blipFill>
          <a:blip r:embed="rId9"/>
          <a:stretch>
            <a:fillRect/>
          </a:stretch>
        </p:blipFill>
        <p:spPr>
          <a:xfrm>
            <a:off x="7525548" y="2189968"/>
            <a:ext cx="3105150" cy="2343150"/>
          </a:xfrm>
          <a:prstGeom prst="rect">
            <a:avLst/>
          </a:prstGeom>
        </p:spPr>
      </p:pic>
      <p:pic>
        <p:nvPicPr>
          <p:cNvPr id="25" name="Picture 24">
            <a:extLst>
              <a:ext uri="{FF2B5EF4-FFF2-40B4-BE49-F238E27FC236}">
                <a16:creationId xmlns:a16="http://schemas.microsoft.com/office/drawing/2014/main" id="{2E852E46-E321-E7D0-265D-C8D1DEFFD0DB}"/>
              </a:ext>
            </a:extLst>
          </p:cNvPr>
          <p:cNvPicPr>
            <a:picLocks noChangeAspect="1"/>
          </p:cNvPicPr>
          <p:nvPr/>
        </p:nvPicPr>
        <p:blipFill>
          <a:blip r:embed="rId10"/>
          <a:stretch>
            <a:fillRect/>
          </a:stretch>
        </p:blipFill>
        <p:spPr>
          <a:xfrm>
            <a:off x="7525548" y="2192690"/>
            <a:ext cx="3105150" cy="2343150"/>
          </a:xfrm>
          <a:prstGeom prst="rect">
            <a:avLst/>
          </a:prstGeom>
        </p:spPr>
      </p:pic>
      <p:pic>
        <p:nvPicPr>
          <p:cNvPr id="27" name="Picture 26">
            <a:extLst>
              <a:ext uri="{FF2B5EF4-FFF2-40B4-BE49-F238E27FC236}">
                <a16:creationId xmlns:a16="http://schemas.microsoft.com/office/drawing/2014/main" id="{70477A36-F977-F6A4-FC5F-F5D09E7C396B}"/>
              </a:ext>
            </a:extLst>
          </p:cNvPr>
          <p:cNvPicPr>
            <a:picLocks noChangeAspect="1"/>
          </p:cNvPicPr>
          <p:nvPr/>
        </p:nvPicPr>
        <p:blipFill>
          <a:blip r:embed="rId11"/>
          <a:stretch>
            <a:fillRect/>
          </a:stretch>
        </p:blipFill>
        <p:spPr>
          <a:xfrm>
            <a:off x="7525548" y="2186112"/>
            <a:ext cx="3105150" cy="2343150"/>
          </a:xfrm>
          <a:prstGeom prst="rect">
            <a:avLst/>
          </a:prstGeom>
        </p:spPr>
      </p:pic>
      <p:pic>
        <p:nvPicPr>
          <p:cNvPr id="29" name="Picture 28">
            <a:extLst>
              <a:ext uri="{FF2B5EF4-FFF2-40B4-BE49-F238E27FC236}">
                <a16:creationId xmlns:a16="http://schemas.microsoft.com/office/drawing/2014/main" id="{528DD443-5069-C40A-4125-95186921906F}"/>
              </a:ext>
            </a:extLst>
          </p:cNvPr>
          <p:cNvPicPr>
            <a:picLocks noChangeAspect="1"/>
          </p:cNvPicPr>
          <p:nvPr/>
        </p:nvPicPr>
        <p:blipFill>
          <a:blip r:embed="rId12"/>
          <a:stretch>
            <a:fillRect/>
          </a:stretch>
        </p:blipFill>
        <p:spPr>
          <a:xfrm>
            <a:off x="208282" y="3367867"/>
            <a:ext cx="4205219" cy="339465"/>
          </a:xfrm>
          <a:prstGeom prst="rect">
            <a:avLst/>
          </a:prstGeom>
        </p:spPr>
      </p:pic>
      <p:grpSp>
        <p:nvGrpSpPr>
          <p:cNvPr id="34" name="Group 33">
            <a:extLst>
              <a:ext uri="{FF2B5EF4-FFF2-40B4-BE49-F238E27FC236}">
                <a16:creationId xmlns:a16="http://schemas.microsoft.com/office/drawing/2014/main" id="{5CB65D3B-686D-CC09-399F-727E42D5936A}"/>
              </a:ext>
            </a:extLst>
          </p:cNvPr>
          <p:cNvGrpSpPr/>
          <p:nvPr/>
        </p:nvGrpSpPr>
        <p:grpSpPr>
          <a:xfrm>
            <a:off x="175855" y="3783766"/>
            <a:ext cx="1622100" cy="430887"/>
            <a:chOff x="399857" y="3771142"/>
            <a:chExt cx="1622100" cy="430887"/>
          </a:xfrm>
        </p:grpSpPr>
        <p:pic>
          <p:nvPicPr>
            <p:cNvPr id="31" name="Picture 30">
              <a:extLst>
                <a:ext uri="{FF2B5EF4-FFF2-40B4-BE49-F238E27FC236}">
                  <a16:creationId xmlns:a16="http://schemas.microsoft.com/office/drawing/2014/main" id="{22BFC7E3-1DFB-9FC6-9D7B-95157325EE98}"/>
                </a:ext>
              </a:extLst>
            </p:cNvPr>
            <p:cNvPicPr>
              <a:picLocks noChangeAspect="1"/>
            </p:cNvPicPr>
            <p:nvPr/>
          </p:nvPicPr>
          <p:blipFill>
            <a:blip r:embed="rId13"/>
            <a:stretch>
              <a:fillRect/>
            </a:stretch>
          </p:blipFill>
          <p:spPr>
            <a:xfrm>
              <a:off x="934281" y="3787254"/>
              <a:ext cx="1087676" cy="381033"/>
            </a:xfrm>
            <a:prstGeom prst="rect">
              <a:avLst/>
            </a:prstGeom>
          </p:spPr>
        </p:pic>
        <p:sp>
          <p:nvSpPr>
            <p:cNvPr id="33" name="TextBox 32">
              <a:extLst>
                <a:ext uri="{FF2B5EF4-FFF2-40B4-BE49-F238E27FC236}">
                  <a16:creationId xmlns:a16="http://schemas.microsoft.com/office/drawing/2014/main" id="{3F61A9FB-9DED-4DC0-985B-F48BD7132A4F}"/>
                </a:ext>
              </a:extLst>
            </p:cNvPr>
            <p:cNvSpPr txBox="1"/>
            <p:nvPr/>
          </p:nvSpPr>
          <p:spPr>
            <a:xfrm>
              <a:off x="399857" y="3771142"/>
              <a:ext cx="1295993" cy="430887"/>
            </a:xfrm>
            <a:prstGeom prst="rect">
              <a:avLst/>
            </a:prstGeom>
            <a:noFill/>
          </p:spPr>
          <p:txBody>
            <a:bodyPr wrap="square">
              <a:spAutoFit/>
            </a:bodyPr>
            <a:lstStyle/>
            <a:p>
              <a:r>
                <a:rPr lang="en-US" sz="2200" b="0" i="0" u="none" strike="noStrike" baseline="0" dirty="0">
                  <a:latin typeface="TimesLTStd-Roman"/>
                </a:rPr>
                <a:t>Let</a:t>
              </a:r>
              <a:endParaRPr lang="en-US" sz="2200" dirty="0"/>
            </a:p>
          </p:txBody>
        </p:sp>
      </p:grpSp>
      <p:pic>
        <p:nvPicPr>
          <p:cNvPr id="36" name="Picture 35">
            <a:extLst>
              <a:ext uri="{FF2B5EF4-FFF2-40B4-BE49-F238E27FC236}">
                <a16:creationId xmlns:a16="http://schemas.microsoft.com/office/drawing/2014/main" id="{29D06C4C-12A4-87B8-8472-0E7D12ACAC04}"/>
              </a:ext>
            </a:extLst>
          </p:cNvPr>
          <p:cNvPicPr>
            <a:picLocks noChangeAspect="1"/>
          </p:cNvPicPr>
          <p:nvPr/>
        </p:nvPicPr>
        <p:blipFill>
          <a:blip r:embed="rId14"/>
          <a:stretch>
            <a:fillRect/>
          </a:stretch>
        </p:blipFill>
        <p:spPr>
          <a:xfrm>
            <a:off x="7525548" y="2193111"/>
            <a:ext cx="3105150" cy="2343150"/>
          </a:xfrm>
          <a:prstGeom prst="rect">
            <a:avLst/>
          </a:prstGeom>
        </p:spPr>
      </p:pic>
      <p:pic>
        <p:nvPicPr>
          <p:cNvPr id="38" name="Picture 37">
            <a:extLst>
              <a:ext uri="{FF2B5EF4-FFF2-40B4-BE49-F238E27FC236}">
                <a16:creationId xmlns:a16="http://schemas.microsoft.com/office/drawing/2014/main" id="{01F8036F-6474-9A1E-15B3-B094A5746F16}"/>
              </a:ext>
            </a:extLst>
          </p:cNvPr>
          <p:cNvPicPr>
            <a:picLocks noChangeAspect="1"/>
          </p:cNvPicPr>
          <p:nvPr/>
        </p:nvPicPr>
        <p:blipFill>
          <a:blip r:embed="rId15"/>
          <a:stretch>
            <a:fillRect/>
          </a:stretch>
        </p:blipFill>
        <p:spPr>
          <a:xfrm>
            <a:off x="7525548" y="2192690"/>
            <a:ext cx="3105150" cy="2343150"/>
          </a:xfrm>
          <a:prstGeom prst="rect">
            <a:avLst/>
          </a:prstGeom>
        </p:spPr>
      </p:pic>
      <p:pic>
        <p:nvPicPr>
          <p:cNvPr id="40" name="Picture 39">
            <a:extLst>
              <a:ext uri="{FF2B5EF4-FFF2-40B4-BE49-F238E27FC236}">
                <a16:creationId xmlns:a16="http://schemas.microsoft.com/office/drawing/2014/main" id="{5962183B-F5E7-1CD3-F4D2-34AA26BFB942}"/>
              </a:ext>
            </a:extLst>
          </p:cNvPr>
          <p:cNvPicPr>
            <a:picLocks noChangeAspect="1"/>
          </p:cNvPicPr>
          <p:nvPr/>
        </p:nvPicPr>
        <p:blipFill>
          <a:blip r:embed="rId16"/>
          <a:stretch>
            <a:fillRect/>
          </a:stretch>
        </p:blipFill>
        <p:spPr>
          <a:xfrm>
            <a:off x="7525548" y="2192690"/>
            <a:ext cx="3105150" cy="2343150"/>
          </a:xfrm>
          <a:prstGeom prst="rect">
            <a:avLst/>
          </a:prstGeom>
        </p:spPr>
      </p:pic>
      <p:pic>
        <p:nvPicPr>
          <p:cNvPr id="42" name="Picture 41">
            <a:extLst>
              <a:ext uri="{FF2B5EF4-FFF2-40B4-BE49-F238E27FC236}">
                <a16:creationId xmlns:a16="http://schemas.microsoft.com/office/drawing/2014/main" id="{DA2BB840-D089-3C0B-91FB-B5BF2F03AEB3}"/>
              </a:ext>
            </a:extLst>
          </p:cNvPr>
          <p:cNvPicPr>
            <a:picLocks noChangeAspect="1"/>
          </p:cNvPicPr>
          <p:nvPr/>
        </p:nvPicPr>
        <p:blipFill>
          <a:blip r:embed="rId17"/>
          <a:stretch>
            <a:fillRect/>
          </a:stretch>
        </p:blipFill>
        <p:spPr>
          <a:xfrm>
            <a:off x="7525548" y="2189968"/>
            <a:ext cx="3105150" cy="2343150"/>
          </a:xfrm>
          <a:prstGeom prst="rect">
            <a:avLst/>
          </a:prstGeom>
        </p:spPr>
      </p:pic>
      <p:pic>
        <p:nvPicPr>
          <p:cNvPr id="44" name="Picture 43">
            <a:extLst>
              <a:ext uri="{FF2B5EF4-FFF2-40B4-BE49-F238E27FC236}">
                <a16:creationId xmlns:a16="http://schemas.microsoft.com/office/drawing/2014/main" id="{75F040CA-4247-665A-AD0C-1D57B3A430ED}"/>
              </a:ext>
            </a:extLst>
          </p:cNvPr>
          <p:cNvPicPr>
            <a:picLocks noChangeAspect="1"/>
          </p:cNvPicPr>
          <p:nvPr/>
        </p:nvPicPr>
        <p:blipFill>
          <a:blip r:embed="rId18"/>
          <a:stretch>
            <a:fillRect/>
          </a:stretch>
        </p:blipFill>
        <p:spPr>
          <a:xfrm>
            <a:off x="7525548" y="2192690"/>
            <a:ext cx="3105150" cy="2343150"/>
          </a:xfrm>
          <a:prstGeom prst="rect">
            <a:avLst/>
          </a:prstGeom>
        </p:spPr>
      </p:pic>
      <p:graphicFrame>
        <p:nvGraphicFramePr>
          <p:cNvPr id="45" name="Object 9">
            <a:extLst>
              <a:ext uri="{FF2B5EF4-FFF2-40B4-BE49-F238E27FC236}">
                <a16:creationId xmlns:a16="http://schemas.microsoft.com/office/drawing/2014/main" id="{16A61B32-43B5-9EE9-A97C-24FAD9AC01A2}"/>
              </a:ext>
            </a:extLst>
          </p:cNvPr>
          <p:cNvGraphicFramePr>
            <a:graphicFrameLocks noChangeAspect="1"/>
          </p:cNvGraphicFramePr>
          <p:nvPr>
            <p:extLst>
              <p:ext uri="{D42A27DB-BD31-4B8C-83A1-F6EECF244321}">
                <p14:modId xmlns:p14="http://schemas.microsoft.com/office/powerpoint/2010/main" val="1269396148"/>
              </p:ext>
            </p:extLst>
          </p:nvPr>
        </p:nvGraphicFramePr>
        <p:xfrm>
          <a:off x="350677" y="4232285"/>
          <a:ext cx="3097213" cy="515937"/>
        </p:xfrm>
        <a:graphic>
          <a:graphicData uri="http://schemas.openxmlformats.org/presentationml/2006/ole">
            <mc:AlternateContent xmlns:mc="http://schemas.openxmlformats.org/markup-compatibility/2006">
              <mc:Choice xmlns:v="urn:schemas-microsoft-com:vml" Requires="v">
                <p:oleObj name="Equation" r:id="rId19" imgW="1663560" imgH="279360" progId="Equation.DSMT4">
                  <p:embed/>
                </p:oleObj>
              </mc:Choice>
              <mc:Fallback>
                <p:oleObj name="Equation" r:id="rId19" imgW="1663560" imgH="279360" progId="Equation.DSMT4">
                  <p:embed/>
                  <p:pic>
                    <p:nvPicPr>
                      <p:cNvPr id="33" name="Object 9">
                        <a:extLst>
                          <a:ext uri="{FF2B5EF4-FFF2-40B4-BE49-F238E27FC236}">
                            <a16:creationId xmlns:a16="http://schemas.microsoft.com/office/drawing/2014/main" id="{E063A72B-CEEB-2255-C36E-FA57206B280F}"/>
                          </a:ext>
                        </a:extLst>
                      </p:cNvPr>
                      <p:cNvPicPr>
                        <a:picLocks noChangeAspect="1" noChangeArrowheads="1"/>
                      </p:cNvPicPr>
                      <p:nvPr/>
                    </p:nvPicPr>
                    <p:blipFill>
                      <a:blip r:embed="rId20"/>
                      <a:srcRect/>
                      <a:stretch>
                        <a:fillRect/>
                      </a:stretch>
                    </p:blipFill>
                    <p:spPr bwMode="auto">
                      <a:xfrm>
                        <a:off x="350677" y="4232285"/>
                        <a:ext cx="30972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9">
            <a:extLst>
              <a:ext uri="{FF2B5EF4-FFF2-40B4-BE49-F238E27FC236}">
                <a16:creationId xmlns:a16="http://schemas.microsoft.com/office/drawing/2014/main" id="{64447F69-9802-5CC9-0A4D-3222D67CAF09}"/>
              </a:ext>
            </a:extLst>
          </p:cNvPr>
          <p:cNvGraphicFramePr>
            <a:graphicFrameLocks noChangeAspect="1"/>
          </p:cNvGraphicFramePr>
          <p:nvPr>
            <p:extLst>
              <p:ext uri="{D42A27DB-BD31-4B8C-83A1-F6EECF244321}">
                <p14:modId xmlns:p14="http://schemas.microsoft.com/office/powerpoint/2010/main" val="2398066045"/>
              </p:ext>
            </p:extLst>
          </p:nvPr>
        </p:nvGraphicFramePr>
        <p:xfrm>
          <a:off x="3436000" y="4388306"/>
          <a:ext cx="896938" cy="376238"/>
        </p:xfrm>
        <a:graphic>
          <a:graphicData uri="http://schemas.openxmlformats.org/presentationml/2006/ole">
            <mc:AlternateContent xmlns:mc="http://schemas.openxmlformats.org/markup-compatibility/2006">
              <mc:Choice xmlns:v="urn:schemas-microsoft-com:vml" Requires="v">
                <p:oleObj name="Equation" r:id="rId21" imgW="482400" imgH="203040" progId="Equation.DSMT4">
                  <p:embed/>
                </p:oleObj>
              </mc:Choice>
              <mc:Fallback>
                <p:oleObj name="Equation" r:id="rId21" imgW="482400" imgH="203040" progId="Equation.DSMT4">
                  <p:embed/>
                  <p:pic>
                    <p:nvPicPr>
                      <p:cNvPr id="34" name="Object 9">
                        <a:extLst>
                          <a:ext uri="{FF2B5EF4-FFF2-40B4-BE49-F238E27FC236}">
                            <a16:creationId xmlns:a16="http://schemas.microsoft.com/office/drawing/2014/main" id="{9A2BD9C2-726A-E723-6191-5A54150E5E15}"/>
                          </a:ext>
                        </a:extLst>
                      </p:cNvPr>
                      <p:cNvPicPr>
                        <a:picLocks noChangeAspect="1" noChangeArrowheads="1"/>
                      </p:cNvPicPr>
                      <p:nvPr/>
                    </p:nvPicPr>
                    <p:blipFill>
                      <a:blip r:embed="rId22"/>
                      <a:srcRect/>
                      <a:stretch>
                        <a:fillRect/>
                      </a:stretch>
                    </p:blipFill>
                    <p:spPr bwMode="auto">
                      <a:xfrm>
                        <a:off x="3436000" y="4388306"/>
                        <a:ext cx="896938"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9">
            <a:extLst>
              <a:ext uri="{FF2B5EF4-FFF2-40B4-BE49-F238E27FC236}">
                <a16:creationId xmlns:a16="http://schemas.microsoft.com/office/drawing/2014/main" id="{A4FD4E36-925E-CE5D-D029-3CDB0327860C}"/>
              </a:ext>
            </a:extLst>
          </p:cNvPr>
          <p:cNvGraphicFramePr>
            <a:graphicFrameLocks noChangeAspect="1"/>
          </p:cNvGraphicFramePr>
          <p:nvPr>
            <p:extLst>
              <p:ext uri="{D42A27DB-BD31-4B8C-83A1-F6EECF244321}">
                <p14:modId xmlns:p14="http://schemas.microsoft.com/office/powerpoint/2010/main" val="2783927030"/>
              </p:ext>
            </p:extLst>
          </p:nvPr>
        </p:nvGraphicFramePr>
        <p:xfrm>
          <a:off x="9477375" y="1120775"/>
          <a:ext cx="684213" cy="376238"/>
        </p:xfrm>
        <a:graphic>
          <a:graphicData uri="http://schemas.openxmlformats.org/presentationml/2006/ole">
            <mc:AlternateContent xmlns:mc="http://schemas.openxmlformats.org/markup-compatibility/2006">
              <mc:Choice xmlns:v="urn:schemas-microsoft-com:vml" Requires="v">
                <p:oleObj name="Equation" r:id="rId23" imgW="368280" imgH="203040" progId="Equation.DSMT4">
                  <p:embed/>
                </p:oleObj>
              </mc:Choice>
              <mc:Fallback>
                <p:oleObj name="Equation" r:id="rId23" imgW="368280" imgH="203040" progId="Equation.DSMT4">
                  <p:embed/>
                  <p:pic>
                    <p:nvPicPr>
                      <p:cNvPr id="46" name="Object 9">
                        <a:extLst>
                          <a:ext uri="{FF2B5EF4-FFF2-40B4-BE49-F238E27FC236}">
                            <a16:creationId xmlns:a16="http://schemas.microsoft.com/office/drawing/2014/main" id="{64447F69-9802-5CC9-0A4D-3222D67CAF09}"/>
                          </a:ext>
                        </a:extLst>
                      </p:cNvPr>
                      <p:cNvPicPr>
                        <a:picLocks noChangeAspect="1" noChangeArrowheads="1"/>
                      </p:cNvPicPr>
                      <p:nvPr/>
                    </p:nvPicPr>
                    <p:blipFill>
                      <a:blip r:embed="rId24"/>
                      <a:srcRect/>
                      <a:stretch>
                        <a:fillRect/>
                      </a:stretch>
                    </p:blipFill>
                    <p:spPr bwMode="auto">
                      <a:xfrm>
                        <a:off x="9477375" y="1120775"/>
                        <a:ext cx="684213"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9">
            <a:extLst>
              <a:ext uri="{FF2B5EF4-FFF2-40B4-BE49-F238E27FC236}">
                <a16:creationId xmlns:a16="http://schemas.microsoft.com/office/drawing/2014/main" id="{7E35D0B7-B714-20D5-4110-10F2033A8971}"/>
              </a:ext>
            </a:extLst>
          </p:cNvPr>
          <p:cNvGraphicFramePr>
            <a:graphicFrameLocks noChangeAspect="1"/>
          </p:cNvGraphicFramePr>
          <p:nvPr>
            <p:extLst>
              <p:ext uri="{D42A27DB-BD31-4B8C-83A1-F6EECF244321}">
                <p14:modId xmlns:p14="http://schemas.microsoft.com/office/powerpoint/2010/main" val="637765540"/>
              </p:ext>
            </p:extLst>
          </p:nvPr>
        </p:nvGraphicFramePr>
        <p:xfrm>
          <a:off x="296126" y="5206614"/>
          <a:ext cx="590550" cy="376238"/>
        </p:xfrm>
        <a:graphic>
          <a:graphicData uri="http://schemas.openxmlformats.org/presentationml/2006/ole">
            <mc:AlternateContent xmlns:mc="http://schemas.openxmlformats.org/markup-compatibility/2006">
              <mc:Choice xmlns:v="urn:schemas-microsoft-com:vml" Requires="v">
                <p:oleObj name="Equation" r:id="rId25" imgW="317160" imgH="203040" progId="Equation.DSMT4">
                  <p:embed/>
                </p:oleObj>
              </mc:Choice>
              <mc:Fallback>
                <p:oleObj name="Equation" r:id="rId25" imgW="317160" imgH="203040" progId="Equation.DSMT4">
                  <p:embed/>
                  <p:pic>
                    <p:nvPicPr>
                      <p:cNvPr id="45" name="Object 9">
                        <a:extLst>
                          <a:ext uri="{FF2B5EF4-FFF2-40B4-BE49-F238E27FC236}">
                            <a16:creationId xmlns:a16="http://schemas.microsoft.com/office/drawing/2014/main" id="{16A61B32-43B5-9EE9-A97C-24FAD9AC01A2}"/>
                          </a:ext>
                        </a:extLst>
                      </p:cNvPr>
                      <p:cNvPicPr>
                        <a:picLocks noChangeAspect="1" noChangeArrowheads="1"/>
                      </p:cNvPicPr>
                      <p:nvPr/>
                    </p:nvPicPr>
                    <p:blipFill>
                      <a:blip r:embed="rId26"/>
                      <a:srcRect/>
                      <a:stretch>
                        <a:fillRect/>
                      </a:stretch>
                    </p:blipFill>
                    <p:spPr bwMode="auto">
                      <a:xfrm>
                        <a:off x="296126" y="5206614"/>
                        <a:ext cx="59055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Text Box 10">
            <a:extLst>
              <a:ext uri="{FF2B5EF4-FFF2-40B4-BE49-F238E27FC236}">
                <a16:creationId xmlns:a16="http://schemas.microsoft.com/office/drawing/2014/main" id="{430BEB0C-1A86-A1E2-527D-B12515B0B681}"/>
              </a:ext>
            </a:extLst>
          </p:cNvPr>
          <p:cNvSpPr txBox="1">
            <a:spLocks noChangeArrowheads="1"/>
          </p:cNvSpPr>
          <p:nvPr/>
        </p:nvSpPr>
        <p:spPr bwMode="auto">
          <a:xfrm>
            <a:off x="296126" y="4748222"/>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pic>
        <p:nvPicPr>
          <p:cNvPr id="52" name="Picture 51">
            <a:extLst>
              <a:ext uri="{FF2B5EF4-FFF2-40B4-BE49-F238E27FC236}">
                <a16:creationId xmlns:a16="http://schemas.microsoft.com/office/drawing/2014/main" id="{6D3D3B77-88F7-58EA-CEDF-684ED63E8EB3}"/>
              </a:ext>
            </a:extLst>
          </p:cNvPr>
          <p:cNvPicPr>
            <a:picLocks noChangeAspect="1"/>
          </p:cNvPicPr>
          <p:nvPr/>
        </p:nvPicPr>
        <p:blipFill>
          <a:blip r:embed="rId27"/>
          <a:stretch>
            <a:fillRect/>
          </a:stretch>
        </p:blipFill>
        <p:spPr>
          <a:xfrm>
            <a:off x="7525548" y="2189905"/>
            <a:ext cx="3105150" cy="2343150"/>
          </a:xfrm>
          <a:prstGeom prst="rect">
            <a:avLst/>
          </a:prstGeom>
        </p:spPr>
      </p:pic>
      <p:graphicFrame>
        <p:nvGraphicFramePr>
          <p:cNvPr id="53" name="Object 9">
            <a:extLst>
              <a:ext uri="{FF2B5EF4-FFF2-40B4-BE49-F238E27FC236}">
                <a16:creationId xmlns:a16="http://schemas.microsoft.com/office/drawing/2014/main" id="{1A1F7522-9F72-2AAB-5220-809D4E50448B}"/>
              </a:ext>
            </a:extLst>
          </p:cNvPr>
          <p:cNvGraphicFramePr>
            <a:graphicFrameLocks noChangeAspect="1"/>
          </p:cNvGraphicFramePr>
          <p:nvPr>
            <p:extLst>
              <p:ext uri="{D42A27DB-BD31-4B8C-83A1-F6EECF244321}">
                <p14:modId xmlns:p14="http://schemas.microsoft.com/office/powerpoint/2010/main" val="3077186800"/>
              </p:ext>
            </p:extLst>
          </p:nvPr>
        </p:nvGraphicFramePr>
        <p:xfrm>
          <a:off x="873520" y="5189888"/>
          <a:ext cx="1039813" cy="328612"/>
        </p:xfrm>
        <a:graphic>
          <a:graphicData uri="http://schemas.openxmlformats.org/presentationml/2006/ole">
            <mc:AlternateContent xmlns:mc="http://schemas.openxmlformats.org/markup-compatibility/2006">
              <mc:Choice xmlns:v="urn:schemas-microsoft-com:vml" Requires="v">
                <p:oleObj name="Equation" r:id="rId28" imgW="558720" imgH="177480" progId="Equation.DSMT4">
                  <p:embed/>
                </p:oleObj>
              </mc:Choice>
              <mc:Fallback>
                <p:oleObj name="Equation" r:id="rId28" imgW="558720" imgH="177480" progId="Equation.DSMT4">
                  <p:embed/>
                  <p:pic>
                    <p:nvPicPr>
                      <p:cNvPr id="49" name="Object 9">
                        <a:extLst>
                          <a:ext uri="{FF2B5EF4-FFF2-40B4-BE49-F238E27FC236}">
                            <a16:creationId xmlns:a16="http://schemas.microsoft.com/office/drawing/2014/main" id="{7E35D0B7-B714-20D5-4110-10F2033A8971}"/>
                          </a:ext>
                        </a:extLst>
                      </p:cNvPr>
                      <p:cNvPicPr>
                        <a:picLocks noChangeAspect="1" noChangeArrowheads="1"/>
                      </p:cNvPicPr>
                      <p:nvPr/>
                    </p:nvPicPr>
                    <p:blipFill>
                      <a:blip r:embed="rId29"/>
                      <a:srcRect/>
                      <a:stretch>
                        <a:fillRect/>
                      </a:stretch>
                    </p:blipFill>
                    <p:spPr bwMode="auto">
                      <a:xfrm>
                        <a:off x="873520" y="5189888"/>
                        <a:ext cx="103981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Text Box 10">
            <a:extLst>
              <a:ext uri="{FF2B5EF4-FFF2-40B4-BE49-F238E27FC236}">
                <a16:creationId xmlns:a16="http://schemas.microsoft.com/office/drawing/2014/main" id="{30E6282A-A65B-3D48-816F-91100A4AB619}"/>
              </a:ext>
            </a:extLst>
          </p:cNvPr>
          <p:cNvSpPr txBox="1">
            <a:spLocks noChangeArrowheads="1"/>
          </p:cNvSpPr>
          <p:nvPr/>
        </p:nvSpPr>
        <p:spPr bwMode="auto">
          <a:xfrm>
            <a:off x="2494205" y="4796114"/>
            <a:ext cx="356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Interior point</a:t>
            </a:r>
            <a:r>
              <a:rPr lang="en-US" altLang="en-US" sz="2200" dirty="0"/>
              <a:t> (Critical Point)</a:t>
            </a:r>
            <a:endParaRPr lang="en-US" altLang="en-US" sz="2200" u="sng" dirty="0"/>
          </a:p>
        </p:txBody>
      </p:sp>
      <p:sp>
        <p:nvSpPr>
          <p:cNvPr id="55" name="Text Box 10">
            <a:extLst>
              <a:ext uri="{FF2B5EF4-FFF2-40B4-BE49-F238E27FC236}">
                <a16:creationId xmlns:a16="http://schemas.microsoft.com/office/drawing/2014/main" id="{30F83CB2-22E1-BEC6-E520-724BF661476F}"/>
              </a:ext>
            </a:extLst>
          </p:cNvPr>
          <p:cNvSpPr txBox="1">
            <a:spLocks noChangeArrowheads="1"/>
          </p:cNvSpPr>
          <p:nvPr/>
        </p:nvSpPr>
        <p:spPr bwMode="auto">
          <a:xfrm>
            <a:off x="6594662" y="4758263"/>
            <a:ext cx="1220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Endpoint</a:t>
            </a:r>
          </a:p>
        </p:txBody>
      </p:sp>
      <p:graphicFrame>
        <p:nvGraphicFramePr>
          <p:cNvPr id="56" name="Object 9">
            <a:extLst>
              <a:ext uri="{FF2B5EF4-FFF2-40B4-BE49-F238E27FC236}">
                <a16:creationId xmlns:a16="http://schemas.microsoft.com/office/drawing/2014/main" id="{4B0F279E-0AC5-8C6D-362C-544AD5B67D57}"/>
              </a:ext>
            </a:extLst>
          </p:cNvPr>
          <p:cNvGraphicFramePr>
            <a:graphicFrameLocks noChangeAspect="1"/>
          </p:cNvGraphicFramePr>
          <p:nvPr>
            <p:extLst>
              <p:ext uri="{D42A27DB-BD31-4B8C-83A1-F6EECF244321}">
                <p14:modId xmlns:p14="http://schemas.microsoft.com/office/powerpoint/2010/main" val="607434157"/>
              </p:ext>
            </p:extLst>
          </p:nvPr>
        </p:nvGraphicFramePr>
        <p:xfrm>
          <a:off x="2976232" y="5247572"/>
          <a:ext cx="1085850" cy="376238"/>
        </p:xfrm>
        <a:graphic>
          <a:graphicData uri="http://schemas.openxmlformats.org/presentationml/2006/ole">
            <mc:AlternateContent xmlns:mc="http://schemas.openxmlformats.org/markup-compatibility/2006">
              <mc:Choice xmlns:v="urn:schemas-microsoft-com:vml" Requires="v">
                <p:oleObj name="Equation" r:id="rId30" imgW="583920" imgH="203040" progId="Equation.DSMT4">
                  <p:embed/>
                </p:oleObj>
              </mc:Choice>
              <mc:Fallback>
                <p:oleObj name="Equation" r:id="rId30" imgW="583920" imgH="203040" progId="Equation.DSMT4">
                  <p:embed/>
                  <p:pic>
                    <p:nvPicPr>
                      <p:cNvPr id="49" name="Object 9">
                        <a:extLst>
                          <a:ext uri="{FF2B5EF4-FFF2-40B4-BE49-F238E27FC236}">
                            <a16:creationId xmlns:a16="http://schemas.microsoft.com/office/drawing/2014/main" id="{7E35D0B7-B714-20D5-4110-10F2033A8971}"/>
                          </a:ext>
                        </a:extLst>
                      </p:cNvPr>
                      <p:cNvPicPr>
                        <a:picLocks noChangeAspect="1" noChangeArrowheads="1"/>
                      </p:cNvPicPr>
                      <p:nvPr/>
                    </p:nvPicPr>
                    <p:blipFill>
                      <a:blip r:embed="rId31"/>
                      <a:srcRect/>
                      <a:stretch>
                        <a:fillRect/>
                      </a:stretch>
                    </p:blipFill>
                    <p:spPr bwMode="auto">
                      <a:xfrm>
                        <a:off x="2976232" y="5247572"/>
                        <a:ext cx="108585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8" name="Picture 57">
            <a:extLst>
              <a:ext uri="{FF2B5EF4-FFF2-40B4-BE49-F238E27FC236}">
                <a16:creationId xmlns:a16="http://schemas.microsoft.com/office/drawing/2014/main" id="{BF4DD03A-680F-FC6A-9168-1650BB71DD4A}"/>
              </a:ext>
            </a:extLst>
          </p:cNvPr>
          <p:cNvPicPr>
            <a:picLocks noChangeAspect="1"/>
          </p:cNvPicPr>
          <p:nvPr/>
        </p:nvPicPr>
        <p:blipFill>
          <a:blip r:embed="rId32"/>
          <a:stretch>
            <a:fillRect/>
          </a:stretch>
        </p:blipFill>
        <p:spPr>
          <a:xfrm>
            <a:off x="7525548" y="2192690"/>
            <a:ext cx="3105150" cy="2343150"/>
          </a:xfrm>
          <a:prstGeom prst="rect">
            <a:avLst/>
          </a:prstGeom>
        </p:spPr>
      </p:pic>
      <p:graphicFrame>
        <p:nvGraphicFramePr>
          <p:cNvPr id="59" name="Object 9">
            <a:extLst>
              <a:ext uri="{FF2B5EF4-FFF2-40B4-BE49-F238E27FC236}">
                <a16:creationId xmlns:a16="http://schemas.microsoft.com/office/drawing/2014/main" id="{1E3954CA-61FB-F20E-18E7-7B48E25175F3}"/>
              </a:ext>
            </a:extLst>
          </p:cNvPr>
          <p:cNvGraphicFramePr>
            <a:graphicFrameLocks noChangeAspect="1"/>
          </p:cNvGraphicFramePr>
          <p:nvPr>
            <p:extLst>
              <p:ext uri="{D42A27DB-BD31-4B8C-83A1-F6EECF244321}">
                <p14:modId xmlns:p14="http://schemas.microsoft.com/office/powerpoint/2010/main" val="1868180087"/>
              </p:ext>
            </p:extLst>
          </p:nvPr>
        </p:nvGraphicFramePr>
        <p:xfrm>
          <a:off x="4069082" y="5213495"/>
          <a:ext cx="1347787" cy="328613"/>
        </p:xfrm>
        <a:graphic>
          <a:graphicData uri="http://schemas.openxmlformats.org/presentationml/2006/ole">
            <mc:AlternateContent xmlns:mc="http://schemas.openxmlformats.org/markup-compatibility/2006">
              <mc:Choice xmlns:v="urn:schemas-microsoft-com:vml" Requires="v">
                <p:oleObj name="Equation" r:id="rId33" imgW="723600" imgH="177480" progId="Equation.DSMT4">
                  <p:embed/>
                </p:oleObj>
              </mc:Choice>
              <mc:Fallback>
                <p:oleObj name="Equation" r:id="rId33" imgW="723600" imgH="177480" progId="Equation.DSMT4">
                  <p:embed/>
                  <p:pic>
                    <p:nvPicPr>
                      <p:cNvPr id="53" name="Object 9">
                        <a:extLst>
                          <a:ext uri="{FF2B5EF4-FFF2-40B4-BE49-F238E27FC236}">
                            <a16:creationId xmlns:a16="http://schemas.microsoft.com/office/drawing/2014/main" id="{1A1F7522-9F72-2AAB-5220-809D4E50448B}"/>
                          </a:ext>
                        </a:extLst>
                      </p:cNvPr>
                      <p:cNvPicPr>
                        <a:picLocks noChangeAspect="1" noChangeArrowheads="1"/>
                      </p:cNvPicPr>
                      <p:nvPr/>
                    </p:nvPicPr>
                    <p:blipFill>
                      <a:blip r:embed="rId34"/>
                      <a:srcRect/>
                      <a:stretch>
                        <a:fillRect/>
                      </a:stretch>
                    </p:blipFill>
                    <p:spPr bwMode="auto">
                      <a:xfrm>
                        <a:off x="4069082" y="5213495"/>
                        <a:ext cx="1347787"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9">
            <a:extLst>
              <a:ext uri="{FF2B5EF4-FFF2-40B4-BE49-F238E27FC236}">
                <a16:creationId xmlns:a16="http://schemas.microsoft.com/office/drawing/2014/main" id="{F803A07E-EC22-471D-604C-43410C07A607}"/>
              </a:ext>
            </a:extLst>
          </p:cNvPr>
          <p:cNvGraphicFramePr>
            <a:graphicFrameLocks noChangeAspect="1"/>
          </p:cNvGraphicFramePr>
          <p:nvPr>
            <p:extLst>
              <p:ext uri="{D42A27DB-BD31-4B8C-83A1-F6EECF244321}">
                <p14:modId xmlns:p14="http://schemas.microsoft.com/office/powerpoint/2010/main" val="3955213269"/>
              </p:ext>
            </p:extLst>
          </p:nvPr>
        </p:nvGraphicFramePr>
        <p:xfrm>
          <a:off x="6239559" y="5214938"/>
          <a:ext cx="708025" cy="376237"/>
        </p:xfrm>
        <a:graphic>
          <a:graphicData uri="http://schemas.openxmlformats.org/presentationml/2006/ole">
            <mc:AlternateContent xmlns:mc="http://schemas.openxmlformats.org/markup-compatibility/2006">
              <mc:Choice xmlns:v="urn:schemas-microsoft-com:vml" Requires="v">
                <p:oleObj name="Equation" r:id="rId35" imgW="380880" imgH="203040" progId="Equation.DSMT4">
                  <p:embed/>
                </p:oleObj>
              </mc:Choice>
              <mc:Fallback>
                <p:oleObj name="Equation" r:id="rId35" imgW="380880" imgH="203040" progId="Equation.DSMT4">
                  <p:embed/>
                  <p:pic>
                    <p:nvPicPr>
                      <p:cNvPr id="49" name="Object 9">
                        <a:extLst>
                          <a:ext uri="{FF2B5EF4-FFF2-40B4-BE49-F238E27FC236}">
                            <a16:creationId xmlns:a16="http://schemas.microsoft.com/office/drawing/2014/main" id="{7E35D0B7-B714-20D5-4110-10F2033A8971}"/>
                          </a:ext>
                        </a:extLst>
                      </p:cNvPr>
                      <p:cNvPicPr>
                        <a:picLocks noChangeAspect="1" noChangeArrowheads="1"/>
                      </p:cNvPicPr>
                      <p:nvPr/>
                    </p:nvPicPr>
                    <p:blipFill>
                      <a:blip r:embed="rId36"/>
                      <a:srcRect/>
                      <a:stretch>
                        <a:fillRect/>
                      </a:stretch>
                    </p:blipFill>
                    <p:spPr bwMode="auto">
                      <a:xfrm>
                        <a:off x="6239559" y="5214938"/>
                        <a:ext cx="708025"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2" name="Picture 61">
            <a:extLst>
              <a:ext uri="{FF2B5EF4-FFF2-40B4-BE49-F238E27FC236}">
                <a16:creationId xmlns:a16="http://schemas.microsoft.com/office/drawing/2014/main" id="{5204380F-D7BD-665E-EBBB-44051DBBAB6C}"/>
              </a:ext>
            </a:extLst>
          </p:cNvPr>
          <p:cNvPicPr>
            <a:picLocks noChangeAspect="1"/>
          </p:cNvPicPr>
          <p:nvPr/>
        </p:nvPicPr>
        <p:blipFill>
          <a:blip r:embed="rId37"/>
          <a:stretch>
            <a:fillRect/>
          </a:stretch>
        </p:blipFill>
        <p:spPr>
          <a:xfrm>
            <a:off x="7527608" y="2188673"/>
            <a:ext cx="3105150" cy="2343150"/>
          </a:xfrm>
          <a:prstGeom prst="rect">
            <a:avLst/>
          </a:prstGeom>
        </p:spPr>
      </p:pic>
      <p:graphicFrame>
        <p:nvGraphicFramePr>
          <p:cNvPr id="63" name="Object 9">
            <a:extLst>
              <a:ext uri="{FF2B5EF4-FFF2-40B4-BE49-F238E27FC236}">
                <a16:creationId xmlns:a16="http://schemas.microsoft.com/office/drawing/2014/main" id="{528DD2A3-AE05-7345-0751-549440200F40}"/>
              </a:ext>
            </a:extLst>
          </p:cNvPr>
          <p:cNvGraphicFramePr>
            <a:graphicFrameLocks noChangeAspect="1"/>
          </p:cNvGraphicFramePr>
          <p:nvPr>
            <p:extLst>
              <p:ext uri="{D42A27DB-BD31-4B8C-83A1-F6EECF244321}">
                <p14:modId xmlns:p14="http://schemas.microsoft.com/office/powerpoint/2010/main" val="1019708852"/>
              </p:ext>
            </p:extLst>
          </p:nvPr>
        </p:nvGraphicFramePr>
        <p:xfrm>
          <a:off x="6920233" y="5189150"/>
          <a:ext cx="1347787" cy="328613"/>
        </p:xfrm>
        <a:graphic>
          <a:graphicData uri="http://schemas.openxmlformats.org/presentationml/2006/ole">
            <mc:AlternateContent xmlns:mc="http://schemas.openxmlformats.org/markup-compatibility/2006">
              <mc:Choice xmlns:v="urn:schemas-microsoft-com:vml" Requires="v">
                <p:oleObj name="Equation" r:id="rId38" imgW="723600" imgH="177480" progId="Equation.DSMT4">
                  <p:embed/>
                </p:oleObj>
              </mc:Choice>
              <mc:Fallback>
                <p:oleObj name="Equation" r:id="rId38" imgW="723600" imgH="177480" progId="Equation.DSMT4">
                  <p:embed/>
                  <p:pic>
                    <p:nvPicPr>
                      <p:cNvPr id="59" name="Object 9">
                        <a:extLst>
                          <a:ext uri="{FF2B5EF4-FFF2-40B4-BE49-F238E27FC236}">
                            <a16:creationId xmlns:a16="http://schemas.microsoft.com/office/drawing/2014/main" id="{1E3954CA-61FB-F20E-18E7-7B48E25175F3}"/>
                          </a:ext>
                        </a:extLst>
                      </p:cNvPr>
                      <p:cNvPicPr>
                        <a:picLocks noChangeAspect="1" noChangeArrowheads="1"/>
                      </p:cNvPicPr>
                      <p:nvPr/>
                    </p:nvPicPr>
                    <p:blipFill>
                      <a:blip r:embed="rId39"/>
                      <a:srcRect/>
                      <a:stretch>
                        <a:fillRect/>
                      </a:stretch>
                    </p:blipFill>
                    <p:spPr bwMode="auto">
                      <a:xfrm>
                        <a:off x="6920233" y="5189150"/>
                        <a:ext cx="1347787"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TextBox 63">
            <a:extLst>
              <a:ext uri="{FF2B5EF4-FFF2-40B4-BE49-F238E27FC236}">
                <a16:creationId xmlns:a16="http://schemas.microsoft.com/office/drawing/2014/main" id="{36AE8426-CD78-AF4B-88CF-250CDBBAB818}"/>
              </a:ext>
            </a:extLst>
          </p:cNvPr>
          <p:cNvSpPr txBox="1"/>
          <p:nvPr/>
        </p:nvSpPr>
        <p:spPr>
          <a:xfrm>
            <a:off x="109182" y="5925103"/>
            <a:ext cx="11193074" cy="769441"/>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Thus, by the </a:t>
            </a:r>
            <a:r>
              <a:rPr lang="en-US" sz="2200" dirty="0">
                <a:solidFill>
                  <a:srgbClr val="FF0000"/>
                </a:solidFill>
                <a:latin typeface="Times New Roman" panose="02020603050405020304" pitchFamily="18" charset="0"/>
                <a:cs typeface="Times New Roman" panose="02020603050405020304" pitchFamily="18" charset="0"/>
              </a:rPr>
              <a:t>Extreme Value Theorem</a:t>
            </a:r>
            <a:r>
              <a:rPr lang="en-US" sz="2200" dirty="0">
                <a:latin typeface="Times New Roman" panose="02020603050405020304" pitchFamily="18" charset="0"/>
                <a:cs typeface="Times New Roman" panose="02020603050405020304" pitchFamily="18" charset="0"/>
              </a:rPr>
              <a:t>, the water level was highest during </a:t>
            </a:r>
            <a:r>
              <a:rPr lang="en-US" sz="2200">
                <a:latin typeface="Times New Roman" panose="02020603050405020304" pitchFamily="18" charset="0"/>
                <a:cs typeface="Times New Roman" panose="02020603050405020304" pitchFamily="18" charset="0"/>
              </a:rPr>
              <a:t>2012 at about </a:t>
            </a:r>
            <a:r>
              <a:rPr lang="en-US" sz="2200" dirty="0">
                <a:latin typeface="Times New Roman" panose="02020603050405020304" pitchFamily="18" charset="0"/>
                <a:cs typeface="Times New Roman" panose="02020603050405020304" pitchFamily="18" charset="0"/>
              </a:rPr>
              <a:t>4.109 months after January 1.</a:t>
            </a:r>
          </a:p>
        </p:txBody>
      </p:sp>
      <p:sp>
        <p:nvSpPr>
          <p:cNvPr id="65" name="TextBox 64">
            <a:extLst>
              <a:ext uri="{FF2B5EF4-FFF2-40B4-BE49-F238E27FC236}">
                <a16:creationId xmlns:a16="http://schemas.microsoft.com/office/drawing/2014/main" id="{EF9C93E9-8660-DA3E-C53B-D6E0934A1BE7}"/>
              </a:ext>
            </a:extLst>
          </p:cNvPr>
          <p:cNvSpPr txBox="1"/>
          <p:nvPr/>
        </p:nvSpPr>
        <p:spPr>
          <a:xfrm>
            <a:off x="2642510" y="5542108"/>
            <a:ext cx="3176697" cy="430887"/>
          </a:xfrm>
          <a:prstGeom prst="rect">
            <a:avLst/>
          </a:prstGeom>
          <a:noFill/>
        </p:spPr>
        <p:txBody>
          <a:bodyPr wrap="square">
            <a:spAutoFit/>
          </a:bodyPr>
          <a:lstStyle/>
          <a:p>
            <a:r>
              <a:rPr lang="en-US" sz="2200" dirty="0">
                <a:latin typeface="TimesLTStd-Roman"/>
              </a:rPr>
              <a:t>A</a:t>
            </a:r>
            <a:r>
              <a:rPr lang="en-US" sz="2200" b="0" i="0" u="none" strike="noStrike" baseline="0" dirty="0">
                <a:latin typeface="TimesLTStd-Roman"/>
              </a:rPr>
              <a:t>bsolute </a:t>
            </a:r>
            <a:r>
              <a:rPr lang="en-US" sz="2200" dirty="0">
                <a:latin typeface="TimesLTStd-Roman"/>
              </a:rPr>
              <a:t>M</a:t>
            </a:r>
            <a:r>
              <a:rPr lang="en-US" sz="2200" b="0" i="0" u="none" strike="noStrike" baseline="0" dirty="0">
                <a:latin typeface="TimesLTStd-Roman"/>
              </a:rPr>
              <a:t>aximum </a:t>
            </a:r>
            <a:r>
              <a:rPr lang="en-US" sz="2200" dirty="0">
                <a:latin typeface="TimesLTStd-Roman"/>
              </a:rPr>
              <a:t>V</a:t>
            </a:r>
            <a:r>
              <a:rPr lang="en-US" sz="2200" b="0" i="0" u="none" strike="noStrike" baseline="0" dirty="0">
                <a:latin typeface="TimesLTStd-Roman"/>
              </a:rPr>
              <a:t>alue </a:t>
            </a:r>
            <a:endParaRPr lang="en-US" sz="2200" dirty="0"/>
          </a:p>
        </p:txBody>
      </p:sp>
    </p:spTree>
    <p:extLst>
      <p:ext uri="{BB962C8B-B14F-4D97-AF65-F5344CB8AC3E}">
        <p14:creationId xmlns:p14="http://schemas.microsoft.com/office/powerpoint/2010/main" val="2114160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80">
                                          <p:stCondLst>
                                            <p:cond delay="0"/>
                                          </p:stCondLst>
                                        </p:cTn>
                                        <p:tgtEl>
                                          <p:spTgt spid="48"/>
                                        </p:tgtEl>
                                      </p:cBhvr>
                                    </p:animEffect>
                                    <p:anim calcmode="lin" valueType="num">
                                      <p:cBhvr>
                                        <p:cTn id="2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3" dur="26">
                                          <p:stCondLst>
                                            <p:cond delay="650"/>
                                          </p:stCondLst>
                                        </p:cTn>
                                        <p:tgtEl>
                                          <p:spTgt spid="48"/>
                                        </p:tgtEl>
                                      </p:cBhvr>
                                      <p:to x="100000" y="60000"/>
                                    </p:animScale>
                                    <p:animScale>
                                      <p:cBhvr>
                                        <p:cTn id="34" dur="166" decel="50000">
                                          <p:stCondLst>
                                            <p:cond delay="676"/>
                                          </p:stCondLst>
                                        </p:cTn>
                                        <p:tgtEl>
                                          <p:spTgt spid="48"/>
                                        </p:tgtEl>
                                      </p:cBhvr>
                                      <p:to x="100000" y="100000"/>
                                    </p:animScale>
                                    <p:animScale>
                                      <p:cBhvr>
                                        <p:cTn id="35" dur="26">
                                          <p:stCondLst>
                                            <p:cond delay="1312"/>
                                          </p:stCondLst>
                                        </p:cTn>
                                        <p:tgtEl>
                                          <p:spTgt spid="48"/>
                                        </p:tgtEl>
                                      </p:cBhvr>
                                      <p:to x="100000" y="80000"/>
                                    </p:animScale>
                                    <p:animScale>
                                      <p:cBhvr>
                                        <p:cTn id="36" dur="166" decel="50000">
                                          <p:stCondLst>
                                            <p:cond delay="1338"/>
                                          </p:stCondLst>
                                        </p:cTn>
                                        <p:tgtEl>
                                          <p:spTgt spid="48"/>
                                        </p:tgtEl>
                                      </p:cBhvr>
                                      <p:to x="100000" y="100000"/>
                                    </p:animScale>
                                    <p:animScale>
                                      <p:cBhvr>
                                        <p:cTn id="37" dur="26">
                                          <p:stCondLst>
                                            <p:cond delay="1642"/>
                                          </p:stCondLst>
                                        </p:cTn>
                                        <p:tgtEl>
                                          <p:spTgt spid="48"/>
                                        </p:tgtEl>
                                      </p:cBhvr>
                                      <p:to x="100000" y="90000"/>
                                    </p:animScale>
                                    <p:animScale>
                                      <p:cBhvr>
                                        <p:cTn id="38" dur="166" decel="50000">
                                          <p:stCondLst>
                                            <p:cond delay="1668"/>
                                          </p:stCondLst>
                                        </p:cTn>
                                        <p:tgtEl>
                                          <p:spTgt spid="48"/>
                                        </p:tgtEl>
                                      </p:cBhvr>
                                      <p:to x="100000" y="100000"/>
                                    </p:animScale>
                                    <p:animScale>
                                      <p:cBhvr>
                                        <p:cTn id="39" dur="26">
                                          <p:stCondLst>
                                            <p:cond delay="1808"/>
                                          </p:stCondLst>
                                        </p:cTn>
                                        <p:tgtEl>
                                          <p:spTgt spid="48"/>
                                        </p:tgtEl>
                                      </p:cBhvr>
                                      <p:to x="100000" y="95000"/>
                                    </p:animScale>
                                    <p:animScale>
                                      <p:cBhvr>
                                        <p:cTn id="40" dur="166" decel="50000">
                                          <p:stCondLst>
                                            <p:cond delay="1834"/>
                                          </p:stCondLst>
                                        </p:cTn>
                                        <p:tgtEl>
                                          <p:spTgt spid="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ssolv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nodeType="click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dissolve">
                                      <p:cBhvr>
                                        <p:cTn id="148" dur="500"/>
                                        <p:tgtEl>
                                          <p:spTgt spid="45"/>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dissolve">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wipe(up)">
                                      <p:cBhvr>
                                        <p:cTn id="158" dur="500"/>
                                        <p:tgtEl>
                                          <p:spTgt spid="50"/>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nodeType="click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dissolve">
                                      <p:cBhvr>
                                        <p:cTn id="163" dur="500"/>
                                        <p:tgtEl>
                                          <p:spTgt spid="4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52"/>
                                        </p:tgtEl>
                                        <p:attrNameLst>
                                          <p:attrName>style.visibility</p:attrName>
                                        </p:attrNameLst>
                                      </p:cBhvr>
                                      <p:to>
                                        <p:strVal val="visible"/>
                                      </p:to>
                                    </p:set>
                                    <p:animEffect transition="in" filter="fade">
                                      <p:cBhvr>
                                        <p:cTn id="168" dur="500"/>
                                        <p:tgtEl>
                                          <p:spTgt spid="52"/>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dissolve">
                                      <p:cBhvr>
                                        <p:cTn id="173" dur="500"/>
                                        <p:tgtEl>
                                          <p:spTgt spid="53"/>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1"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wipe(up)">
                                      <p:cBhvr>
                                        <p:cTn id="178" dur="500"/>
                                        <p:tgtEl>
                                          <p:spTgt spid="54"/>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56"/>
                                        </p:tgtEl>
                                        <p:attrNameLst>
                                          <p:attrName>style.visibility</p:attrName>
                                        </p:attrNameLst>
                                      </p:cBhvr>
                                      <p:to>
                                        <p:strVal val="visible"/>
                                      </p:to>
                                    </p:set>
                                    <p:animEffect transition="in" filter="dissolve">
                                      <p:cBhvr>
                                        <p:cTn id="183" dur="500"/>
                                        <p:tgtEl>
                                          <p:spTgt spid="56"/>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fade">
                                      <p:cBhvr>
                                        <p:cTn id="188" dur="500"/>
                                        <p:tgtEl>
                                          <p:spTgt spid="58"/>
                                        </p:tgtEl>
                                      </p:cBhvr>
                                    </p:animEffect>
                                  </p:childTnLst>
                                </p:cTn>
                              </p:par>
                            </p:childTnLst>
                          </p:cTn>
                        </p:par>
                      </p:childTnLst>
                    </p:cTn>
                  </p:par>
                  <p:par>
                    <p:cTn id="189" fill="hold">
                      <p:stCondLst>
                        <p:cond delay="indefinite"/>
                      </p:stCondLst>
                      <p:childTnLst>
                        <p:par>
                          <p:cTn id="190" fill="hold">
                            <p:stCondLst>
                              <p:cond delay="0"/>
                            </p:stCondLst>
                            <p:childTnLst>
                              <p:par>
                                <p:cTn id="191" presetID="9" presetClass="entr" presetSubtype="0" fill="hold" nodeType="click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dissolve">
                                      <p:cBhvr>
                                        <p:cTn id="193" dur="500"/>
                                        <p:tgtEl>
                                          <p:spTgt spid="59"/>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1" fill="hold" grpId="0" nodeType="clickEffect">
                                  <p:stCondLst>
                                    <p:cond delay="0"/>
                                  </p:stCondLst>
                                  <p:childTnLst>
                                    <p:set>
                                      <p:cBhvr>
                                        <p:cTn id="197" dur="1" fill="hold">
                                          <p:stCondLst>
                                            <p:cond delay="0"/>
                                          </p:stCondLst>
                                        </p:cTn>
                                        <p:tgtEl>
                                          <p:spTgt spid="55"/>
                                        </p:tgtEl>
                                        <p:attrNameLst>
                                          <p:attrName>style.visibility</p:attrName>
                                        </p:attrNameLst>
                                      </p:cBhvr>
                                      <p:to>
                                        <p:strVal val="visible"/>
                                      </p:to>
                                    </p:set>
                                    <p:animEffect transition="in" filter="wipe(up)">
                                      <p:cBhvr>
                                        <p:cTn id="198" dur="500"/>
                                        <p:tgtEl>
                                          <p:spTgt spid="55"/>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nodeType="click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dissolve">
                                      <p:cBhvr>
                                        <p:cTn id="203" dur="500"/>
                                        <p:tgtEl>
                                          <p:spTgt spid="60"/>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62"/>
                                        </p:tgtEl>
                                        <p:attrNameLst>
                                          <p:attrName>style.visibility</p:attrName>
                                        </p:attrNameLst>
                                      </p:cBhvr>
                                      <p:to>
                                        <p:strVal val="visible"/>
                                      </p:to>
                                    </p:set>
                                    <p:animEffect transition="in" filter="fade">
                                      <p:cBhvr>
                                        <p:cTn id="208" dur="500"/>
                                        <p:tgtEl>
                                          <p:spTgt spid="6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nodeType="clickEffect">
                                  <p:stCondLst>
                                    <p:cond delay="0"/>
                                  </p:stCondLst>
                                  <p:childTnLst>
                                    <p:set>
                                      <p:cBhvr>
                                        <p:cTn id="212" dur="1" fill="hold">
                                          <p:stCondLst>
                                            <p:cond delay="0"/>
                                          </p:stCondLst>
                                        </p:cTn>
                                        <p:tgtEl>
                                          <p:spTgt spid="63"/>
                                        </p:tgtEl>
                                        <p:attrNameLst>
                                          <p:attrName>style.visibility</p:attrName>
                                        </p:attrNameLst>
                                      </p:cBhvr>
                                      <p:to>
                                        <p:strVal val="visible"/>
                                      </p:to>
                                    </p:set>
                                    <p:animEffect transition="in" filter="dissolve">
                                      <p:cBhvr>
                                        <p:cTn id="213" dur="500"/>
                                        <p:tgtEl>
                                          <p:spTgt spid="63"/>
                                        </p:tgtEl>
                                      </p:cBhvr>
                                    </p:animEffect>
                                  </p:childTnLst>
                                </p:cTn>
                              </p:par>
                            </p:childTnLst>
                          </p:cTn>
                        </p:par>
                      </p:childTnLst>
                    </p:cTn>
                  </p:par>
                  <p:par>
                    <p:cTn id="214" fill="hold">
                      <p:stCondLst>
                        <p:cond delay="indefinite"/>
                      </p:stCondLst>
                      <p:childTnLst>
                        <p:par>
                          <p:cTn id="215" fill="hold">
                            <p:stCondLst>
                              <p:cond delay="0"/>
                            </p:stCondLst>
                            <p:childTnLst>
                              <p:par>
                                <p:cTn id="216" presetID="26" presetClass="entr" presetSubtype="0" fill="hold" grpId="0" nodeType="clickEffect">
                                  <p:stCondLst>
                                    <p:cond delay="0"/>
                                  </p:stCondLst>
                                  <p:childTnLst>
                                    <p:set>
                                      <p:cBhvr>
                                        <p:cTn id="217" dur="1" fill="hold">
                                          <p:stCondLst>
                                            <p:cond delay="0"/>
                                          </p:stCondLst>
                                        </p:cTn>
                                        <p:tgtEl>
                                          <p:spTgt spid="65"/>
                                        </p:tgtEl>
                                        <p:attrNameLst>
                                          <p:attrName>style.visibility</p:attrName>
                                        </p:attrNameLst>
                                      </p:cBhvr>
                                      <p:to>
                                        <p:strVal val="visible"/>
                                      </p:to>
                                    </p:set>
                                    <p:animEffect transition="in" filter="wipe(down)">
                                      <p:cBhvr>
                                        <p:cTn id="218" dur="580">
                                          <p:stCondLst>
                                            <p:cond delay="0"/>
                                          </p:stCondLst>
                                        </p:cTn>
                                        <p:tgtEl>
                                          <p:spTgt spid="65"/>
                                        </p:tgtEl>
                                      </p:cBhvr>
                                    </p:animEffect>
                                    <p:anim calcmode="lin" valueType="num">
                                      <p:cBhvr>
                                        <p:cTn id="219"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4" dur="26">
                                          <p:stCondLst>
                                            <p:cond delay="650"/>
                                          </p:stCondLst>
                                        </p:cTn>
                                        <p:tgtEl>
                                          <p:spTgt spid="65"/>
                                        </p:tgtEl>
                                      </p:cBhvr>
                                      <p:to x="100000" y="60000"/>
                                    </p:animScale>
                                    <p:animScale>
                                      <p:cBhvr>
                                        <p:cTn id="225" dur="166" decel="50000">
                                          <p:stCondLst>
                                            <p:cond delay="676"/>
                                          </p:stCondLst>
                                        </p:cTn>
                                        <p:tgtEl>
                                          <p:spTgt spid="65"/>
                                        </p:tgtEl>
                                      </p:cBhvr>
                                      <p:to x="100000" y="100000"/>
                                    </p:animScale>
                                    <p:animScale>
                                      <p:cBhvr>
                                        <p:cTn id="226" dur="26">
                                          <p:stCondLst>
                                            <p:cond delay="1312"/>
                                          </p:stCondLst>
                                        </p:cTn>
                                        <p:tgtEl>
                                          <p:spTgt spid="65"/>
                                        </p:tgtEl>
                                      </p:cBhvr>
                                      <p:to x="100000" y="80000"/>
                                    </p:animScale>
                                    <p:animScale>
                                      <p:cBhvr>
                                        <p:cTn id="227" dur="166" decel="50000">
                                          <p:stCondLst>
                                            <p:cond delay="1338"/>
                                          </p:stCondLst>
                                        </p:cTn>
                                        <p:tgtEl>
                                          <p:spTgt spid="65"/>
                                        </p:tgtEl>
                                      </p:cBhvr>
                                      <p:to x="100000" y="100000"/>
                                    </p:animScale>
                                    <p:animScale>
                                      <p:cBhvr>
                                        <p:cTn id="228" dur="26">
                                          <p:stCondLst>
                                            <p:cond delay="1642"/>
                                          </p:stCondLst>
                                        </p:cTn>
                                        <p:tgtEl>
                                          <p:spTgt spid="65"/>
                                        </p:tgtEl>
                                      </p:cBhvr>
                                      <p:to x="100000" y="90000"/>
                                    </p:animScale>
                                    <p:animScale>
                                      <p:cBhvr>
                                        <p:cTn id="229" dur="166" decel="50000">
                                          <p:stCondLst>
                                            <p:cond delay="1668"/>
                                          </p:stCondLst>
                                        </p:cTn>
                                        <p:tgtEl>
                                          <p:spTgt spid="65"/>
                                        </p:tgtEl>
                                      </p:cBhvr>
                                      <p:to x="100000" y="100000"/>
                                    </p:animScale>
                                    <p:animScale>
                                      <p:cBhvr>
                                        <p:cTn id="230" dur="26">
                                          <p:stCondLst>
                                            <p:cond delay="1808"/>
                                          </p:stCondLst>
                                        </p:cTn>
                                        <p:tgtEl>
                                          <p:spTgt spid="65"/>
                                        </p:tgtEl>
                                      </p:cBhvr>
                                      <p:to x="100000" y="95000"/>
                                    </p:animScale>
                                    <p:animScale>
                                      <p:cBhvr>
                                        <p:cTn id="231" dur="166" decel="50000">
                                          <p:stCondLst>
                                            <p:cond delay="1834"/>
                                          </p:stCondLst>
                                        </p:cTn>
                                        <p:tgtEl>
                                          <p:spTgt spid="65"/>
                                        </p:tgtEl>
                                      </p:cBhvr>
                                      <p:to x="100000" y="100000"/>
                                    </p:animScale>
                                  </p:childTnLst>
                                </p:cTn>
                              </p:par>
                            </p:childTnLst>
                          </p:cTn>
                        </p:par>
                      </p:childTnLst>
                    </p:cTn>
                  </p:par>
                  <p:par>
                    <p:cTn id="232" fill="hold">
                      <p:stCondLst>
                        <p:cond delay="indefinite"/>
                      </p:stCondLst>
                      <p:childTnLst>
                        <p:par>
                          <p:cTn id="233" fill="hold">
                            <p:stCondLst>
                              <p:cond delay="0"/>
                            </p:stCondLst>
                            <p:childTnLst>
                              <p:par>
                                <p:cTn id="234" presetID="31" presetClass="entr" presetSubtype="0" fill="hold" grpId="0" nodeType="clickEffect">
                                  <p:stCondLst>
                                    <p:cond delay="0"/>
                                  </p:stCondLst>
                                  <p:childTnLst>
                                    <p:set>
                                      <p:cBhvr>
                                        <p:cTn id="235" dur="1" fill="hold">
                                          <p:stCondLst>
                                            <p:cond delay="0"/>
                                          </p:stCondLst>
                                        </p:cTn>
                                        <p:tgtEl>
                                          <p:spTgt spid="64"/>
                                        </p:tgtEl>
                                        <p:attrNameLst>
                                          <p:attrName>style.visibility</p:attrName>
                                        </p:attrNameLst>
                                      </p:cBhvr>
                                      <p:to>
                                        <p:strVal val="visible"/>
                                      </p:to>
                                    </p:set>
                                    <p:anim calcmode="lin" valueType="num">
                                      <p:cBhvr>
                                        <p:cTn id="236" dur="1000" fill="hold"/>
                                        <p:tgtEl>
                                          <p:spTgt spid="64"/>
                                        </p:tgtEl>
                                        <p:attrNameLst>
                                          <p:attrName>ppt_w</p:attrName>
                                        </p:attrNameLst>
                                      </p:cBhvr>
                                      <p:tavLst>
                                        <p:tav tm="0">
                                          <p:val>
                                            <p:fltVal val="0"/>
                                          </p:val>
                                        </p:tav>
                                        <p:tav tm="100000">
                                          <p:val>
                                            <p:strVal val="#ppt_w"/>
                                          </p:val>
                                        </p:tav>
                                      </p:tavLst>
                                    </p:anim>
                                    <p:anim calcmode="lin" valueType="num">
                                      <p:cBhvr>
                                        <p:cTn id="237" dur="1000" fill="hold"/>
                                        <p:tgtEl>
                                          <p:spTgt spid="64"/>
                                        </p:tgtEl>
                                        <p:attrNameLst>
                                          <p:attrName>ppt_h</p:attrName>
                                        </p:attrNameLst>
                                      </p:cBhvr>
                                      <p:tavLst>
                                        <p:tav tm="0">
                                          <p:val>
                                            <p:fltVal val="0"/>
                                          </p:val>
                                        </p:tav>
                                        <p:tav tm="100000">
                                          <p:val>
                                            <p:strVal val="#ppt_h"/>
                                          </p:val>
                                        </p:tav>
                                      </p:tavLst>
                                    </p:anim>
                                    <p:anim calcmode="lin" valueType="num">
                                      <p:cBhvr>
                                        <p:cTn id="238" dur="1000" fill="hold"/>
                                        <p:tgtEl>
                                          <p:spTgt spid="64"/>
                                        </p:tgtEl>
                                        <p:attrNameLst>
                                          <p:attrName>style.rotation</p:attrName>
                                        </p:attrNameLst>
                                      </p:cBhvr>
                                      <p:tavLst>
                                        <p:tav tm="0">
                                          <p:val>
                                            <p:fltVal val="90"/>
                                          </p:val>
                                        </p:tav>
                                        <p:tav tm="100000">
                                          <p:val>
                                            <p:fltVal val="0"/>
                                          </p:val>
                                        </p:tav>
                                      </p:tavLst>
                                    </p:anim>
                                    <p:animEffect transition="in" filter="fade">
                                      <p:cBhvr>
                                        <p:cTn id="239"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10" grpId="0" animBg="1"/>
      <p:bldP spid="50" grpId="0" autoUpdateAnimBg="0"/>
      <p:bldP spid="54" grpId="0" autoUpdateAnimBg="0"/>
      <p:bldP spid="55" grpId="0" autoUpdateAnimBg="0"/>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2"/>
            <a:extLst>
              <a:ext uri="{FF2B5EF4-FFF2-40B4-BE49-F238E27FC236}">
                <a16:creationId xmlns:a16="http://schemas.microsoft.com/office/drawing/2014/main" id="{73F995D2-E1E6-4020-EC6C-7B8F78249EE8}"/>
              </a:ext>
            </a:extLst>
          </p:cNvPr>
          <p:cNvPicPr>
            <a:picLocks noChangeAspect="1"/>
          </p:cNvPicPr>
          <p:nvPr/>
        </p:nvPicPr>
        <p:blipFill>
          <a:blip r:embed="rId3"/>
          <a:stretch>
            <a:fillRect/>
          </a:stretch>
        </p:blipFill>
        <p:spPr>
          <a:xfrm>
            <a:off x="1928491" y="1434623"/>
            <a:ext cx="8141380" cy="3581400"/>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3" name="Picture 2">
            <a:extLst>
              <a:ext uri="{FF2B5EF4-FFF2-40B4-BE49-F238E27FC236}">
                <a16:creationId xmlns:a16="http://schemas.microsoft.com/office/drawing/2014/main" id="{41F5814D-9722-0E74-59F5-1C1D7E76D0EA}"/>
              </a:ext>
            </a:extLst>
          </p:cNvPr>
          <p:cNvPicPr>
            <a:picLocks noChangeAspect="1"/>
          </p:cNvPicPr>
          <p:nvPr/>
        </p:nvPicPr>
        <p:blipFill>
          <a:blip r:embed="rId4"/>
          <a:stretch>
            <a:fillRect/>
          </a:stretch>
        </p:blipFill>
        <p:spPr>
          <a:xfrm>
            <a:off x="4214491" y="825023"/>
            <a:ext cx="3294797" cy="317277"/>
          </a:xfrm>
          <a:prstGeom prst="rect">
            <a:avLst/>
          </a:prstGeom>
          <a:ln w="19050">
            <a:solidFill>
              <a:schemeClr val="accent1"/>
            </a:solidFill>
          </a:ln>
          <a:effectLst>
            <a:outerShdw blurRad="50800" dist="101600" dir="2700000" algn="tl" rotWithShape="0">
              <a:schemeClr val="accent1">
                <a:alpha val="40000"/>
              </a:schemeClr>
            </a:outerShdw>
          </a:effectLst>
        </p:spPr>
      </p:pic>
      <p:sp>
        <p:nvSpPr>
          <p:cNvPr id="5" name="Text Box 4">
            <a:extLst>
              <a:ext uri="{FF2B5EF4-FFF2-40B4-BE49-F238E27FC236}">
                <a16:creationId xmlns:a16="http://schemas.microsoft.com/office/drawing/2014/main" id="{A6ED61EF-0E68-E880-775C-A4D75A407DAE}"/>
              </a:ext>
            </a:extLst>
          </p:cNvPr>
          <p:cNvSpPr txBox="1">
            <a:spLocks noChangeArrowheads="1"/>
          </p:cNvSpPr>
          <p:nvPr/>
        </p:nvSpPr>
        <p:spPr bwMode="auto">
          <a:xfrm>
            <a:off x="2612836" y="5308346"/>
            <a:ext cx="10576904" cy="43088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How do we describe high and low points on a graph?</a:t>
            </a:r>
          </a:p>
        </p:txBody>
      </p:sp>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a:extLst>
              <a:ext uri="{FF2B5EF4-FFF2-40B4-BE49-F238E27FC236}">
                <a16:creationId xmlns:a16="http://schemas.microsoft.com/office/drawing/2014/main" id="{5011FBB6-F620-3809-9759-B66DB4022127}"/>
              </a:ext>
            </a:extLst>
          </p:cNvPr>
          <p:cNvSpPr txBox="1">
            <a:spLocks noChangeArrowheads="1"/>
          </p:cNvSpPr>
          <p:nvPr/>
        </p:nvSpPr>
        <p:spPr bwMode="auto">
          <a:xfrm>
            <a:off x="198557" y="2054892"/>
            <a:ext cx="10576904" cy="43088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Absolute extreme values</a:t>
            </a:r>
            <a:r>
              <a:rPr lang="en-US" altLang="en-US" sz="2200" dirty="0"/>
              <a:t> occur either at maximum or minimum points on a curve.</a:t>
            </a:r>
          </a:p>
        </p:txBody>
      </p:sp>
      <p:sp>
        <p:nvSpPr>
          <p:cNvPr id="3" name="Text Box 2">
            <a:extLst>
              <a:ext uri="{FF2B5EF4-FFF2-40B4-BE49-F238E27FC236}">
                <a16:creationId xmlns:a16="http://schemas.microsoft.com/office/drawing/2014/main" id="{A3BF55CD-25A6-4376-4BAE-CE8D56543098}"/>
              </a:ext>
            </a:extLst>
          </p:cNvPr>
          <p:cNvSpPr txBox="1">
            <a:spLocks noChangeArrowheads="1"/>
          </p:cNvSpPr>
          <p:nvPr/>
        </p:nvSpPr>
        <p:spPr bwMode="auto">
          <a:xfrm>
            <a:off x="181970" y="743891"/>
            <a:ext cx="11257547" cy="1107996"/>
          </a:xfrm>
          <a:prstGeom prst="rect">
            <a:avLst/>
          </a:prstGeom>
          <a:noFill/>
          <a:ln w="25400">
            <a:no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Even though the graphing calculator and the computer have eliminated the need to routinely use calculus to graph by hand and to find maximum and minimum values of functions, we still study the methods to increase our understanding of functions and the mathematics involved.</a:t>
            </a:r>
          </a:p>
        </p:txBody>
      </p:sp>
      <p:sp>
        <p:nvSpPr>
          <p:cNvPr id="6" name="Text Box 7">
            <a:extLst>
              <a:ext uri="{FF2B5EF4-FFF2-40B4-BE49-F238E27FC236}">
                <a16:creationId xmlns:a16="http://schemas.microsoft.com/office/drawing/2014/main" id="{EDBC5B48-3111-8F16-9811-81E4BB85C858}"/>
              </a:ext>
            </a:extLst>
          </p:cNvPr>
          <p:cNvSpPr txBox="1">
            <a:spLocks noChangeArrowheads="1"/>
          </p:cNvSpPr>
          <p:nvPr/>
        </p:nvSpPr>
        <p:spPr bwMode="auto">
          <a:xfrm>
            <a:off x="241275" y="3490875"/>
            <a:ext cx="5783956" cy="76944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They are also sometimes called absolute </a:t>
            </a:r>
            <a:r>
              <a:rPr lang="en-US" altLang="en-US" sz="2200" u="sng" dirty="0"/>
              <a:t>extrema</a:t>
            </a:r>
            <a:r>
              <a:rPr lang="en-US" altLang="en-US" sz="2200" dirty="0"/>
              <a:t>.</a:t>
            </a:r>
          </a:p>
          <a:p>
            <a:pPr eaLnBrk="1" hangingPunct="1">
              <a:spcBef>
                <a:spcPct val="0"/>
              </a:spcBef>
              <a:buFontTx/>
              <a:buNone/>
            </a:pPr>
            <a:r>
              <a:rPr lang="en-US" altLang="en-US" sz="2200" dirty="0"/>
              <a:t>(</a:t>
            </a:r>
            <a:r>
              <a:rPr lang="en-US" altLang="en-US" sz="2200" i="1" dirty="0"/>
              <a:t>Extrema</a:t>
            </a:r>
            <a:r>
              <a:rPr lang="en-US" altLang="en-US" sz="2200" dirty="0"/>
              <a:t> is the plural of the Latin </a:t>
            </a:r>
            <a:r>
              <a:rPr lang="en-US" altLang="en-US" sz="2200" i="1" dirty="0"/>
              <a:t>extremum</a:t>
            </a:r>
            <a:r>
              <a:rPr lang="en-US" altLang="en-US" sz="2200" dirty="0"/>
              <a:t>.)</a:t>
            </a:r>
          </a:p>
        </p:txBody>
      </p:sp>
      <p:pic>
        <p:nvPicPr>
          <p:cNvPr id="8" name="Picture 7">
            <a:extLst>
              <a:ext uri="{FF2B5EF4-FFF2-40B4-BE49-F238E27FC236}">
                <a16:creationId xmlns:a16="http://schemas.microsoft.com/office/drawing/2014/main" id="{2A156B42-3AD5-D2E1-28EB-E247D4FA2EDB}"/>
              </a:ext>
            </a:extLst>
          </p:cNvPr>
          <p:cNvPicPr>
            <a:picLocks noChangeAspect="1"/>
          </p:cNvPicPr>
          <p:nvPr/>
        </p:nvPicPr>
        <p:blipFill>
          <a:blip r:embed="rId2"/>
          <a:stretch>
            <a:fillRect/>
          </a:stretch>
        </p:blipFill>
        <p:spPr>
          <a:xfrm>
            <a:off x="198557" y="197322"/>
            <a:ext cx="4855809" cy="365287"/>
          </a:xfrm>
          <a:prstGeom prst="rect">
            <a:avLst/>
          </a:prstGeom>
        </p:spPr>
      </p:pic>
      <p:sp>
        <p:nvSpPr>
          <p:cNvPr id="10" name="TextBox 9">
            <a:extLst>
              <a:ext uri="{FF2B5EF4-FFF2-40B4-BE49-F238E27FC236}">
                <a16:creationId xmlns:a16="http://schemas.microsoft.com/office/drawing/2014/main" id="{70962624-67F5-CF8F-7E47-2AB516A212D0}"/>
              </a:ext>
            </a:extLst>
          </p:cNvPr>
          <p:cNvSpPr txBox="1"/>
          <p:nvPr/>
        </p:nvSpPr>
        <p:spPr>
          <a:xfrm>
            <a:off x="181970" y="2648687"/>
            <a:ext cx="11257546" cy="769441"/>
          </a:xfrm>
          <a:prstGeom prst="rect">
            <a:avLst/>
          </a:prstGeom>
          <a:noFill/>
        </p:spPr>
        <p:txBody>
          <a:bodyPr wrap="square">
            <a:spAutoFit/>
          </a:bodyPr>
          <a:lstStyle/>
          <a:p>
            <a:pPr algn="l"/>
            <a:r>
              <a:rPr lang="en-US" sz="2200" b="0" i="0" u="none" strike="noStrike" baseline="0" dirty="0">
                <a:latin typeface="TimesLTStd-Roman"/>
              </a:rPr>
              <a:t>An absolute maximum or minimum is sometimes called a </a:t>
            </a:r>
            <a:r>
              <a:rPr lang="en-US" sz="2200" b="1" i="0" u="none" strike="noStrike" baseline="0" dirty="0">
                <a:latin typeface="TimesLTStd-Bold"/>
              </a:rPr>
              <a:t>global </a:t>
            </a:r>
            <a:r>
              <a:rPr lang="en-US" sz="2200" b="0" i="0" u="none" strike="noStrike" baseline="0" dirty="0">
                <a:latin typeface="TimesLTStd-Roman"/>
              </a:rPr>
              <a:t>maximum or minimum. The maximum and minimum values of </a:t>
            </a:r>
            <a:r>
              <a:rPr lang="en-US" sz="2200" b="0" i="1" u="none" strike="noStrike" baseline="0" dirty="0">
                <a:latin typeface="TimesLTStd-Italic"/>
              </a:rPr>
              <a:t>f </a:t>
            </a:r>
            <a:r>
              <a:rPr lang="en-US" sz="2200" b="0" i="0" u="none" strike="noStrike" baseline="0" dirty="0">
                <a:latin typeface="TimesLTStd-Roman"/>
              </a:rPr>
              <a:t>are called </a:t>
            </a:r>
            <a:r>
              <a:rPr lang="en-US" sz="2200" b="1" i="0" u="none" strike="noStrike" baseline="0" dirty="0">
                <a:latin typeface="TimesLTStd-Bold"/>
              </a:rPr>
              <a:t>extreme values </a:t>
            </a:r>
            <a:r>
              <a:rPr lang="en-US" sz="2200" b="0" i="0" u="none" strike="noStrike" baseline="0" dirty="0">
                <a:latin typeface="TimesLTStd-Roman"/>
              </a:rPr>
              <a:t>of </a:t>
            </a:r>
            <a:r>
              <a:rPr lang="en-US" sz="2200" b="0" i="1" u="none" strike="noStrike" baseline="0" dirty="0">
                <a:latin typeface="TimesLTStd-Italic"/>
              </a:rPr>
              <a:t>f</a:t>
            </a:r>
            <a:r>
              <a:rPr lang="en-US" sz="2200" b="0" i="0" u="none" strike="noStrike" baseline="0" dirty="0">
                <a:latin typeface="TimesLTStd-Roman"/>
              </a:rPr>
              <a:t>.</a:t>
            </a:r>
            <a:endParaRPr lang="en-US" sz="2200" dirty="0"/>
          </a:p>
        </p:txBody>
      </p:sp>
      <p:pic>
        <p:nvPicPr>
          <p:cNvPr id="12" name="Picture 11">
            <a:extLst>
              <a:ext uri="{FF2B5EF4-FFF2-40B4-BE49-F238E27FC236}">
                <a16:creationId xmlns:a16="http://schemas.microsoft.com/office/drawing/2014/main" id="{6973F7B8-025C-518D-03A0-01DB7B244DE2}"/>
              </a:ext>
            </a:extLst>
          </p:cNvPr>
          <p:cNvPicPr>
            <a:picLocks noChangeAspect="1"/>
          </p:cNvPicPr>
          <p:nvPr/>
        </p:nvPicPr>
        <p:blipFill>
          <a:blip r:embed="rId3"/>
          <a:stretch>
            <a:fillRect/>
          </a:stretch>
        </p:blipFill>
        <p:spPr>
          <a:xfrm>
            <a:off x="7178509" y="3696315"/>
            <a:ext cx="3596952" cy="2872989"/>
          </a:xfrm>
          <a:prstGeom prst="rect">
            <a:avLst/>
          </a:prstGeom>
        </p:spPr>
      </p:pic>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88081"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
            <a:extLst>
              <a:ext uri="{FF2B5EF4-FFF2-40B4-BE49-F238E27FC236}">
                <a16:creationId xmlns:a16="http://schemas.microsoft.com/office/drawing/2014/main" id="{655DBCCE-1289-718D-CB17-68E94F1478BD}"/>
              </a:ext>
            </a:extLst>
          </p:cNvPr>
          <p:cNvGrpSpPr>
            <a:grpSpLocks/>
          </p:cNvGrpSpPr>
          <p:nvPr/>
        </p:nvGrpSpPr>
        <p:grpSpPr bwMode="auto">
          <a:xfrm>
            <a:off x="2020146" y="497840"/>
            <a:ext cx="7620000" cy="2743200"/>
            <a:chOff x="240" y="2112"/>
            <a:chExt cx="4800" cy="1728"/>
          </a:xfrm>
        </p:grpSpPr>
        <p:sp>
          <p:nvSpPr>
            <p:cNvPr id="3" name="Rectangle 4">
              <a:extLst>
                <a:ext uri="{FF2B5EF4-FFF2-40B4-BE49-F238E27FC236}">
                  <a16:creationId xmlns:a16="http://schemas.microsoft.com/office/drawing/2014/main" id="{B3F7C10F-E8C3-1B0B-ADFB-160678AFDDEC}"/>
                </a:ext>
              </a:extLst>
            </p:cNvPr>
            <p:cNvSpPr>
              <a:spLocks noChangeArrowheads="1"/>
            </p:cNvSpPr>
            <p:nvPr/>
          </p:nvSpPr>
          <p:spPr bwMode="auto">
            <a:xfrm>
              <a:off x="240" y="2112"/>
              <a:ext cx="4800" cy="1728"/>
            </a:xfrm>
            <a:prstGeom prst="rect">
              <a:avLst/>
            </a:prstGeom>
            <a:solidFill>
              <a:schemeClr val="bg1"/>
            </a:solidFill>
            <a:ln w="19050">
              <a:solidFill>
                <a:srgbClr val="FF0000"/>
              </a:solidFill>
              <a:miter lim="800000"/>
              <a:headEnd/>
              <a:tailEnd/>
            </a:ln>
            <a:effectLst>
              <a:outerShdw blurRad="50800" dist="50800" dir="5400000" algn="ctr" rotWithShape="0">
                <a:schemeClr val="bg1"/>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graphicFrame>
          <p:nvGraphicFramePr>
            <p:cNvPr id="5" name="Object 5">
              <a:extLst>
                <a:ext uri="{FF2B5EF4-FFF2-40B4-BE49-F238E27FC236}">
                  <a16:creationId xmlns:a16="http://schemas.microsoft.com/office/drawing/2014/main" id="{70E0260D-F663-DD6A-63D3-11639DC6E3D3}"/>
                </a:ext>
              </a:extLst>
            </p:cNvPr>
            <p:cNvGraphicFramePr>
              <a:graphicFrameLocks noChangeAspect="1"/>
            </p:cNvGraphicFramePr>
            <p:nvPr>
              <p:extLst>
                <p:ext uri="{D42A27DB-BD31-4B8C-83A1-F6EECF244321}">
                  <p14:modId xmlns:p14="http://schemas.microsoft.com/office/powerpoint/2010/main" val="3807708457"/>
                </p:ext>
              </p:extLst>
            </p:nvPr>
          </p:nvGraphicFramePr>
          <p:xfrm>
            <a:off x="443" y="2160"/>
            <a:ext cx="4309" cy="1644"/>
          </p:xfrm>
          <a:graphic>
            <a:graphicData uri="http://schemas.openxmlformats.org/presentationml/2006/ole">
              <mc:AlternateContent xmlns:mc="http://schemas.openxmlformats.org/markup-compatibility/2006">
                <mc:Choice xmlns:v="urn:schemas-microsoft-com:vml" Requires="v">
                  <p:oleObj name="Equation" r:id="rId2" imgW="4127400" imgH="1574640" progId="Equation.DSMT4">
                    <p:embed/>
                  </p:oleObj>
                </mc:Choice>
                <mc:Fallback>
                  <p:oleObj name="Equation" r:id="rId2" imgW="4127400" imgH="1574640" progId="Equation.DSMT4">
                    <p:embed/>
                    <p:pic>
                      <p:nvPicPr>
                        <p:cNvPr id="5" name="Object 5"/>
                        <p:cNvPicPr>
                          <a:picLocks noChangeAspect="1" noChangeArrowheads="1"/>
                        </p:cNvPicPr>
                        <p:nvPr/>
                      </p:nvPicPr>
                      <p:blipFill>
                        <a:blip r:embed="rId3"/>
                        <a:srcRect/>
                        <a:stretch>
                          <a:fillRect/>
                        </a:stretch>
                      </p:blipFill>
                      <p:spPr bwMode="auto">
                        <a:xfrm>
                          <a:off x="443" y="2160"/>
                          <a:ext cx="4309" cy="1644"/>
                        </a:xfrm>
                        <a:prstGeom prst="rect">
                          <a:avLst/>
                        </a:prstGeom>
                        <a:noFill/>
                        <a:ln>
                          <a:noFill/>
                        </a:ln>
                        <a:effectLst/>
                      </p:spPr>
                    </p:pic>
                  </p:oleObj>
                </mc:Fallback>
              </mc:AlternateContent>
            </a:graphicData>
          </a:graphic>
        </p:graphicFrame>
      </p:grpSp>
      <p:grpSp>
        <p:nvGrpSpPr>
          <p:cNvPr id="6" name="Group 10">
            <a:extLst>
              <a:ext uri="{FF2B5EF4-FFF2-40B4-BE49-F238E27FC236}">
                <a16:creationId xmlns:a16="http://schemas.microsoft.com/office/drawing/2014/main" id="{409CC202-7CFB-D362-A037-44D8858A19AC}"/>
              </a:ext>
            </a:extLst>
          </p:cNvPr>
          <p:cNvGrpSpPr>
            <a:grpSpLocks/>
          </p:cNvGrpSpPr>
          <p:nvPr/>
        </p:nvGrpSpPr>
        <p:grpSpPr bwMode="auto">
          <a:xfrm>
            <a:off x="2020147" y="3488691"/>
            <a:ext cx="7620000" cy="2800350"/>
            <a:chOff x="480" y="2076"/>
            <a:chExt cx="4800" cy="1764"/>
          </a:xfrm>
        </p:grpSpPr>
        <p:sp>
          <p:nvSpPr>
            <p:cNvPr id="7" name="Rectangle 8">
              <a:extLst>
                <a:ext uri="{FF2B5EF4-FFF2-40B4-BE49-F238E27FC236}">
                  <a16:creationId xmlns:a16="http://schemas.microsoft.com/office/drawing/2014/main" id="{C4B7677D-CC72-49EC-FFAC-94A2D60836A3}"/>
                </a:ext>
              </a:extLst>
            </p:cNvPr>
            <p:cNvSpPr>
              <a:spLocks noChangeArrowheads="1"/>
            </p:cNvSpPr>
            <p:nvPr/>
          </p:nvSpPr>
          <p:spPr bwMode="auto">
            <a:xfrm>
              <a:off x="480" y="2076"/>
              <a:ext cx="4800" cy="1764"/>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graphicFrame>
          <p:nvGraphicFramePr>
            <p:cNvPr id="8" name="Object 9">
              <a:extLst>
                <a:ext uri="{FF2B5EF4-FFF2-40B4-BE49-F238E27FC236}">
                  <a16:creationId xmlns:a16="http://schemas.microsoft.com/office/drawing/2014/main" id="{C609CA19-672B-858B-6F49-3D9DA839E3D6}"/>
                </a:ext>
              </a:extLst>
            </p:cNvPr>
            <p:cNvGraphicFramePr>
              <a:graphicFrameLocks noChangeAspect="1"/>
            </p:cNvGraphicFramePr>
            <p:nvPr>
              <p:extLst>
                <p:ext uri="{D42A27DB-BD31-4B8C-83A1-F6EECF244321}">
                  <p14:modId xmlns:p14="http://schemas.microsoft.com/office/powerpoint/2010/main" val="3686842847"/>
                </p:ext>
              </p:extLst>
            </p:nvPr>
          </p:nvGraphicFramePr>
          <p:xfrm>
            <a:off x="600" y="2143"/>
            <a:ext cx="4330" cy="1662"/>
          </p:xfrm>
          <a:graphic>
            <a:graphicData uri="http://schemas.openxmlformats.org/presentationml/2006/ole">
              <mc:AlternateContent xmlns:mc="http://schemas.openxmlformats.org/markup-compatibility/2006">
                <mc:Choice xmlns:v="urn:schemas-microsoft-com:vml" Requires="v">
                  <p:oleObj name="Equation" r:id="rId4" imgW="4101840" imgH="1574640" progId="Equation.DSMT4">
                    <p:embed/>
                  </p:oleObj>
                </mc:Choice>
                <mc:Fallback>
                  <p:oleObj name="Equation" r:id="rId4" imgW="4101840" imgH="1574640" progId="Equation.DSMT4">
                    <p:embed/>
                    <p:pic>
                      <p:nvPicPr>
                        <p:cNvPr id="8" name="Object 9"/>
                        <p:cNvPicPr>
                          <a:picLocks noChangeAspect="1" noChangeArrowheads="1"/>
                        </p:cNvPicPr>
                        <p:nvPr/>
                      </p:nvPicPr>
                      <p:blipFill>
                        <a:blip r:embed="rId5"/>
                        <a:srcRect/>
                        <a:stretch>
                          <a:fillRect/>
                        </a:stretch>
                      </p:blipFill>
                      <p:spPr bwMode="auto">
                        <a:xfrm>
                          <a:off x="600" y="2143"/>
                          <a:ext cx="4330" cy="1662"/>
                        </a:xfrm>
                        <a:prstGeom prst="rect">
                          <a:avLst/>
                        </a:prstGeom>
                        <a:noFill/>
                        <a:ln>
                          <a:noFill/>
                        </a:ln>
                        <a:effectLst/>
                      </p:spPr>
                    </p:pic>
                  </p:oleObj>
                </mc:Fallback>
              </mc:AlternateContent>
            </a:graphicData>
          </a:graphic>
        </p:graphicFrame>
      </p:grpSp>
      <p:pic>
        <p:nvPicPr>
          <p:cNvPr id="9" name="Picture 8">
            <a:extLst>
              <a:ext uri="{FF2B5EF4-FFF2-40B4-BE49-F238E27FC236}">
                <a16:creationId xmlns:a16="http://schemas.microsoft.com/office/drawing/2014/main" id="{5F08B6D4-FF34-0CCE-6010-0441C0B893C1}"/>
              </a:ext>
            </a:extLst>
          </p:cNvPr>
          <p:cNvPicPr>
            <a:picLocks noChangeAspect="1"/>
          </p:cNvPicPr>
          <p:nvPr/>
        </p:nvPicPr>
        <p:blipFill>
          <a:blip r:embed="rId6"/>
          <a:stretch>
            <a:fillRect/>
          </a:stretch>
        </p:blipFill>
        <p:spPr>
          <a:xfrm>
            <a:off x="2140296" y="1721551"/>
            <a:ext cx="1890097" cy="381569"/>
          </a:xfrm>
          <a:prstGeom prst="rect">
            <a:avLst/>
          </a:prstGeom>
        </p:spPr>
      </p:pic>
      <p:pic>
        <p:nvPicPr>
          <p:cNvPr id="10" name="Picture 9">
            <a:extLst>
              <a:ext uri="{FF2B5EF4-FFF2-40B4-BE49-F238E27FC236}">
                <a16:creationId xmlns:a16="http://schemas.microsoft.com/office/drawing/2014/main" id="{BD03BB08-0A83-4211-E78F-B3E9311341A2}"/>
              </a:ext>
            </a:extLst>
          </p:cNvPr>
          <p:cNvPicPr>
            <a:picLocks noChangeAspect="1"/>
          </p:cNvPicPr>
          <p:nvPr/>
        </p:nvPicPr>
        <p:blipFill>
          <a:blip r:embed="rId6"/>
          <a:stretch>
            <a:fillRect/>
          </a:stretch>
        </p:blipFill>
        <p:spPr>
          <a:xfrm>
            <a:off x="2260446" y="2061391"/>
            <a:ext cx="5258736" cy="381569"/>
          </a:xfrm>
          <a:prstGeom prst="rect">
            <a:avLst/>
          </a:prstGeom>
        </p:spPr>
      </p:pic>
      <p:pic>
        <p:nvPicPr>
          <p:cNvPr id="11" name="Picture 10">
            <a:extLst>
              <a:ext uri="{FF2B5EF4-FFF2-40B4-BE49-F238E27FC236}">
                <a16:creationId xmlns:a16="http://schemas.microsoft.com/office/drawing/2014/main" id="{A725A39B-EFEE-D9D5-F3F0-A21DDB6FC445}"/>
              </a:ext>
            </a:extLst>
          </p:cNvPr>
          <p:cNvPicPr>
            <a:picLocks noChangeAspect="1"/>
          </p:cNvPicPr>
          <p:nvPr/>
        </p:nvPicPr>
        <p:blipFill>
          <a:blip r:embed="rId6"/>
          <a:stretch>
            <a:fillRect/>
          </a:stretch>
        </p:blipFill>
        <p:spPr>
          <a:xfrm>
            <a:off x="2380596" y="2442960"/>
            <a:ext cx="5258736" cy="381569"/>
          </a:xfrm>
          <a:prstGeom prst="rect">
            <a:avLst/>
          </a:prstGeom>
        </p:spPr>
      </p:pic>
      <p:pic>
        <p:nvPicPr>
          <p:cNvPr id="12" name="Picture 11">
            <a:extLst>
              <a:ext uri="{FF2B5EF4-FFF2-40B4-BE49-F238E27FC236}">
                <a16:creationId xmlns:a16="http://schemas.microsoft.com/office/drawing/2014/main" id="{840DC528-9DBA-7760-9E1E-5308767354E0}"/>
              </a:ext>
            </a:extLst>
          </p:cNvPr>
          <p:cNvPicPr>
            <a:picLocks noChangeAspect="1"/>
          </p:cNvPicPr>
          <p:nvPr/>
        </p:nvPicPr>
        <p:blipFill>
          <a:blip r:embed="rId6"/>
          <a:stretch>
            <a:fillRect/>
          </a:stretch>
        </p:blipFill>
        <p:spPr>
          <a:xfrm>
            <a:off x="2260446" y="2834601"/>
            <a:ext cx="5258736" cy="381569"/>
          </a:xfrm>
          <a:prstGeom prst="rect">
            <a:avLst/>
          </a:prstGeom>
        </p:spPr>
      </p:pic>
      <p:pic>
        <p:nvPicPr>
          <p:cNvPr id="13" name="Picture 12">
            <a:extLst>
              <a:ext uri="{FF2B5EF4-FFF2-40B4-BE49-F238E27FC236}">
                <a16:creationId xmlns:a16="http://schemas.microsoft.com/office/drawing/2014/main" id="{829F510C-A078-7515-7B81-1F2A0BB57A73}"/>
              </a:ext>
            </a:extLst>
          </p:cNvPr>
          <p:cNvPicPr>
            <a:picLocks noChangeAspect="1"/>
          </p:cNvPicPr>
          <p:nvPr/>
        </p:nvPicPr>
        <p:blipFill>
          <a:blip r:embed="rId6"/>
          <a:stretch>
            <a:fillRect/>
          </a:stretch>
        </p:blipFill>
        <p:spPr>
          <a:xfrm>
            <a:off x="2140296" y="4693449"/>
            <a:ext cx="5258736" cy="381569"/>
          </a:xfrm>
          <a:prstGeom prst="rect">
            <a:avLst/>
          </a:prstGeom>
        </p:spPr>
      </p:pic>
      <p:pic>
        <p:nvPicPr>
          <p:cNvPr id="14" name="Picture 13">
            <a:extLst>
              <a:ext uri="{FF2B5EF4-FFF2-40B4-BE49-F238E27FC236}">
                <a16:creationId xmlns:a16="http://schemas.microsoft.com/office/drawing/2014/main" id="{CB04DBB5-48FC-A0C1-BCB2-9C41ACCC1F14}"/>
              </a:ext>
            </a:extLst>
          </p:cNvPr>
          <p:cNvPicPr>
            <a:picLocks noChangeAspect="1"/>
          </p:cNvPicPr>
          <p:nvPr/>
        </p:nvPicPr>
        <p:blipFill>
          <a:blip r:embed="rId6"/>
          <a:stretch>
            <a:fillRect/>
          </a:stretch>
        </p:blipFill>
        <p:spPr>
          <a:xfrm>
            <a:off x="2210647" y="5131884"/>
            <a:ext cx="5258736" cy="381569"/>
          </a:xfrm>
          <a:prstGeom prst="rect">
            <a:avLst/>
          </a:prstGeom>
        </p:spPr>
      </p:pic>
      <p:pic>
        <p:nvPicPr>
          <p:cNvPr id="15" name="Picture 14">
            <a:extLst>
              <a:ext uri="{FF2B5EF4-FFF2-40B4-BE49-F238E27FC236}">
                <a16:creationId xmlns:a16="http://schemas.microsoft.com/office/drawing/2014/main" id="{1CFE19EA-D0F3-3DB8-6AB5-3B63DF32D186}"/>
              </a:ext>
            </a:extLst>
          </p:cNvPr>
          <p:cNvPicPr>
            <a:picLocks noChangeAspect="1"/>
          </p:cNvPicPr>
          <p:nvPr/>
        </p:nvPicPr>
        <p:blipFill>
          <a:blip r:embed="rId6"/>
          <a:stretch>
            <a:fillRect/>
          </a:stretch>
        </p:blipFill>
        <p:spPr>
          <a:xfrm>
            <a:off x="2207351" y="5518641"/>
            <a:ext cx="5258736" cy="381569"/>
          </a:xfrm>
          <a:prstGeom prst="rect">
            <a:avLst/>
          </a:prstGeom>
        </p:spPr>
      </p:pic>
      <p:pic>
        <p:nvPicPr>
          <p:cNvPr id="16" name="Picture 15">
            <a:extLst>
              <a:ext uri="{FF2B5EF4-FFF2-40B4-BE49-F238E27FC236}">
                <a16:creationId xmlns:a16="http://schemas.microsoft.com/office/drawing/2014/main" id="{C4036E4E-9CF4-10C0-2823-8486FFEABEEE}"/>
              </a:ext>
            </a:extLst>
          </p:cNvPr>
          <p:cNvPicPr>
            <a:picLocks noChangeAspect="1"/>
          </p:cNvPicPr>
          <p:nvPr/>
        </p:nvPicPr>
        <p:blipFill>
          <a:blip r:embed="rId6"/>
          <a:stretch>
            <a:fillRect/>
          </a:stretch>
        </p:blipFill>
        <p:spPr>
          <a:xfrm>
            <a:off x="2140296" y="5835170"/>
            <a:ext cx="5258736" cy="381569"/>
          </a:xfrm>
          <a:prstGeom prst="rect">
            <a:avLst/>
          </a:prstGeom>
        </p:spPr>
      </p:pic>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
            <a:extLst>
              <a:ext uri="{FF2B5EF4-FFF2-40B4-BE49-F238E27FC236}">
                <a16:creationId xmlns:a16="http://schemas.microsoft.com/office/drawing/2014/main" id="{81E783CB-821C-DE6D-0DA4-DAB0EE402F52}"/>
              </a:ext>
            </a:extLst>
          </p:cNvPr>
          <p:cNvGrpSpPr>
            <a:grpSpLocks/>
          </p:cNvGrpSpPr>
          <p:nvPr/>
        </p:nvGrpSpPr>
        <p:grpSpPr bwMode="auto">
          <a:xfrm>
            <a:off x="1788947" y="293145"/>
            <a:ext cx="8397875" cy="1295400"/>
            <a:chOff x="48" y="480"/>
            <a:chExt cx="5290" cy="816"/>
          </a:xfrm>
        </p:grpSpPr>
        <p:sp>
          <p:nvSpPr>
            <p:cNvPr id="3" name="Rectangle 2">
              <a:extLst>
                <a:ext uri="{FF2B5EF4-FFF2-40B4-BE49-F238E27FC236}">
                  <a16:creationId xmlns:a16="http://schemas.microsoft.com/office/drawing/2014/main" id="{49EB8F43-DB67-C1F5-DE59-60AE718196D7}"/>
                </a:ext>
              </a:extLst>
            </p:cNvPr>
            <p:cNvSpPr>
              <a:spLocks noChangeArrowheads="1"/>
            </p:cNvSpPr>
            <p:nvPr/>
          </p:nvSpPr>
          <p:spPr bwMode="auto">
            <a:xfrm>
              <a:off x="48" y="480"/>
              <a:ext cx="5290" cy="816"/>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graphicFrame>
          <p:nvGraphicFramePr>
            <p:cNvPr id="5" name="Object 4">
              <a:extLst>
                <a:ext uri="{FF2B5EF4-FFF2-40B4-BE49-F238E27FC236}">
                  <a16:creationId xmlns:a16="http://schemas.microsoft.com/office/drawing/2014/main" id="{31FA9753-6BBD-561C-54F1-EAFAEBCF6B8B}"/>
                </a:ext>
              </a:extLst>
            </p:cNvPr>
            <p:cNvGraphicFramePr>
              <a:graphicFrameLocks noChangeAspect="1"/>
            </p:cNvGraphicFramePr>
            <p:nvPr>
              <p:extLst>
                <p:ext uri="{D42A27DB-BD31-4B8C-83A1-F6EECF244321}">
                  <p14:modId xmlns:p14="http://schemas.microsoft.com/office/powerpoint/2010/main" val="2525885535"/>
                </p:ext>
              </p:extLst>
            </p:nvPr>
          </p:nvGraphicFramePr>
          <p:xfrm>
            <a:off x="96" y="630"/>
            <a:ext cx="5242" cy="522"/>
          </p:xfrm>
          <a:graphic>
            <a:graphicData uri="http://schemas.openxmlformats.org/presentationml/2006/ole">
              <mc:AlternateContent xmlns:mc="http://schemas.openxmlformats.org/markup-compatibility/2006">
                <mc:Choice xmlns:v="urn:schemas-microsoft-com:vml" Requires="v">
                  <p:oleObj name="Equation" r:id="rId2" imgW="4330440" imgH="431640" progId="Equation.DSMT4">
                    <p:embed/>
                  </p:oleObj>
                </mc:Choice>
                <mc:Fallback>
                  <p:oleObj name="Equation" r:id="rId2" imgW="4330440" imgH="431640" progId="Equation.DSMT4">
                    <p:embed/>
                    <p:pic>
                      <p:nvPicPr>
                        <p:cNvPr id="5" name="Object 4"/>
                        <p:cNvPicPr>
                          <a:picLocks noChangeAspect="1" noChangeArrowheads="1"/>
                        </p:cNvPicPr>
                        <p:nvPr/>
                      </p:nvPicPr>
                      <p:blipFill>
                        <a:blip r:embed="rId3"/>
                        <a:srcRect/>
                        <a:stretch>
                          <a:fillRect/>
                        </a:stretch>
                      </p:blipFill>
                      <p:spPr bwMode="auto">
                        <a:xfrm>
                          <a:off x="96" y="630"/>
                          <a:ext cx="5242" cy="522"/>
                        </a:xfrm>
                        <a:prstGeom prst="rect">
                          <a:avLst/>
                        </a:prstGeom>
                        <a:noFill/>
                        <a:ln>
                          <a:noFill/>
                        </a:ln>
                        <a:effectLst/>
                      </p:spPr>
                    </p:pic>
                  </p:oleObj>
                </mc:Fallback>
              </mc:AlternateContent>
            </a:graphicData>
          </a:graphic>
        </p:graphicFrame>
      </p:grpSp>
      <p:grpSp>
        <p:nvGrpSpPr>
          <p:cNvPr id="6" name="Group 9">
            <a:extLst>
              <a:ext uri="{FF2B5EF4-FFF2-40B4-BE49-F238E27FC236}">
                <a16:creationId xmlns:a16="http://schemas.microsoft.com/office/drawing/2014/main" id="{964E6E56-F4A1-BF26-9D2A-4E61517008AE}"/>
              </a:ext>
            </a:extLst>
          </p:cNvPr>
          <p:cNvGrpSpPr>
            <a:grpSpLocks/>
          </p:cNvGrpSpPr>
          <p:nvPr/>
        </p:nvGrpSpPr>
        <p:grpSpPr bwMode="auto">
          <a:xfrm>
            <a:off x="1788946" y="1885472"/>
            <a:ext cx="8397875" cy="1219200"/>
            <a:chOff x="192" y="2736"/>
            <a:chExt cx="5290" cy="768"/>
          </a:xfrm>
        </p:grpSpPr>
        <p:sp>
          <p:nvSpPr>
            <p:cNvPr id="7" name="Rectangle 6">
              <a:extLst>
                <a:ext uri="{FF2B5EF4-FFF2-40B4-BE49-F238E27FC236}">
                  <a16:creationId xmlns:a16="http://schemas.microsoft.com/office/drawing/2014/main" id="{4A6D751D-3DDA-F9DB-21B4-16DA7D43C2E6}"/>
                </a:ext>
              </a:extLst>
            </p:cNvPr>
            <p:cNvSpPr>
              <a:spLocks noChangeArrowheads="1"/>
            </p:cNvSpPr>
            <p:nvPr/>
          </p:nvSpPr>
          <p:spPr bwMode="auto">
            <a:xfrm>
              <a:off x="192" y="2736"/>
              <a:ext cx="5290" cy="768"/>
            </a:xfrm>
            <a:prstGeom prst="rect">
              <a:avLst/>
            </a:prstGeom>
            <a:solidFill>
              <a:schemeClr val="bg1"/>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graphicFrame>
          <p:nvGraphicFramePr>
            <p:cNvPr id="8" name="Object 7">
              <a:extLst>
                <a:ext uri="{FF2B5EF4-FFF2-40B4-BE49-F238E27FC236}">
                  <a16:creationId xmlns:a16="http://schemas.microsoft.com/office/drawing/2014/main" id="{E7B005A8-5B80-8819-6BCD-7CE299064C01}"/>
                </a:ext>
              </a:extLst>
            </p:cNvPr>
            <p:cNvGraphicFramePr>
              <a:graphicFrameLocks noChangeAspect="1"/>
            </p:cNvGraphicFramePr>
            <p:nvPr>
              <p:extLst>
                <p:ext uri="{D42A27DB-BD31-4B8C-83A1-F6EECF244321}">
                  <p14:modId xmlns:p14="http://schemas.microsoft.com/office/powerpoint/2010/main" val="426915126"/>
                </p:ext>
              </p:extLst>
            </p:nvPr>
          </p:nvGraphicFramePr>
          <p:xfrm>
            <a:off x="240" y="2886"/>
            <a:ext cx="5212" cy="522"/>
          </p:xfrm>
          <a:graphic>
            <a:graphicData uri="http://schemas.openxmlformats.org/presentationml/2006/ole">
              <mc:AlternateContent xmlns:mc="http://schemas.openxmlformats.org/markup-compatibility/2006">
                <mc:Choice xmlns:v="urn:schemas-microsoft-com:vml" Requires="v">
                  <p:oleObj name="Equation" r:id="rId4" imgW="4305240" imgH="431640" progId="Equation.DSMT4">
                    <p:embed/>
                  </p:oleObj>
                </mc:Choice>
                <mc:Fallback>
                  <p:oleObj name="Equation" r:id="rId4" imgW="4305240" imgH="431640" progId="Equation.DSMT4">
                    <p:embed/>
                    <p:pic>
                      <p:nvPicPr>
                        <p:cNvPr id="8" name="Object 7"/>
                        <p:cNvPicPr>
                          <a:picLocks noChangeAspect="1" noChangeArrowheads="1"/>
                        </p:cNvPicPr>
                        <p:nvPr/>
                      </p:nvPicPr>
                      <p:blipFill>
                        <a:blip r:embed="rId5"/>
                        <a:srcRect/>
                        <a:stretch>
                          <a:fillRect/>
                        </a:stretch>
                      </p:blipFill>
                      <p:spPr bwMode="auto">
                        <a:xfrm>
                          <a:off x="240" y="2886"/>
                          <a:ext cx="5212" cy="522"/>
                        </a:xfrm>
                        <a:prstGeom prst="rect">
                          <a:avLst/>
                        </a:prstGeom>
                        <a:noFill/>
                        <a:ln>
                          <a:noFill/>
                        </a:ln>
                        <a:effectLst/>
                      </p:spPr>
                    </p:pic>
                  </p:oleObj>
                </mc:Fallback>
              </mc:AlternateContent>
            </a:graphicData>
          </a:graphic>
        </p:graphicFrame>
      </p:grpSp>
      <p:sp>
        <p:nvSpPr>
          <p:cNvPr id="11" name="TextBox 10">
            <a:extLst>
              <a:ext uri="{FF2B5EF4-FFF2-40B4-BE49-F238E27FC236}">
                <a16:creationId xmlns:a16="http://schemas.microsoft.com/office/drawing/2014/main" id="{26E9538C-8C92-A222-05FC-BB4C7A6242ED}"/>
              </a:ext>
            </a:extLst>
          </p:cNvPr>
          <p:cNvSpPr txBox="1"/>
          <p:nvPr/>
        </p:nvSpPr>
        <p:spPr>
          <a:xfrm>
            <a:off x="4786872" y="4313316"/>
            <a:ext cx="6875245" cy="1107996"/>
          </a:xfrm>
          <a:prstGeom prst="rect">
            <a:avLst/>
          </a:prstGeom>
          <a:noFill/>
        </p:spPr>
        <p:txBody>
          <a:bodyPr wrap="square">
            <a:spAutoFit/>
          </a:bodyPr>
          <a:lstStyle/>
          <a:p>
            <a:pPr algn="l"/>
            <a:r>
              <a:rPr lang="en-US" sz="2200" dirty="0">
                <a:latin typeface="TimesLTStd-Roman"/>
              </a:rPr>
              <a:t>I</a:t>
            </a:r>
            <a:r>
              <a:rPr lang="en-US" sz="2200" b="0" i="0" u="none" strike="noStrike" baseline="0" dirty="0">
                <a:latin typeface="TimesLTStd-Roman"/>
              </a:rPr>
              <a:t>f we say that something is </a:t>
            </a:r>
            <a:r>
              <a:rPr lang="en-US" sz="2200" b="1" i="0" u="none" strike="noStrike" baseline="0" dirty="0">
                <a:latin typeface="TimesLTStd-Bold"/>
              </a:rPr>
              <a:t>near </a:t>
            </a:r>
            <a:r>
              <a:rPr lang="en-US" sz="2200" b="0" i="1" u="none" strike="noStrike" baseline="0" dirty="0">
                <a:latin typeface="TimesLTStd-Italic"/>
              </a:rPr>
              <a:t>c</a:t>
            </a:r>
            <a:r>
              <a:rPr lang="en-US" sz="2200" b="0" i="0" u="none" strike="noStrike" baseline="0" dirty="0">
                <a:latin typeface="TimesLTStd-Roman"/>
              </a:rPr>
              <a:t>, we mean that it is true on some open interval containing </a:t>
            </a:r>
            <a:r>
              <a:rPr lang="en-US" sz="2200" b="0" i="1" u="none" strike="noStrike" baseline="0" dirty="0">
                <a:latin typeface="TimesLTStd-Italic"/>
              </a:rPr>
              <a:t>c</a:t>
            </a:r>
            <a:r>
              <a:rPr lang="en-US" sz="2200" b="0" i="0" u="none" strike="noStrike" baseline="0" dirty="0">
                <a:latin typeface="TimesLTStd-Roman"/>
              </a:rPr>
              <a:t>. (Thus, a local maximum or minimum can’t occur at an endpoint.)</a:t>
            </a:r>
            <a:endParaRPr lang="en-US" sz="2200" dirty="0"/>
          </a:p>
        </p:txBody>
      </p:sp>
      <p:pic>
        <p:nvPicPr>
          <p:cNvPr id="13" name="Picture 12">
            <a:extLst>
              <a:ext uri="{FF2B5EF4-FFF2-40B4-BE49-F238E27FC236}">
                <a16:creationId xmlns:a16="http://schemas.microsoft.com/office/drawing/2014/main" id="{D1A685C1-D8A0-EBAB-AC02-F307AF407B93}"/>
              </a:ext>
            </a:extLst>
          </p:cNvPr>
          <p:cNvPicPr>
            <a:picLocks noChangeAspect="1"/>
          </p:cNvPicPr>
          <p:nvPr/>
        </p:nvPicPr>
        <p:blipFill>
          <a:blip r:embed="rId6"/>
          <a:stretch>
            <a:fillRect/>
          </a:stretch>
        </p:blipFill>
        <p:spPr>
          <a:xfrm>
            <a:off x="297751" y="3333821"/>
            <a:ext cx="4070268" cy="3394078"/>
          </a:xfrm>
          <a:prstGeom prst="rect">
            <a:avLst/>
          </a:prstGeom>
        </p:spPr>
      </p:pic>
      <p:sp>
        <p:nvSpPr>
          <p:cNvPr id="14" name="Oval 13">
            <a:extLst>
              <a:ext uri="{FF2B5EF4-FFF2-40B4-BE49-F238E27FC236}">
                <a16:creationId xmlns:a16="http://schemas.microsoft.com/office/drawing/2014/main" id="{21CEF68B-F3E0-C335-D830-F17446980ACD}"/>
              </a:ext>
            </a:extLst>
          </p:cNvPr>
          <p:cNvSpPr/>
          <p:nvPr/>
        </p:nvSpPr>
        <p:spPr>
          <a:xfrm>
            <a:off x="1484662" y="4360747"/>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1B682F-3726-DAC4-B661-1FBA330EA397}"/>
              </a:ext>
            </a:extLst>
          </p:cNvPr>
          <p:cNvSpPr/>
          <p:nvPr/>
        </p:nvSpPr>
        <p:spPr>
          <a:xfrm>
            <a:off x="2020915" y="4785990"/>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1205B9-D17C-1504-CD13-8BAEFC5411AB}"/>
              </a:ext>
            </a:extLst>
          </p:cNvPr>
          <p:cNvSpPr/>
          <p:nvPr/>
        </p:nvSpPr>
        <p:spPr>
          <a:xfrm>
            <a:off x="3711189" y="4997970"/>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9D97B8-C8D1-D336-2619-536CFFD54EC5}"/>
              </a:ext>
            </a:extLst>
          </p:cNvPr>
          <p:cNvSpPr/>
          <p:nvPr/>
        </p:nvSpPr>
        <p:spPr>
          <a:xfrm>
            <a:off x="726986" y="5243078"/>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AE7CAE-A3B4-BE9E-64EE-20B8185C0028}"/>
              </a:ext>
            </a:extLst>
          </p:cNvPr>
          <p:cNvSpPr/>
          <p:nvPr/>
        </p:nvSpPr>
        <p:spPr>
          <a:xfrm>
            <a:off x="2803878" y="3476302"/>
            <a:ext cx="345835" cy="345835"/>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80">
                                          <p:stCondLst>
                                            <p:cond delay="0"/>
                                          </p:stCondLst>
                                        </p:cTn>
                                        <p:tgtEl>
                                          <p:spTgt spid="14"/>
                                        </p:tgtEl>
                                      </p:cBhvr>
                                    </p:animEffect>
                                    <p:anim calcmode="lin" valueType="num">
                                      <p:cBhvr>
                                        <p:cTn id="2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gtEl>
                                      </p:cBhvr>
                                      <p:to x="100000" y="60000"/>
                                    </p:animScale>
                                    <p:animScale>
                                      <p:cBhvr>
                                        <p:cTn id="29" dur="166" decel="50000">
                                          <p:stCondLst>
                                            <p:cond delay="676"/>
                                          </p:stCondLst>
                                        </p:cTn>
                                        <p:tgtEl>
                                          <p:spTgt spid="14"/>
                                        </p:tgtEl>
                                      </p:cBhvr>
                                      <p:to x="100000" y="100000"/>
                                    </p:animScale>
                                    <p:animScale>
                                      <p:cBhvr>
                                        <p:cTn id="30" dur="26">
                                          <p:stCondLst>
                                            <p:cond delay="1312"/>
                                          </p:stCondLst>
                                        </p:cTn>
                                        <p:tgtEl>
                                          <p:spTgt spid="14"/>
                                        </p:tgtEl>
                                      </p:cBhvr>
                                      <p:to x="100000" y="80000"/>
                                    </p:animScale>
                                    <p:animScale>
                                      <p:cBhvr>
                                        <p:cTn id="31" dur="166" decel="50000">
                                          <p:stCondLst>
                                            <p:cond delay="1338"/>
                                          </p:stCondLst>
                                        </p:cTn>
                                        <p:tgtEl>
                                          <p:spTgt spid="14"/>
                                        </p:tgtEl>
                                      </p:cBhvr>
                                      <p:to x="100000" y="100000"/>
                                    </p:animScale>
                                    <p:animScale>
                                      <p:cBhvr>
                                        <p:cTn id="32" dur="26">
                                          <p:stCondLst>
                                            <p:cond delay="1642"/>
                                          </p:stCondLst>
                                        </p:cTn>
                                        <p:tgtEl>
                                          <p:spTgt spid="14"/>
                                        </p:tgtEl>
                                      </p:cBhvr>
                                      <p:to x="100000" y="90000"/>
                                    </p:animScale>
                                    <p:animScale>
                                      <p:cBhvr>
                                        <p:cTn id="33" dur="166" decel="50000">
                                          <p:stCondLst>
                                            <p:cond delay="1668"/>
                                          </p:stCondLst>
                                        </p:cTn>
                                        <p:tgtEl>
                                          <p:spTgt spid="14"/>
                                        </p:tgtEl>
                                      </p:cBhvr>
                                      <p:to x="100000" y="100000"/>
                                    </p:animScale>
                                    <p:animScale>
                                      <p:cBhvr>
                                        <p:cTn id="34" dur="26">
                                          <p:stCondLst>
                                            <p:cond delay="1808"/>
                                          </p:stCondLst>
                                        </p:cTn>
                                        <p:tgtEl>
                                          <p:spTgt spid="14"/>
                                        </p:tgtEl>
                                      </p:cBhvr>
                                      <p:to x="100000" y="95000"/>
                                    </p:animScale>
                                    <p:animScale>
                                      <p:cBhvr>
                                        <p:cTn id="35" dur="166" decel="50000">
                                          <p:stCondLst>
                                            <p:cond delay="1834"/>
                                          </p:stCondLst>
                                        </p:cTn>
                                        <p:tgtEl>
                                          <p:spTgt spid="1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80">
                                          <p:stCondLst>
                                            <p:cond delay="0"/>
                                          </p:stCondLst>
                                        </p:cTn>
                                        <p:tgtEl>
                                          <p:spTgt spid="15"/>
                                        </p:tgtEl>
                                      </p:cBhvr>
                                    </p:animEffect>
                                    <p:anim calcmode="lin" valueType="num">
                                      <p:cBhvr>
                                        <p:cTn id="4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6" dur="26">
                                          <p:stCondLst>
                                            <p:cond delay="650"/>
                                          </p:stCondLst>
                                        </p:cTn>
                                        <p:tgtEl>
                                          <p:spTgt spid="15"/>
                                        </p:tgtEl>
                                      </p:cBhvr>
                                      <p:to x="100000" y="60000"/>
                                    </p:animScale>
                                    <p:animScale>
                                      <p:cBhvr>
                                        <p:cTn id="47" dur="166" decel="50000">
                                          <p:stCondLst>
                                            <p:cond delay="67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80">
                                          <p:stCondLst>
                                            <p:cond delay="0"/>
                                          </p:stCondLst>
                                        </p:cTn>
                                        <p:tgtEl>
                                          <p:spTgt spid="16"/>
                                        </p:tgtEl>
                                      </p:cBhvr>
                                    </p:animEffect>
                                    <p:anim calcmode="lin" valueType="num">
                                      <p:cBhvr>
                                        <p:cTn id="5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4" dur="26">
                                          <p:stCondLst>
                                            <p:cond delay="650"/>
                                          </p:stCondLst>
                                        </p:cTn>
                                        <p:tgtEl>
                                          <p:spTgt spid="16"/>
                                        </p:tgtEl>
                                      </p:cBhvr>
                                      <p:to x="100000" y="60000"/>
                                    </p:animScale>
                                    <p:animScale>
                                      <p:cBhvr>
                                        <p:cTn id="65" dur="166" decel="50000">
                                          <p:stCondLst>
                                            <p:cond delay="676"/>
                                          </p:stCondLst>
                                        </p:cTn>
                                        <p:tgtEl>
                                          <p:spTgt spid="16"/>
                                        </p:tgtEl>
                                      </p:cBhvr>
                                      <p:to x="100000" y="100000"/>
                                    </p:animScale>
                                    <p:animScale>
                                      <p:cBhvr>
                                        <p:cTn id="66" dur="26">
                                          <p:stCondLst>
                                            <p:cond delay="1312"/>
                                          </p:stCondLst>
                                        </p:cTn>
                                        <p:tgtEl>
                                          <p:spTgt spid="16"/>
                                        </p:tgtEl>
                                      </p:cBhvr>
                                      <p:to x="100000" y="80000"/>
                                    </p:animScale>
                                    <p:animScale>
                                      <p:cBhvr>
                                        <p:cTn id="67" dur="166" decel="50000">
                                          <p:stCondLst>
                                            <p:cond delay="1338"/>
                                          </p:stCondLst>
                                        </p:cTn>
                                        <p:tgtEl>
                                          <p:spTgt spid="16"/>
                                        </p:tgtEl>
                                      </p:cBhvr>
                                      <p:to x="100000" y="100000"/>
                                    </p:animScale>
                                    <p:animScale>
                                      <p:cBhvr>
                                        <p:cTn id="68" dur="26">
                                          <p:stCondLst>
                                            <p:cond delay="1642"/>
                                          </p:stCondLst>
                                        </p:cTn>
                                        <p:tgtEl>
                                          <p:spTgt spid="16"/>
                                        </p:tgtEl>
                                      </p:cBhvr>
                                      <p:to x="100000" y="90000"/>
                                    </p:animScale>
                                    <p:animScale>
                                      <p:cBhvr>
                                        <p:cTn id="69" dur="166" decel="50000">
                                          <p:stCondLst>
                                            <p:cond delay="1668"/>
                                          </p:stCondLst>
                                        </p:cTn>
                                        <p:tgtEl>
                                          <p:spTgt spid="16"/>
                                        </p:tgtEl>
                                      </p:cBhvr>
                                      <p:to x="100000" y="100000"/>
                                    </p:animScale>
                                    <p:animScale>
                                      <p:cBhvr>
                                        <p:cTn id="70" dur="26">
                                          <p:stCondLst>
                                            <p:cond delay="1808"/>
                                          </p:stCondLst>
                                        </p:cTn>
                                        <p:tgtEl>
                                          <p:spTgt spid="16"/>
                                        </p:tgtEl>
                                      </p:cBhvr>
                                      <p:to x="100000" y="95000"/>
                                    </p:animScale>
                                    <p:animScale>
                                      <p:cBhvr>
                                        <p:cTn id="71" dur="166" decel="50000">
                                          <p:stCondLst>
                                            <p:cond delay="1834"/>
                                          </p:stCondLst>
                                        </p:cTn>
                                        <p:tgtEl>
                                          <p:spTgt spid="16"/>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80">
                                          <p:stCondLst>
                                            <p:cond delay="0"/>
                                          </p:stCondLst>
                                        </p:cTn>
                                        <p:tgtEl>
                                          <p:spTgt spid="10"/>
                                        </p:tgtEl>
                                      </p:cBhvr>
                                    </p:animEffect>
                                    <p:anim calcmode="lin" valueType="num">
                                      <p:cBhvr>
                                        <p:cTn id="9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0" dur="26">
                                          <p:stCondLst>
                                            <p:cond delay="650"/>
                                          </p:stCondLst>
                                        </p:cTn>
                                        <p:tgtEl>
                                          <p:spTgt spid="10"/>
                                        </p:tgtEl>
                                      </p:cBhvr>
                                      <p:to x="100000" y="60000"/>
                                    </p:animScale>
                                    <p:animScale>
                                      <p:cBhvr>
                                        <p:cTn id="101" dur="166" decel="50000">
                                          <p:stCondLst>
                                            <p:cond delay="676"/>
                                          </p:stCondLst>
                                        </p:cTn>
                                        <p:tgtEl>
                                          <p:spTgt spid="10"/>
                                        </p:tgtEl>
                                      </p:cBhvr>
                                      <p:to x="100000" y="100000"/>
                                    </p:animScale>
                                    <p:animScale>
                                      <p:cBhvr>
                                        <p:cTn id="102" dur="26">
                                          <p:stCondLst>
                                            <p:cond delay="1312"/>
                                          </p:stCondLst>
                                        </p:cTn>
                                        <p:tgtEl>
                                          <p:spTgt spid="10"/>
                                        </p:tgtEl>
                                      </p:cBhvr>
                                      <p:to x="100000" y="80000"/>
                                    </p:animScale>
                                    <p:animScale>
                                      <p:cBhvr>
                                        <p:cTn id="103" dur="166" decel="50000">
                                          <p:stCondLst>
                                            <p:cond delay="1338"/>
                                          </p:stCondLst>
                                        </p:cTn>
                                        <p:tgtEl>
                                          <p:spTgt spid="10"/>
                                        </p:tgtEl>
                                      </p:cBhvr>
                                      <p:to x="100000" y="100000"/>
                                    </p:animScale>
                                    <p:animScale>
                                      <p:cBhvr>
                                        <p:cTn id="104" dur="26">
                                          <p:stCondLst>
                                            <p:cond delay="1642"/>
                                          </p:stCondLst>
                                        </p:cTn>
                                        <p:tgtEl>
                                          <p:spTgt spid="10"/>
                                        </p:tgtEl>
                                      </p:cBhvr>
                                      <p:to x="100000" y="90000"/>
                                    </p:animScale>
                                    <p:animScale>
                                      <p:cBhvr>
                                        <p:cTn id="105" dur="166" decel="50000">
                                          <p:stCondLst>
                                            <p:cond delay="1668"/>
                                          </p:stCondLst>
                                        </p:cTn>
                                        <p:tgtEl>
                                          <p:spTgt spid="10"/>
                                        </p:tgtEl>
                                      </p:cBhvr>
                                      <p:to x="100000" y="100000"/>
                                    </p:animScale>
                                    <p:animScale>
                                      <p:cBhvr>
                                        <p:cTn id="106" dur="26">
                                          <p:stCondLst>
                                            <p:cond delay="1808"/>
                                          </p:stCondLst>
                                        </p:cTn>
                                        <p:tgtEl>
                                          <p:spTgt spid="10"/>
                                        </p:tgtEl>
                                      </p:cBhvr>
                                      <p:to x="100000" y="95000"/>
                                    </p:animScale>
                                    <p:animScale>
                                      <p:cBhvr>
                                        <p:cTn id="107" dur="166" decel="50000">
                                          <p:stCondLst>
                                            <p:cond delay="1834"/>
                                          </p:stCondLst>
                                        </p:cTn>
                                        <p:tgtEl>
                                          <p:spTgt spid="1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752F-63D9-4D08-A36C-1FB9D96519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6437FF-D2DA-F86A-0545-8748F6F8DBED}"/>
              </a:ext>
            </a:extLst>
          </p:cNvPr>
          <p:cNvSpPr/>
          <p:nvPr/>
        </p:nvSpPr>
        <p:spPr>
          <a:xfrm>
            <a:off x="109182" y="122830"/>
            <a:ext cx="11900848" cy="6612340"/>
          </a:xfrm>
          <a:prstGeom prst="rect">
            <a:avLst/>
          </a:prstGeom>
          <a:solidFill>
            <a:srgbClr val="FDFDFD"/>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8A9CD2-DD73-22F1-059A-302798E1910C}"/>
              </a:ext>
            </a:extLst>
          </p:cNvPr>
          <p:cNvPicPr>
            <a:picLocks noChangeAspect="1"/>
          </p:cNvPicPr>
          <p:nvPr/>
        </p:nvPicPr>
        <p:blipFill>
          <a:blip r:embed="rId2"/>
          <a:stretch>
            <a:fillRect/>
          </a:stretch>
        </p:blipFill>
        <p:spPr>
          <a:xfrm>
            <a:off x="980436" y="937599"/>
            <a:ext cx="10158340" cy="5700254"/>
          </a:xfrm>
          <a:prstGeom prst="rect">
            <a:avLst/>
          </a:prstGeom>
        </p:spPr>
      </p:pic>
      <p:pic>
        <p:nvPicPr>
          <p:cNvPr id="5" name="Picture 4">
            <a:extLst>
              <a:ext uri="{FF2B5EF4-FFF2-40B4-BE49-F238E27FC236}">
                <a16:creationId xmlns:a16="http://schemas.microsoft.com/office/drawing/2014/main" id="{CB6819CB-4B4C-A4A7-BA59-E1B7387D5CF2}"/>
              </a:ext>
            </a:extLst>
          </p:cNvPr>
          <p:cNvPicPr>
            <a:picLocks noChangeAspect="1"/>
          </p:cNvPicPr>
          <p:nvPr/>
        </p:nvPicPr>
        <p:blipFill>
          <a:blip r:embed="rId3"/>
          <a:stretch>
            <a:fillRect/>
          </a:stretch>
        </p:blipFill>
        <p:spPr>
          <a:xfrm>
            <a:off x="3924363" y="315929"/>
            <a:ext cx="3371429" cy="428571"/>
          </a:xfrm>
          <a:prstGeom prst="rect">
            <a:avLst/>
          </a:prstGeom>
        </p:spPr>
      </p:pic>
      <p:graphicFrame>
        <p:nvGraphicFramePr>
          <p:cNvPr id="7" name="Object 5">
            <a:extLst>
              <a:ext uri="{FF2B5EF4-FFF2-40B4-BE49-F238E27FC236}">
                <a16:creationId xmlns:a16="http://schemas.microsoft.com/office/drawing/2014/main" id="{4AC4F0DE-2F09-301A-D02A-6544A1A30385}"/>
              </a:ext>
            </a:extLst>
          </p:cNvPr>
          <p:cNvGraphicFramePr>
            <a:graphicFrameLocks noChangeAspect="1"/>
          </p:cNvGraphicFramePr>
          <p:nvPr>
            <p:extLst>
              <p:ext uri="{D42A27DB-BD31-4B8C-83A1-F6EECF244321}">
                <p14:modId xmlns:p14="http://schemas.microsoft.com/office/powerpoint/2010/main" val="3968982708"/>
              </p:ext>
            </p:extLst>
          </p:nvPr>
        </p:nvGraphicFramePr>
        <p:xfrm>
          <a:off x="1323829" y="5519015"/>
          <a:ext cx="1004080" cy="348960"/>
        </p:xfrm>
        <a:graphic>
          <a:graphicData uri="http://schemas.openxmlformats.org/presentationml/2006/ole">
            <mc:AlternateContent xmlns:mc="http://schemas.openxmlformats.org/markup-compatibility/2006">
              <mc:Choice xmlns:v="urn:schemas-microsoft-com:vml" Requires="v">
                <p:oleObj name="Equation" r:id="rId4" imgW="583920" imgH="203040" progId="Equation.DSMT4">
                  <p:embed/>
                </p:oleObj>
              </mc:Choice>
              <mc:Fallback>
                <p:oleObj name="Equation" r:id="rId4" imgW="583920" imgH="203040" progId="Equation.DSMT4">
                  <p:embed/>
                  <p:pic>
                    <p:nvPicPr>
                      <p:cNvPr id="5" name="Object 5">
                        <a:extLst>
                          <a:ext uri="{FF2B5EF4-FFF2-40B4-BE49-F238E27FC236}">
                            <a16:creationId xmlns:a16="http://schemas.microsoft.com/office/drawing/2014/main" id="{951D4C62-8EEE-430A-9304-7AA582729BA5}"/>
                          </a:ext>
                        </a:extLst>
                      </p:cNvPr>
                      <p:cNvPicPr>
                        <a:picLocks noChangeAspect="1" noChangeArrowheads="1"/>
                      </p:cNvPicPr>
                      <p:nvPr/>
                    </p:nvPicPr>
                    <p:blipFill>
                      <a:blip r:embed="rId5"/>
                      <a:srcRect/>
                      <a:stretch>
                        <a:fillRect/>
                      </a:stretch>
                    </p:blipFill>
                    <p:spPr bwMode="auto">
                      <a:xfrm>
                        <a:off x="1323829" y="5519015"/>
                        <a:ext cx="1004080" cy="348960"/>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B8045B8F-EEC5-8A27-E027-2029D5381834}"/>
              </a:ext>
            </a:extLst>
          </p:cNvPr>
          <p:cNvGraphicFramePr>
            <a:graphicFrameLocks noChangeAspect="1"/>
          </p:cNvGraphicFramePr>
          <p:nvPr>
            <p:extLst>
              <p:ext uri="{D42A27DB-BD31-4B8C-83A1-F6EECF244321}">
                <p14:modId xmlns:p14="http://schemas.microsoft.com/office/powerpoint/2010/main" val="3131929806"/>
              </p:ext>
            </p:extLst>
          </p:nvPr>
        </p:nvGraphicFramePr>
        <p:xfrm>
          <a:off x="3015655" y="4731274"/>
          <a:ext cx="959918" cy="348640"/>
        </p:xfrm>
        <a:graphic>
          <a:graphicData uri="http://schemas.openxmlformats.org/presentationml/2006/ole">
            <mc:AlternateContent xmlns:mc="http://schemas.openxmlformats.org/markup-compatibility/2006">
              <mc:Choice xmlns:v="urn:schemas-microsoft-com:vml" Requires="v">
                <p:oleObj name="Equation" r:id="rId6" imgW="558720" imgH="203040" progId="Equation.DSMT4">
                  <p:embed/>
                </p:oleObj>
              </mc:Choice>
              <mc:Fallback>
                <p:oleObj name="Equation" r:id="rId6" imgW="558720" imgH="203040" progId="Equation.DSMT4">
                  <p:embed/>
                  <p:pic>
                    <p:nvPicPr>
                      <p:cNvPr id="6" name="Object 5">
                        <a:extLst>
                          <a:ext uri="{FF2B5EF4-FFF2-40B4-BE49-F238E27FC236}">
                            <a16:creationId xmlns:a16="http://schemas.microsoft.com/office/drawing/2014/main" id="{678A4375-0BE6-40A7-BF44-A27278FE429E}"/>
                          </a:ext>
                        </a:extLst>
                      </p:cNvPr>
                      <p:cNvPicPr>
                        <a:picLocks noChangeAspect="1" noChangeArrowheads="1"/>
                      </p:cNvPicPr>
                      <p:nvPr/>
                    </p:nvPicPr>
                    <p:blipFill>
                      <a:blip r:embed="rId7"/>
                      <a:srcRect/>
                      <a:stretch>
                        <a:fillRect/>
                      </a:stretch>
                    </p:blipFill>
                    <p:spPr bwMode="auto">
                      <a:xfrm>
                        <a:off x="3015655" y="4731274"/>
                        <a:ext cx="959918" cy="348640"/>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D5C711C2-30BC-C772-6F0D-577ECC70F9D3}"/>
              </a:ext>
            </a:extLst>
          </p:cNvPr>
          <p:cNvGraphicFramePr>
            <a:graphicFrameLocks noChangeAspect="1"/>
          </p:cNvGraphicFramePr>
          <p:nvPr>
            <p:extLst>
              <p:ext uri="{D42A27DB-BD31-4B8C-83A1-F6EECF244321}">
                <p14:modId xmlns:p14="http://schemas.microsoft.com/office/powerpoint/2010/main" val="2190555983"/>
              </p:ext>
            </p:extLst>
          </p:nvPr>
        </p:nvGraphicFramePr>
        <p:xfrm>
          <a:off x="5007254" y="5460303"/>
          <a:ext cx="1048242" cy="348640"/>
        </p:xfrm>
        <a:graphic>
          <a:graphicData uri="http://schemas.openxmlformats.org/presentationml/2006/ole">
            <mc:AlternateContent xmlns:mc="http://schemas.openxmlformats.org/markup-compatibility/2006">
              <mc:Choice xmlns:v="urn:schemas-microsoft-com:vml" Requires="v">
                <p:oleObj name="Equation" r:id="rId8" imgW="609480" imgH="203040" progId="Equation.DSMT4">
                  <p:embed/>
                </p:oleObj>
              </mc:Choice>
              <mc:Fallback>
                <p:oleObj name="Equation" r:id="rId8" imgW="609480" imgH="203040" progId="Equation.DSMT4">
                  <p:embed/>
                  <p:pic>
                    <p:nvPicPr>
                      <p:cNvPr id="7" name="Object 6">
                        <a:extLst>
                          <a:ext uri="{FF2B5EF4-FFF2-40B4-BE49-F238E27FC236}">
                            <a16:creationId xmlns:a16="http://schemas.microsoft.com/office/drawing/2014/main" id="{DD3FBFAE-E50F-4253-802E-AC2AE5CC0A9D}"/>
                          </a:ext>
                        </a:extLst>
                      </p:cNvPr>
                      <p:cNvPicPr>
                        <a:picLocks noChangeAspect="1" noChangeArrowheads="1"/>
                      </p:cNvPicPr>
                      <p:nvPr/>
                    </p:nvPicPr>
                    <p:blipFill>
                      <a:blip r:embed="rId9"/>
                      <a:srcRect/>
                      <a:stretch>
                        <a:fillRect/>
                      </a:stretch>
                    </p:blipFill>
                    <p:spPr bwMode="auto">
                      <a:xfrm>
                        <a:off x="5007254" y="5460303"/>
                        <a:ext cx="1048242" cy="348640"/>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2CED7A29-7A57-B38E-03EE-81AE9C0EE4A2}"/>
              </a:ext>
            </a:extLst>
          </p:cNvPr>
          <p:cNvGraphicFramePr>
            <a:graphicFrameLocks noChangeAspect="1"/>
          </p:cNvGraphicFramePr>
          <p:nvPr>
            <p:extLst>
              <p:ext uri="{D42A27DB-BD31-4B8C-83A1-F6EECF244321}">
                <p14:modId xmlns:p14="http://schemas.microsoft.com/office/powerpoint/2010/main" val="1048625717"/>
              </p:ext>
            </p:extLst>
          </p:nvPr>
        </p:nvGraphicFramePr>
        <p:xfrm>
          <a:off x="8725715" y="2836825"/>
          <a:ext cx="939001" cy="348640"/>
        </p:xfrm>
        <a:graphic>
          <a:graphicData uri="http://schemas.openxmlformats.org/presentationml/2006/ole">
            <mc:AlternateContent xmlns:mc="http://schemas.openxmlformats.org/markup-compatibility/2006">
              <mc:Choice xmlns:v="urn:schemas-microsoft-com:vml" Requires="v">
                <p:oleObj name="Equation" r:id="rId10" imgW="545760" imgH="203040" progId="Equation.DSMT4">
                  <p:embed/>
                </p:oleObj>
              </mc:Choice>
              <mc:Fallback>
                <p:oleObj name="Equation" r:id="rId10" imgW="545760" imgH="203040" progId="Equation.DSMT4">
                  <p:embed/>
                  <p:pic>
                    <p:nvPicPr>
                      <p:cNvPr id="8" name="Object 7">
                        <a:extLst>
                          <a:ext uri="{FF2B5EF4-FFF2-40B4-BE49-F238E27FC236}">
                            <a16:creationId xmlns:a16="http://schemas.microsoft.com/office/drawing/2014/main" id="{F5426312-FB86-41A4-839B-880426C06B96}"/>
                          </a:ext>
                        </a:extLst>
                      </p:cNvPr>
                      <p:cNvPicPr>
                        <a:picLocks noChangeAspect="1" noChangeArrowheads="1"/>
                      </p:cNvPicPr>
                      <p:nvPr/>
                    </p:nvPicPr>
                    <p:blipFill>
                      <a:blip r:embed="rId11"/>
                      <a:srcRect/>
                      <a:stretch>
                        <a:fillRect/>
                      </a:stretch>
                    </p:blipFill>
                    <p:spPr bwMode="auto">
                      <a:xfrm>
                        <a:off x="8725715" y="2836825"/>
                        <a:ext cx="939001" cy="3486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54509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3C071-DE58-8612-B2CD-E579661813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38D83E-6657-54A6-2247-D71369AC040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FF7DAE-ADB0-791F-0222-659E17E59411}"/>
              </a:ext>
            </a:extLst>
          </p:cNvPr>
          <p:cNvSpPr txBox="1"/>
          <p:nvPr/>
        </p:nvSpPr>
        <p:spPr>
          <a:xfrm>
            <a:off x="412013" y="1584585"/>
            <a:ext cx="11295185"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ordered pair (</a:t>
            </a:r>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is an absolute maximum point if and only if </a:t>
            </a:r>
            <a:r>
              <a:rPr lang="en-US" sz="2200" i="1" dirty="0">
                <a:latin typeface="Times New Roman" panose="02020603050405020304" pitchFamily="18" charset="0"/>
                <a:cs typeface="Times New Roman" panose="02020603050405020304" pitchFamily="18" charset="0"/>
              </a:rPr>
              <a:t>y = b </a:t>
            </a:r>
            <a:r>
              <a:rPr lang="en-US" sz="2200" dirty="0">
                <a:latin typeface="Times New Roman" panose="02020603050405020304" pitchFamily="18" charset="0"/>
                <a:cs typeface="Times New Roman" panose="02020603050405020304" pitchFamily="18" charset="0"/>
              </a:rPr>
              <a:t>is an absolute maximum value and </a:t>
            </a:r>
            <a:r>
              <a:rPr lang="en-US" sz="2200" i="1" dirty="0">
                <a:latin typeface="Times New Roman" panose="02020603050405020304" pitchFamily="18" charset="0"/>
                <a:cs typeface="Times New Roman" panose="02020603050405020304" pitchFamily="18" charset="0"/>
              </a:rPr>
              <a:t>x = a </a:t>
            </a:r>
            <a:r>
              <a:rPr lang="en-US" sz="2200" dirty="0">
                <a:latin typeface="Times New Roman" panose="02020603050405020304" pitchFamily="18" charset="0"/>
                <a:cs typeface="Times New Roman" panose="02020603050405020304" pitchFamily="18" charset="0"/>
              </a:rPr>
              <a:t>is a maximizer.</a:t>
            </a:r>
            <a:endParaRPr lang="en-US" sz="22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A2B618E-AB86-4B9D-6BFC-4F05F09C541C}"/>
              </a:ext>
            </a:extLst>
          </p:cNvPr>
          <p:cNvSpPr txBox="1"/>
          <p:nvPr/>
        </p:nvSpPr>
        <p:spPr>
          <a:xfrm>
            <a:off x="3728589" y="236041"/>
            <a:ext cx="4734822" cy="430887"/>
          </a:xfrm>
          <a:prstGeom prst="rect">
            <a:avLst/>
          </a:prstGeom>
          <a:noFill/>
        </p:spPr>
        <p:txBody>
          <a:bodyPr wrap="none" rtlCol="0">
            <a:spAutoFit/>
          </a:bodyPr>
          <a:lstStyle/>
          <a:p>
            <a:r>
              <a:rPr lang="en-US" sz="2200" b="1" u="sng" dirty="0">
                <a:latin typeface="Times New Roman" panose="02020603050405020304" pitchFamily="18" charset="0"/>
                <a:cs typeface="Times New Roman" panose="02020603050405020304" pitchFamily="18" charset="0"/>
              </a:rPr>
              <a:t>Extrema Terminology and Definitions</a:t>
            </a:r>
          </a:p>
        </p:txBody>
      </p:sp>
      <p:sp>
        <p:nvSpPr>
          <p:cNvPr id="5" name="TextBox 4">
            <a:extLst>
              <a:ext uri="{FF2B5EF4-FFF2-40B4-BE49-F238E27FC236}">
                <a16:creationId xmlns:a16="http://schemas.microsoft.com/office/drawing/2014/main" id="{BEE56311-B86E-2D38-5C07-3FE28D605680}"/>
              </a:ext>
            </a:extLst>
          </p:cNvPr>
          <p:cNvSpPr txBox="1"/>
          <p:nvPr/>
        </p:nvSpPr>
        <p:spPr>
          <a:xfrm>
            <a:off x="264411" y="1040487"/>
            <a:ext cx="4307589" cy="430887"/>
          </a:xfrm>
          <a:prstGeom prst="rect">
            <a:avLst/>
          </a:prstGeom>
          <a:noFill/>
        </p:spPr>
        <p:txBody>
          <a:bodyPr wrap="none" rtlCol="0">
            <a:spAutoFit/>
          </a:bodyPr>
          <a:lstStyle/>
          <a:p>
            <a:r>
              <a:rPr lang="en-US" sz="2200" b="1" u="sng" dirty="0">
                <a:latin typeface="Times New Roman" panose="02020603050405020304" pitchFamily="18" charset="0"/>
                <a:cs typeface="Times New Roman" panose="02020603050405020304" pitchFamily="18" charset="0"/>
              </a:rPr>
              <a:t>Maxima</a:t>
            </a:r>
            <a:r>
              <a:rPr lang="en-US" sz="2200" dirty="0">
                <a:latin typeface="Times New Roman" panose="02020603050405020304" pitchFamily="18" charset="0"/>
                <a:cs typeface="Times New Roman" panose="02020603050405020304" pitchFamily="18" charset="0"/>
              </a:rPr>
              <a:t>: absolute or local (relative)</a:t>
            </a:r>
          </a:p>
        </p:txBody>
      </p:sp>
      <p:sp>
        <p:nvSpPr>
          <p:cNvPr id="6" name="TextBox 5">
            <a:extLst>
              <a:ext uri="{FF2B5EF4-FFF2-40B4-BE49-F238E27FC236}">
                <a16:creationId xmlns:a16="http://schemas.microsoft.com/office/drawing/2014/main" id="{C03E94D7-F6A2-4505-CB4F-29CD3F947476}"/>
              </a:ext>
            </a:extLst>
          </p:cNvPr>
          <p:cNvSpPr txBox="1"/>
          <p:nvPr/>
        </p:nvSpPr>
        <p:spPr>
          <a:xfrm>
            <a:off x="381000" y="2514600"/>
            <a:ext cx="1140069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ordered pair (</a:t>
            </a:r>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is a local maximum point if and only if </a:t>
            </a:r>
            <a:r>
              <a:rPr lang="en-US" sz="2200" i="1" dirty="0">
                <a:latin typeface="Times New Roman" panose="02020603050405020304" pitchFamily="18" charset="0"/>
                <a:cs typeface="Times New Roman" panose="02020603050405020304" pitchFamily="18" charset="0"/>
              </a:rPr>
              <a:t>y = b </a:t>
            </a:r>
            <a:r>
              <a:rPr lang="en-US" sz="2200" dirty="0">
                <a:latin typeface="Times New Roman" panose="02020603050405020304" pitchFamily="18" charset="0"/>
                <a:cs typeface="Times New Roman" panose="02020603050405020304" pitchFamily="18" charset="0"/>
              </a:rPr>
              <a:t>is a local maximum value and </a:t>
            </a:r>
            <a:r>
              <a:rPr lang="en-US" sz="2200" i="1" dirty="0">
                <a:latin typeface="Times New Roman" panose="02020603050405020304" pitchFamily="18" charset="0"/>
                <a:cs typeface="Times New Roman" panose="02020603050405020304" pitchFamily="18" charset="0"/>
              </a:rPr>
              <a:t>x = a </a:t>
            </a:r>
            <a:r>
              <a:rPr lang="en-US" sz="2200" dirty="0">
                <a:latin typeface="Times New Roman" panose="02020603050405020304" pitchFamily="18" charset="0"/>
                <a:cs typeface="Times New Roman" panose="02020603050405020304" pitchFamily="18" charset="0"/>
              </a:rPr>
              <a:t>is a maximizer.</a:t>
            </a:r>
            <a:endParaRPr lang="en-US" sz="2200"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66491A4-54AC-F81B-77B6-2492B917943A}"/>
              </a:ext>
            </a:extLst>
          </p:cNvPr>
          <p:cNvSpPr txBox="1"/>
          <p:nvPr/>
        </p:nvSpPr>
        <p:spPr>
          <a:xfrm>
            <a:off x="412013" y="4110853"/>
            <a:ext cx="11193833"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ordered pair (</a:t>
            </a:r>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is an absolute minimum point if and only if </a:t>
            </a:r>
            <a:r>
              <a:rPr lang="en-US" sz="2200" i="1" dirty="0">
                <a:latin typeface="Times New Roman" panose="02020603050405020304" pitchFamily="18" charset="0"/>
                <a:cs typeface="Times New Roman" panose="02020603050405020304" pitchFamily="18" charset="0"/>
              </a:rPr>
              <a:t>y = b </a:t>
            </a:r>
            <a:r>
              <a:rPr lang="en-US" sz="2200" dirty="0">
                <a:latin typeface="Times New Roman" panose="02020603050405020304" pitchFamily="18" charset="0"/>
                <a:cs typeface="Times New Roman" panose="02020603050405020304" pitchFamily="18" charset="0"/>
              </a:rPr>
              <a:t>is an absolute minimum value, </a:t>
            </a:r>
            <a:r>
              <a:rPr lang="en-US" sz="2200" i="1" dirty="0">
                <a:latin typeface="Times New Roman" panose="02020603050405020304" pitchFamily="18" charset="0"/>
                <a:cs typeface="Times New Roman" panose="02020603050405020304" pitchFamily="18" charset="0"/>
              </a:rPr>
              <a:t>x = a </a:t>
            </a:r>
            <a:r>
              <a:rPr lang="en-US" sz="2200" dirty="0">
                <a:latin typeface="Times New Roman" panose="02020603050405020304" pitchFamily="18" charset="0"/>
                <a:cs typeface="Times New Roman" panose="02020603050405020304" pitchFamily="18" charset="0"/>
              </a:rPr>
              <a:t>is a minimizer.</a:t>
            </a:r>
            <a:endParaRPr lang="en-US" sz="22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D412C21-80F1-C700-62CC-5495038D1376}"/>
              </a:ext>
            </a:extLst>
          </p:cNvPr>
          <p:cNvSpPr txBox="1"/>
          <p:nvPr/>
        </p:nvSpPr>
        <p:spPr>
          <a:xfrm>
            <a:off x="264411" y="3429000"/>
            <a:ext cx="4261103" cy="430887"/>
          </a:xfrm>
          <a:prstGeom prst="rect">
            <a:avLst/>
          </a:prstGeom>
          <a:noFill/>
        </p:spPr>
        <p:txBody>
          <a:bodyPr wrap="none" rtlCol="0">
            <a:spAutoFit/>
          </a:bodyPr>
          <a:lstStyle/>
          <a:p>
            <a:r>
              <a:rPr lang="en-US" sz="2200" b="1" u="sng" dirty="0">
                <a:latin typeface="Times New Roman" panose="02020603050405020304" pitchFamily="18" charset="0"/>
                <a:cs typeface="Times New Roman" panose="02020603050405020304" pitchFamily="18" charset="0"/>
              </a:rPr>
              <a:t>Minima</a:t>
            </a:r>
            <a:r>
              <a:rPr lang="en-US" sz="2200" dirty="0">
                <a:latin typeface="Times New Roman" panose="02020603050405020304" pitchFamily="18" charset="0"/>
                <a:cs typeface="Times New Roman" panose="02020603050405020304" pitchFamily="18" charset="0"/>
              </a:rPr>
              <a:t>: absolute or local (relative)</a:t>
            </a:r>
          </a:p>
        </p:txBody>
      </p:sp>
      <p:sp>
        <p:nvSpPr>
          <p:cNvPr id="9" name="TextBox 8">
            <a:extLst>
              <a:ext uri="{FF2B5EF4-FFF2-40B4-BE49-F238E27FC236}">
                <a16:creationId xmlns:a16="http://schemas.microsoft.com/office/drawing/2014/main" id="{BF13E5AF-5890-0385-2C99-C21E9F3E00B5}"/>
              </a:ext>
            </a:extLst>
          </p:cNvPr>
          <p:cNvSpPr txBox="1"/>
          <p:nvPr/>
        </p:nvSpPr>
        <p:spPr>
          <a:xfrm>
            <a:off x="412013" y="4945051"/>
            <a:ext cx="11295185"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ordered pair (</a:t>
            </a:r>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is a local minimum point if and only if </a:t>
            </a:r>
            <a:r>
              <a:rPr lang="en-US" sz="2200" i="1" dirty="0">
                <a:latin typeface="Times New Roman" panose="02020603050405020304" pitchFamily="18" charset="0"/>
                <a:cs typeface="Times New Roman" panose="02020603050405020304" pitchFamily="18" charset="0"/>
              </a:rPr>
              <a:t>y = b </a:t>
            </a:r>
            <a:r>
              <a:rPr lang="en-US" sz="2200" dirty="0">
                <a:latin typeface="Times New Roman" panose="02020603050405020304" pitchFamily="18" charset="0"/>
                <a:cs typeface="Times New Roman" panose="02020603050405020304" pitchFamily="18" charset="0"/>
              </a:rPr>
              <a:t>is a local minimum value, </a:t>
            </a:r>
            <a:r>
              <a:rPr lang="en-US" sz="2200" i="1" dirty="0">
                <a:latin typeface="Times New Roman" panose="02020603050405020304" pitchFamily="18" charset="0"/>
                <a:cs typeface="Times New Roman" panose="02020603050405020304" pitchFamily="18" charset="0"/>
              </a:rPr>
              <a:t>x = a </a:t>
            </a:r>
            <a:r>
              <a:rPr lang="en-US" sz="2200" dirty="0">
                <a:latin typeface="Times New Roman" panose="02020603050405020304" pitchFamily="18" charset="0"/>
                <a:cs typeface="Times New Roman" panose="02020603050405020304" pitchFamily="18" charset="0"/>
              </a:rPr>
              <a:t>is a minimizer.</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854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BA71B-8DA0-D4DA-A90E-199E9961E8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607B9A-D643-6B5B-8148-956A88DD6B9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A22BE6-EBBF-709E-6271-3DCD604EC175}"/>
              </a:ext>
            </a:extLst>
          </p:cNvPr>
          <p:cNvSpPr txBox="1"/>
          <p:nvPr/>
        </p:nvSpPr>
        <p:spPr>
          <a:xfrm>
            <a:off x="1638217" y="247708"/>
            <a:ext cx="6094902" cy="430887"/>
          </a:xfrm>
          <a:prstGeom prst="rect">
            <a:avLst/>
          </a:prstGeom>
          <a:noFill/>
        </p:spPr>
        <p:txBody>
          <a:bodyPr wrap="square">
            <a:spAutoFit/>
          </a:bodyPr>
          <a:lstStyle/>
          <a:p>
            <a:r>
              <a:rPr lang="en-US" sz="2200" b="0" i="0" u="none" strike="noStrike" baseline="0" dirty="0">
                <a:latin typeface="TimesLTStd-Roman"/>
              </a:rPr>
              <a:t>The graph of the function</a:t>
            </a:r>
            <a:endParaRPr lang="en-US" sz="2200" dirty="0"/>
          </a:p>
        </p:txBody>
      </p:sp>
      <p:sp>
        <p:nvSpPr>
          <p:cNvPr id="5" name="TextBox 4">
            <a:extLst>
              <a:ext uri="{FF2B5EF4-FFF2-40B4-BE49-F238E27FC236}">
                <a16:creationId xmlns:a16="http://schemas.microsoft.com/office/drawing/2014/main" id="{A698212C-1A57-5457-A20A-66B426EE9BD7}"/>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A0B861CC-E34A-85E7-167A-1A3B15548CE1}"/>
              </a:ext>
            </a:extLst>
          </p:cNvPr>
          <p:cNvSpPr txBox="1">
            <a:spLocks noChangeArrowheads="1"/>
          </p:cNvSpPr>
          <p:nvPr/>
        </p:nvSpPr>
        <p:spPr bwMode="auto">
          <a:xfrm>
            <a:off x="267586" y="185043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7">
            <a:extLst>
              <a:ext uri="{FF2B5EF4-FFF2-40B4-BE49-F238E27FC236}">
                <a16:creationId xmlns:a16="http://schemas.microsoft.com/office/drawing/2014/main" id="{4F279669-8E9B-E250-504B-E9F6DECBF7E3}"/>
              </a:ext>
            </a:extLst>
          </p:cNvPr>
          <p:cNvPicPr>
            <a:picLocks noChangeAspect="1"/>
          </p:cNvPicPr>
          <p:nvPr/>
        </p:nvPicPr>
        <p:blipFill>
          <a:blip r:embed="rId2"/>
          <a:stretch>
            <a:fillRect/>
          </a:stretch>
        </p:blipFill>
        <p:spPr>
          <a:xfrm>
            <a:off x="3315037" y="741942"/>
            <a:ext cx="5101434" cy="453461"/>
          </a:xfrm>
          <a:prstGeom prst="rect">
            <a:avLst/>
          </a:prstGeom>
        </p:spPr>
      </p:pic>
      <p:sp>
        <p:nvSpPr>
          <p:cNvPr id="10" name="TextBox 9">
            <a:extLst>
              <a:ext uri="{FF2B5EF4-FFF2-40B4-BE49-F238E27FC236}">
                <a16:creationId xmlns:a16="http://schemas.microsoft.com/office/drawing/2014/main" id="{AF801A83-4C93-1696-6E9D-C21C4ED1A34A}"/>
              </a:ext>
            </a:extLst>
          </p:cNvPr>
          <p:cNvSpPr txBox="1"/>
          <p:nvPr/>
        </p:nvSpPr>
        <p:spPr>
          <a:xfrm>
            <a:off x="267586" y="1248625"/>
            <a:ext cx="6094902" cy="430887"/>
          </a:xfrm>
          <a:prstGeom prst="rect">
            <a:avLst/>
          </a:prstGeom>
          <a:noFill/>
        </p:spPr>
        <p:txBody>
          <a:bodyPr wrap="square">
            <a:spAutoFit/>
          </a:bodyPr>
          <a:lstStyle/>
          <a:p>
            <a:r>
              <a:rPr lang="en-US" sz="2200" b="0" i="0" u="none" strike="noStrike" baseline="0" dirty="0">
                <a:latin typeface="TimesLTStd-Roman"/>
              </a:rPr>
              <a:t>is shown in the figure </a:t>
            </a:r>
            <a:r>
              <a:rPr lang="en-US" sz="2200" dirty="0">
                <a:latin typeface="TimesLTStd-Roman"/>
              </a:rPr>
              <a:t>below</a:t>
            </a:r>
            <a:r>
              <a:rPr lang="en-US" sz="2200" b="0" i="0" u="none" strike="noStrike" baseline="0" dirty="0">
                <a:latin typeface="TimesLTStd-Roman"/>
              </a:rPr>
              <a:t>.</a:t>
            </a:r>
            <a:endParaRPr lang="en-US" sz="2200" dirty="0"/>
          </a:p>
        </p:txBody>
      </p:sp>
      <p:sp>
        <p:nvSpPr>
          <p:cNvPr id="14" name="TextBox 13">
            <a:extLst>
              <a:ext uri="{FF2B5EF4-FFF2-40B4-BE49-F238E27FC236}">
                <a16:creationId xmlns:a16="http://schemas.microsoft.com/office/drawing/2014/main" id="{57D3D648-75A9-8C9A-21CC-DA92975DD351}"/>
              </a:ext>
            </a:extLst>
          </p:cNvPr>
          <p:cNvSpPr txBox="1"/>
          <p:nvPr/>
        </p:nvSpPr>
        <p:spPr>
          <a:xfrm>
            <a:off x="321496" y="2420586"/>
            <a:ext cx="6655714"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You can see that </a:t>
            </a:r>
            <a:r>
              <a:rPr lang="en-US" sz="2200" b="0" i="1" u="none" strike="noStrike" baseline="0"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1) = 5 is a local maximum value, whereas the absolute maximum value is </a:t>
            </a:r>
            <a:r>
              <a:rPr lang="en-US" sz="2200" b="0" i="1" u="none" strike="noStrike" baseline="0"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a:t>
            </a:r>
            <a:r>
              <a:rPr lang="en-US" sz="2200" dirty="0">
                <a:latin typeface="Symbol" panose="05050102010706020507" pitchFamily="18" charset="2"/>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1) = 37.</a:t>
            </a:r>
            <a:endParaRPr lang="en-US" sz="2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36FD9F-E3A0-F2CF-0425-4C3F1495D455}"/>
              </a:ext>
            </a:extLst>
          </p:cNvPr>
          <p:cNvSpPr txBox="1"/>
          <p:nvPr/>
        </p:nvSpPr>
        <p:spPr>
          <a:xfrm>
            <a:off x="321496" y="3243158"/>
            <a:ext cx="6094902" cy="769441"/>
          </a:xfrm>
          <a:prstGeom prst="rect">
            <a:avLst/>
          </a:prstGeom>
          <a:noFill/>
        </p:spPr>
        <p:txBody>
          <a:bodyPr wrap="square">
            <a:spAutoFit/>
          </a:bodyPr>
          <a:lstStyle/>
          <a:p>
            <a:pPr algn="l"/>
            <a:r>
              <a:rPr lang="en-US" sz="2200" b="0" i="0" u="none" strike="noStrike" baseline="0" dirty="0">
                <a:latin typeface="TimesLTStd-Roman"/>
              </a:rPr>
              <a:t>(This absolute maximum is not a local maximum</a:t>
            </a:r>
          </a:p>
          <a:p>
            <a:pPr algn="l"/>
            <a:r>
              <a:rPr lang="en-US" sz="2200" b="0" i="0" u="none" strike="noStrike" baseline="0" dirty="0">
                <a:latin typeface="TimesLTStd-Roman"/>
              </a:rPr>
              <a:t>because it occurs at an endpoint.)</a:t>
            </a:r>
            <a:endParaRPr lang="en-US" sz="2200" dirty="0"/>
          </a:p>
        </p:txBody>
      </p:sp>
      <p:sp>
        <p:nvSpPr>
          <p:cNvPr id="18" name="TextBox 17">
            <a:extLst>
              <a:ext uri="{FF2B5EF4-FFF2-40B4-BE49-F238E27FC236}">
                <a16:creationId xmlns:a16="http://schemas.microsoft.com/office/drawing/2014/main" id="{737417E2-F272-2E6B-2A9B-609D0DEBD76E}"/>
              </a:ext>
            </a:extLst>
          </p:cNvPr>
          <p:cNvSpPr txBox="1"/>
          <p:nvPr/>
        </p:nvSpPr>
        <p:spPr>
          <a:xfrm>
            <a:off x="321495" y="4073400"/>
            <a:ext cx="6467431" cy="769441"/>
          </a:xfrm>
          <a:prstGeom prst="rect">
            <a:avLst/>
          </a:prstGeom>
          <a:noFill/>
        </p:spPr>
        <p:txBody>
          <a:bodyPr wrap="square">
            <a:spAutoFit/>
          </a:bodyPr>
          <a:lstStyle/>
          <a:p>
            <a:pPr algn="l"/>
            <a:r>
              <a:rPr lang="en-US" sz="2200" b="0" i="0" u="none" strike="noStrike" baseline="0" dirty="0">
                <a:latin typeface="TimesLTStd-Roman"/>
              </a:rPr>
              <a:t>Also, </a:t>
            </a:r>
            <a:r>
              <a:rPr lang="en-US" sz="2200" b="0" i="1" u="none" strike="noStrike" baseline="0"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 0 </a:t>
            </a:r>
            <a:r>
              <a:rPr lang="en-US" sz="2200" b="0" i="0" u="none" strike="noStrike" baseline="0" dirty="0">
                <a:latin typeface="TimesLTStd-Roman"/>
              </a:rPr>
              <a:t>is a local minimum value and </a:t>
            </a:r>
            <a:r>
              <a:rPr lang="en-US" sz="2200" b="0" i="1" u="none" strike="noStrike" baseline="0" dirty="0">
                <a:latin typeface="Times New Roman" panose="02020603050405020304" pitchFamily="18" charset="0"/>
                <a:cs typeface="Times New Roman" panose="02020603050405020304" pitchFamily="18" charset="0"/>
              </a:rPr>
              <a:t>f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a:t>
            </a:r>
            <a:r>
              <a:rPr lang="en-US" sz="2200" dirty="0">
                <a:latin typeface="MathematicalPiLTStd-3"/>
              </a:rPr>
              <a:t>=</a:t>
            </a:r>
            <a:r>
              <a:rPr lang="en-US" sz="2200" b="0" i="0" u="none" strike="noStrike" baseline="0" dirty="0">
                <a:latin typeface="MathematicalPiLTStd-3"/>
              </a:rPr>
              <a:t> </a:t>
            </a:r>
            <a:r>
              <a:rPr lang="en-US" sz="2200" dirty="0">
                <a:latin typeface="Symbol" panose="05050102010706020507" pitchFamily="18" charset="2"/>
              </a:rPr>
              <a:t>-</a:t>
            </a:r>
            <a:r>
              <a:rPr lang="en-US" sz="2200" b="0" i="0" u="none" strike="noStrike" baseline="0" dirty="0">
                <a:latin typeface="TimesLTStd-Roman"/>
              </a:rPr>
              <a:t>27</a:t>
            </a:r>
          </a:p>
          <a:p>
            <a:pPr algn="l"/>
            <a:r>
              <a:rPr lang="en-US" sz="2200" b="0" i="0" u="none" strike="noStrike" baseline="0" dirty="0">
                <a:latin typeface="TimesLTStd-Roman"/>
              </a:rPr>
              <a:t>is both a local and an absolute minimum.</a:t>
            </a:r>
            <a:endParaRPr lang="en-US" sz="2200" dirty="0"/>
          </a:p>
        </p:txBody>
      </p:sp>
      <p:grpSp>
        <p:nvGrpSpPr>
          <p:cNvPr id="21" name="Group 20">
            <a:extLst>
              <a:ext uri="{FF2B5EF4-FFF2-40B4-BE49-F238E27FC236}">
                <a16:creationId xmlns:a16="http://schemas.microsoft.com/office/drawing/2014/main" id="{1349EBFB-6A09-8B9E-9B42-82AFCF150646}"/>
              </a:ext>
            </a:extLst>
          </p:cNvPr>
          <p:cNvGrpSpPr/>
          <p:nvPr/>
        </p:nvGrpSpPr>
        <p:grpSpPr>
          <a:xfrm>
            <a:off x="7189523" y="1347999"/>
            <a:ext cx="4480948" cy="5082980"/>
            <a:chOff x="7189523" y="1347999"/>
            <a:chExt cx="4480948" cy="5082980"/>
          </a:xfrm>
        </p:grpSpPr>
        <p:pic>
          <p:nvPicPr>
            <p:cNvPr id="12" name="Picture 11">
              <a:extLst>
                <a:ext uri="{FF2B5EF4-FFF2-40B4-BE49-F238E27FC236}">
                  <a16:creationId xmlns:a16="http://schemas.microsoft.com/office/drawing/2014/main" id="{545CF7A4-7DB0-518C-72B7-0BC32502BC9D}"/>
                </a:ext>
              </a:extLst>
            </p:cNvPr>
            <p:cNvPicPr>
              <a:picLocks noChangeAspect="1"/>
            </p:cNvPicPr>
            <p:nvPr/>
          </p:nvPicPr>
          <p:blipFill>
            <a:blip r:embed="rId3"/>
            <a:stretch>
              <a:fillRect/>
            </a:stretch>
          </p:blipFill>
          <p:spPr>
            <a:xfrm>
              <a:off x="7189523" y="1347999"/>
              <a:ext cx="4480948" cy="5082980"/>
            </a:xfrm>
            <a:prstGeom prst="rect">
              <a:avLst/>
            </a:prstGeom>
          </p:spPr>
        </p:pic>
        <p:sp>
          <p:nvSpPr>
            <p:cNvPr id="20" name="TextBox 19">
              <a:extLst>
                <a:ext uri="{FF2B5EF4-FFF2-40B4-BE49-F238E27FC236}">
                  <a16:creationId xmlns:a16="http://schemas.microsoft.com/office/drawing/2014/main" id="{70F1AA9B-03A6-4E15-E5ED-EBF117F6C84F}"/>
                </a:ext>
              </a:extLst>
            </p:cNvPr>
            <p:cNvSpPr txBox="1"/>
            <p:nvPr/>
          </p:nvSpPr>
          <p:spPr>
            <a:xfrm>
              <a:off x="8278387" y="4205437"/>
              <a:ext cx="81956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en-US" b="0" i="0" u="none" strike="noStrike" baseline="0" dirty="0">
                  <a:latin typeface="Times New Roman" panose="02020603050405020304" pitchFamily="18" charset="0"/>
                  <a:cs typeface="Times New Roman" panose="02020603050405020304" pitchFamily="18" charset="0"/>
                </a:rPr>
                <a:t>0,0</a:t>
              </a:r>
              <a:r>
                <a:rPr lang="en-US" dirty="0">
                  <a:latin typeface="Times New Roman" panose="02020603050405020304" pitchFamily="18" charset="0"/>
                  <a:cs typeface="Times New Roman" panose="02020603050405020304" pitchFamily="18" charset="0"/>
                </a:rPr>
                <a:t>)</a:t>
              </a:r>
              <a:endParaRPr lang="en-US" dirty="0"/>
            </a:p>
          </p:txBody>
        </p:sp>
      </p:grpSp>
      <p:sp>
        <p:nvSpPr>
          <p:cNvPr id="23" name="TextBox 22">
            <a:extLst>
              <a:ext uri="{FF2B5EF4-FFF2-40B4-BE49-F238E27FC236}">
                <a16:creationId xmlns:a16="http://schemas.microsoft.com/office/drawing/2014/main" id="{5167F74A-559A-4E54-83BC-ED604510DD78}"/>
              </a:ext>
            </a:extLst>
          </p:cNvPr>
          <p:cNvSpPr txBox="1"/>
          <p:nvPr/>
        </p:nvSpPr>
        <p:spPr>
          <a:xfrm>
            <a:off x="321496" y="4923376"/>
            <a:ext cx="6094902"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Note that </a:t>
            </a:r>
            <a:r>
              <a:rPr lang="en-US" sz="2200" b="0" i="1" u="none" strike="noStrike" baseline="0" dirty="0">
                <a:latin typeface="Times New Roman" panose="02020603050405020304" pitchFamily="18" charset="0"/>
                <a:cs typeface="Times New Roman" panose="02020603050405020304" pitchFamily="18" charset="0"/>
              </a:rPr>
              <a:t>f  </a:t>
            </a:r>
            <a:r>
              <a:rPr lang="en-US" sz="2200" b="0" i="0" u="none" strike="noStrike" baseline="0" dirty="0">
                <a:latin typeface="Times New Roman" panose="02020603050405020304" pitchFamily="18" charset="0"/>
                <a:cs typeface="Times New Roman" panose="02020603050405020304" pitchFamily="18" charset="0"/>
              </a:rPr>
              <a:t>has neither a local nor an absolute</a:t>
            </a:r>
          </a:p>
          <a:p>
            <a:pPr algn="l"/>
            <a:r>
              <a:rPr lang="en-US" sz="2200" b="0" i="0" u="none" strike="noStrike" baseline="0" dirty="0">
                <a:latin typeface="Times New Roman" panose="02020603050405020304" pitchFamily="18" charset="0"/>
                <a:cs typeface="Times New Roman" panose="02020603050405020304" pitchFamily="18" charset="0"/>
              </a:rPr>
              <a:t>maximum value at </a:t>
            </a:r>
            <a:r>
              <a:rPr lang="en-US" sz="2200" b="0" i="1" u="none" strike="noStrike" baseline="0" dirty="0">
                <a:latin typeface="Times New Roman" panose="02020603050405020304" pitchFamily="18" charset="0"/>
                <a:cs typeface="Times New Roman" panose="02020603050405020304" pitchFamily="18" charset="0"/>
              </a:rPr>
              <a:t>x </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10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anim calcmode="lin" valueType="num">
                                      <p:cBhvr>
                                        <p:cTn id="21" dur="2000" fill="hold"/>
                                        <p:tgtEl>
                                          <p:spTgt spid="21"/>
                                        </p:tgtEl>
                                        <p:attrNameLst>
                                          <p:attrName>ppt_w</p:attrName>
                                        </p:attrNameLst>
                                      </p:cBhvr>
                                      <p:tavLst>
                                        <p:tav tm="0" fmla="#ppt_w*sin(2.5*pi*$)">
                                          <p:val>
                                            <p:fltVal val="0"/>
                                          </p:val>
                                        </p:tav>
                                        <p:tav tm="100000">
                                          <p:val>
                                            <p:fltVal val="1"/>
                                          </p:val>
                                        </p:tav>
                                      </p:tavLst>
                                    </p:anim>
                                    <p:anim calcmode="lin" valueType="num">
                                      <p:cBhvr>
                                        <p:cTn id="22" dur="2000" fill="hold"/>
                                        <p:tgtEl>
                                          <p:spTgt spid="21"/>
                                        </p:tgtEl>
                                        <p:attrNameLst>
                                          <p:attrName>ppt_h</p:attrName>
                                        </p:attrNameLst>
                                      </p:cBhvr>
                                      <p:tavLst>
                                        <p:tav tm="0">
                                          <p:val>
                                            <p:strVal val="#ppt_h"/>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p:bldP spid="14" grpId="0"/>
      <p:bldP spid="16" grpId="0"/>
      <p:bldP spid="18"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1406</Words>
  <Application>Microsoft Office PowerPoint</Application>
  <PresentationFormat>Widescreen</PresentationFormat>
  <Paragraphs>130</Paragraphs>
  <Slides>24</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40" baseType="lpstr">
      <vt:lpstr>Arial</vt:lpstr>
      <vt:lpstr>Calibri</vt:lpstr>
      <vt:lpstr>Calibri Light</vt:lpstr>
      <vt:lpstr>Cambria Math</vt:lpstr>
      <vt:lpstr>MathematicalPiLTStd-3</vt:lpstr>
      <vt:lpstr>MyriadPro-Bold</vt:lpstr>
      <vt:lpstr>MyriadPro-BoldSemiCn</vt:lpstr>
      <vt:lpstr>MyriadPro-Semibold</vt:lpstr>
      <vt:lpstr>Symbol</vt:lpstr>
      <vt:lpstr>Times New Roman</vt:lpstr>
      <vt:lpstr>TimesLTStd-Bold</vt:lpstr>
      <vt:lpstr>TimesLTStd-Italic</vt:lpstr>
      <vt:lpstr>TimesLTStd-Roman</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126</cp:revision>
  <dcterms:created xsi:type="dcterms:W3CDTF">2022-06-05T19:04:41Z</dcterms:created>
  <dcterms:modified xsi:type="dcterms:W3CDTF">2024-07-16T18:07:42Z</dcterms:modified>
</cp:coreProperties>
</file>