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1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7CC2-F440-D56D-EAE6-103928831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A1327-C064-D184-A32D-036FAA50D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188AF-CDA8-E266-B2A5-6EAC445B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B4D19-6877-E429-982A-4EFB1418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21092-768E-5608-D3EB-EA55F00DB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8A57-3AC9-9B9C-E5B9-3B9F3296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9DC8F-B1EA-D6F5-D9BF-601FDC7F5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F8CE4-B5F6-E65D-2CE6-AEB3744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AC42-7C7A-60B1-8742-85F85FAEA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5C360-21AF-73A2-BB24-3815A312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7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47355-F2CC-F7CD-937F-44F004F55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67717-4458-AE3F-689B-63DD667BC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B7694-2E9A-FC66-7669-BF46EB74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A9423-6ED4-B676-4E97-735BABBA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F50A-4222-54D4-EE3B-A01339BF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5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FC199-4253-C00E-F326-E170F634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D24D4-9308-690B-50ED-BA5DA3B73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8217-F027-E73E-00E2-2FE1BAE8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977D3-E099-CC7A-9CDF-20B6727B8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8148D-279E-3FD7-ECE7-A8D46BAC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935E-3298-0CDA-EA32-7A300B87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4C81F-84DB-3EFD-F029-22C6CFE8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5BD52-F169-8D37-949A-882EB521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5A463-48E6-A42E-24F3-9155ACBE1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8AA14-04B3-1F04-E230-E376C5F6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0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F973-9B84-B879-C059-3CB44C51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6661-83E5-96B3-7ED7-326B07911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D063-8441-0D49-6169-8A5B13A85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4F740-C506-0348-884C-F72983302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54514-03A6-5E89-35D8-BC22DF21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12A6-87D0-4174-D411-0013084EB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6ACBF-EAD2-505D-832E-83C43D8D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2C2C9-0590-760F-EAAE-8C45B8582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13F71-EF4F-FBDA-A679-0BB4F0901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5C5175-2BA2-BF68-68CE-01E0C8689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5A0F8C-2B8F-9583-3BFD-3C4BA02E6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03166-E461-D607-B4D0-BBF9B47B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1B9316-F8F0-D87A-7102-2348A3AE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698C4A-CA09-5271-8D20-445865C6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38DE5-7082-7FB2-CEA9-78293BF5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CFEF8-84FD-E82E-C6F2-FED250AD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74BB3-1A84-2BF7-1BA2-41BE8022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F7F48-B370-8E49-B3E9-6792B5C5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698C95-7B6D-67E3-F698-4BF246F6B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070F4-6277-67D1-5F46-F64003A17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F7B71-F60A-980E-50E2-7A64CB0D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8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6980-7DCD-DB89-9570-203CF937F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4641-0931-E5C0-D851-0595A673D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63204-2174-C22F-031B-7CE445025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4CD27-3CAE-8DFD-4F7B-AF3E8506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7717D-ACF0-2934-F644-D537F3AE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70A8-3DA5-AFD9-CF9F-0660EB3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2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1BE5-C308-02D3-FF8C-D70E9C73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865733-4276-C735-6C13-6C168B6C7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4D96A-D713-6BD1-5FFC-77E42FA16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5237E-F92B-7F6B-5DB5-5D9F7CC2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8BC8D-73EA-32F1-4DC2-DEBF9F05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DA5D0-0F19-A985-C23A-A733EFDD3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1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DCAFCC-587A-D08B-4771-E6A08FBD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276FD-E655-9A05-B107-10105ED5E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435B5-BB52-93C9-ECDB-307F25CE3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19A0C-0B9D-43D7-BB14-713D39847F1F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D70FA-7B3B-8288-3C20-436D64E7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A3671-DDF1-9A57-2BE2-5369E09FF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3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8.png"/><Relationship Id="rId7" Type="http://schemas.openxmlformats.org/officeDocument/2006/relationships/oleObject" Target="../embeddings/oleObject77.bin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9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83.bin"/><Relationship Id="rId18" Type="http://schemas.openxmlformats.org/officeDocument/2006/relationships/oleObject" Target="../embeddings/oleObject85.bin"/><Relationship Id="rId3" Type="http://schemas.openxmlformats.org/officeDocument/2006/relationships/image" Target="../media/image100.wmf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105.wmf"/><Relationship Id="rId17" Type="http://schemas.openxmlformats.org/officeDocument/2006/relationships/image" Target="../media/image107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4.bin"/><Relationship Id="rId20" Type="http://schemas.openxmlformats.org/officeDocument/2006/relationships/image" Target="../media/image10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2.png"/><Relationship Id="rId11" Type="http://schemas.openxmlformats.org/officeDocument/2006/relationships/oleObject" Target="../embeddings/oleObject82.bin"/><Relationship Id="rId5" Type="http://schemas.openxmlformats.org/officeDocument/2006/relationships/image" Target="../media/image101.wmf"/><Relationship Id="rId15" Type="http://schemas.openxmlformats.org/officeDocument/2006/relationships/image" Target="../media/image29.png"/><Relationship Id="rId10" Type="http://schemas.openxmlformats.org/officeDocument/2006/relationships/image" Target="../media/image104.wmf"/><Relationship Id="rId19" Type="http://schemas.openxmlformats.org/officeDocument/2006/relationships/image" Target="../media/image108.wmf"/><Relationship Id="rId4" Type="http://schemas.openxmlformats.org/officeDocument/2006/relationships/oleObject" Target="../embeddings/oleObject79.bin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10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100.wmf"/><Relationship Id="rId7" Type="http://schemas.openxmlformats.org/officeDocument/2006/relationships/oleObject" Target="../embeddings/oleObject86.bin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114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90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8.wmf"/><Relationship Id="rId11" Type="http://schemas.openxmlformats.org/officeDocument/2006/relationships/image" Target="../media/image111.wmf"/><Relationship Id="rId5" Type="http://schemas.openxmlformats.org/officeDocument/2006/relationships/oleObject" Target="../embeddings/oleObject85.bin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101.wmf"/><Relationship Id="rId4" Type="http://schemas.openxmlformats.org/officeDocument/2006/relationships/image" Target="../media/image102.png"/><Relationship Id="rId9" Type="http://schemas.openxmlformats.org/officeDocument/2006/relationships/image" Target="../media/image34.png"/><Relationship Id="rId14" Type="http://schemas.openxmlformats.org/officeDocument/2006/relationships/oleObject" Target="../embeddings/oleObject8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121.wmf"/><Relationship Id="rId18" Type="http://schemas.openxmlformats.org/officeDocument/2006/relationships/oleObject" Target="../embeddings/oleObject98.bin"/><Relationship Id="rId3" Type="http://schemas.openxmlformats.org/officeDocument/2006/relationships/image" Target="../media/image115.wmf"/><Relationship Id="rId21" Type="http://schemas.openxmlformats.org/officeDocument/2006/relationships/image" Target="../media/image125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123.wmf"/><Relationship Id="rId2" Type="http://schemas.openxmlformats.org/officeDocument/2006/relationships/oleObject" Target="../embeddings/oleObject91.bin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120.wmf"/><Relationship Id="rId5" Type="http://schemas.openxmlformats.org/officeDocument/2006/relationships/image" Target="../media/image117.png"/><Relationship Id="rId15" Type="http://schemas.openxmlformats.org/officeDocument/2006/relationships/image" Target="../media/image122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124.wmf"/><Relationship Id="rId4" Type="http://schemas.openxmlformats.org/officeDocument/2006/relationships/image" Target="../media/image116.png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96.bin"/><Relationship Id="rId22" Type="http://schemas.openxmlformats.org/officeDocument/2006/relationships/image" Target="../media/image10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image" Target="../media/image131.wmf"/><Relationship Id="rId18" Type="http://schemas.openxmlformats.org/officeDocument/2006/relationships/oleObject" Target="../embeddings/oleObject107.bin"/><Relationship Id="rId3" Type="http://schemas.openxmlformats.org/officeDocument/2006/relationships/image" Target="../media/image126.wmf"/><Relationship Id="rId21" Type="http://schemas.openxmlformats.org/officeDocument/2006/relationships/image" Target="../media/image135.wmf"/><Relationship Id="rId7" Type="http://schemas.openxmlformats.org/officeDocument/2006/relationships/oleObject" Target="../embeddings/oleObject102.bin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33.wmf"/><Relationship Id="rId25" Type="http://schemas.openxmlformats.org/officeDocument/2006/relationships/image" Target="../media/image137.wmf"/><Relationship Id="rId2" Type="http://schemas.openxmlformats.org/officeDocument/2006/relationships/oleObject" Target="../embeddings/oleObject100.bin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8.png"/><Relationship Id="rId11" Type="http://schemas.openxmlformats.org/officeDocument/2006/relationships/image" Target="../media/image109.png"/><Relationship Id="rId24" Type="http://schemas.openxmlformats.org/officeDocument/2006/relationships/oleObject" Target="../embeddings/oleObject110.bin"/><Relationship Id="rId5" Type="http://schemas.openxmlformats.org/officeDocument/2006/relationships/image" Target="../media/image127.wmf"/><Relationship Id="rId15" Type="http://schemas.openxmlformats.org/officeDocument/2006/relationships/image" Target="../media/image132.wmf"/><Relationship Id="rId23" Type="http://schemas.openxmlformats.org/officeDocument/2006/relationships/image" Target="../media/image136.wmf"/><Relationship Id="rId10" Type="http://schemas.openxmlformats.org/officeDocument/2006/relationships/image" Target="../media/image130.wmf"/><Relationship Id="rId19" Type="http://schemas.openxmlformats.org/officeDocument/2006/relationships/image" Target="../media/image134.wmf"/><Relationship Id="rId4" Type="http://schemas.openxmlformats.org/officeDocument/2006/relationships/oleObject" Target="../embeddings/oleObject101.bin"/><Relationship Id="rId9" Type="http://schemas.openxmlformats.org/officeDocument/2006/relationships/oleObject" Target="../embeddings/oleObject103.bin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9" Type="http://schemas.openxmlformats.org/officeDocument/2006/relationships/image" Target="../media/image33.wmf"/><Relationship Id="rId3" Type="http://schemas.openxmlformats.org/officeDocument/2006/relationships/image" Target="../media/image15.png"/><Relationship Id="rId21" Type="http://schemas.openxmlformats.org/officeDocument/2006/relationships/image" Target="../media/image24.wmf"/><Relationship Id="rId34" Type="http://schemas.openxmlformats.org/officeDocument/2006/relationships/oleObject" Target="../embeddings/oleObject25.bin"/><Relationship Id="rId42" Type="http://schemas.openxmlformats.org/officeDocument/2006/relationships/oleObject" Target="../embeddings/oleObject29.bin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33" Type="http://schemas.openxmlformats.org/officeDocument/2006/relationships/image" Target="../media/image30.wmf"/><Relationship Id="rId38" Type="http://schemas.openxmlformats.org/officeDocument/2006/relationships/oleObject" Target="../embeddings/oleObject27.bin"/><Relationship Id="rId2" Type="http://schemas.openxmlformats.org/officeDocument/2006/relationships/image" Target="../media/image14.png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8.wmf"/><Relationship Id="rId41" Type="http://schemas.openxmlformats.org/officeDocument/2006/relationships/image" Target="../media/image34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37" Type="http://schemas.openxmlformats.org/officeDocument/2006/relationships/image" Target="../media/image32.wmf"/><Relationship Id="rId40" Type="http://schemas.openxmlformats.org/officeDocument/2006/relationships/oleObject" Target="../embeddings/oleObject28.bin"/><Relationship Id="rId45" Type="http://schemas.openxmlformats.org/officeDocument/2006/relationships/image" Target="../media/image36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28" Type="http://schemas.openxmlformats.org/officeDocument/2006/relationships/oleObject" Target="../embeddings/oleObject22.bin"/><Relationship Id="rId36" Type="http://schemas.openxmlformats.org/officeDocument/2006/relationships/oleObject" Target="../embeddings/oleObject26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3.wmf"/><Relationship Id="rId31" Type="http://schemas.openxmlformats.org/officeDocument/2006/relationships/image" Target="../media/image29.wmf"/><Relationship Id="rId44" Type="http://schemas.openxmlformats.org/officeDocument/2006/relationships/oleObject" Target="../embeddings/oleObject30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23.bin"/><Relationship Id="rId35" Type="http://schemas.openxmlformats.org/officeDocument/2006/relationships/image" Target="../media/image31.wmf"/><Relationship Id="rId43" Type="http://schemas.openxmlformats.org/officeDocument/2006/relationships/image" Target="../media/image3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38.bin"/><Relationship Id="rId2" Type="http://schemas.openxmlformats.org/officeDocument/2006/relationships/image" Target="../media/image42.png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53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50.bin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4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1.wmf"/><Relationship Id="rId3" Type="http://schemas.openxmlformats.org/officeDocument/2006/relationships/image" Target="../media/image63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58.bin"/><Relationship Id="rId2" Type="http://schemas.openxmlformats.org/officeDocument/2006/relationships/oleObject" Target="../embeddings/oleObject51.bin"/><Relationship Id="rId16" Type="http://schemas.openxmlformats.org/officeDocument/2006/relationships/image" Target="../media/image70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7.wmf"/><Relationship Id="rId4" Type="http://schemas.openxmlformats.org/officeDocument/2006/relationships/image" Target="../media/image64.png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3.png"/><Relationship Id="rId7" Type="http://schemas.openxmlformats.org/officeDocument/2006/relationships/image" Target="../media/image76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png"/><Relationship Id="rId11" Type="http://schemas.openxmlformats.org/officeDocument/2006/relationships/image" Target="../media/image79.wmf"/><Relationship Id="rId5" Type="http://schemas.openxmlformats.org/officeDocument/2006/relationships/image" Target="../media/image13.png"/><Relationship Id="rId10" Type="http://schemas.openxmlformats.org/officeDocument/2006/relationships/oleObject" Target="../embeddings/oleObject59.bin"/><Relationship Id="rId4" Type="http://schemas.openxmlformats.org/officeDocument/2006/relationships/image" Target="../media/image74.png"/><Relationship Id="rId9" Type="http://schemas.openxmlformats.org/officeDocument/2006/relationships/image" Target="../media/image7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" Type="http://schemas.openxmlformats.org/officeDocument/2006/relationships/image" Target="../media/image71.wmf"/><Relationship Id="rId21" Type="http://schemas.openxmlformats.org/officeDocument/2006/relationships/image" Target="../media/image88.wmf"/><Relationship Id="rId34" Type="http://schemas.openxmlformats.org/officeDocument/2006/relationships/oleObject" Target="../embeddings/oleObject76.bin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33" Type="http://schemas.openxmlformats.org/officeDocument/2006/relationships/image" Target="../media/image94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image" Target="../media/image92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71.bin"/><Relationship Id="rId32" Type="http://schemas.openxmlformats.org/officeDocument/2006/relationships/oleObject" Target="../embeddings/oleObject75.bin"/><Relationship Id="rId37" Type="http://schemas.openxmlformats.org/officeDocument/2006/relationships/image" Target="../media/image96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7.bin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87.wmf"/><Relationship Id="rId31" Type="http://schemas.openxmlformats.org/officeDocument/2006/relationships/image" Target="../media/image93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91.wmf"/><Relationship Id="rId30" Type="http://schemas.openxmlformats.org/officeDocument/2006/relationships/oleObject" Target="../embeddings/oleObject74.bin"/><Relationship Id="rId35" Type="http://schemas.openxmlformats.org/officeDocument/2006/relationships/image" Target="../media/image9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98381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4" descr="Descartes_11">
            <a:extLst>
              <a:ext uri="{FF2B5EF4-FFF2-40B4-BE49-F238E27FC236}">
                <a16:creationId xmlns:a16="http://schemas.microsoft.com/office/drawing/2014/main" id="{1D55EA53-1B5B-DD7B-F9AD-069E1FC05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3015" y="1155920"/>
            <a:ext cx="2499319" cy="3207788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  <p:sp>
        <p:nvSpPr>
          <p:cNvPr id="3" name="Rectangle 15">
            <a:extLst>
              <a:ext uri="{FF2B5EF4-FFF2-40B4-BE49-F238E27FC236}">
                <a16:creationId xmlns:a16="http://schemas.microsoft.com/office/drawing/2014/main" id="{076FB192-876D-25F6-C31B-1E3E1D558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8692" y="4607554"/>
            <a:ext cx="1901825" cy="711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latin typeface="Times New Roman" pitchFamily="48" charset="0"/>
              </a:rPr>
              <a:t>René Descartes</a:t>
            </a:r>
          </a:p>
          <a:p>
            <a:pPr algn="ctr">
              <a:defRPr/>
            </a:pPr>
            <a:r>
              <a:rPr lang="en-US" sz="2000" b="1" dirty="0">
                <a:latin typeface="Times New Roman" pitchFamily="48" charset="0"/>
              </a:rPr>
              <a:t>1596 – 1650 </a:t>
            </a:r>
            <a:endParaRPr lang="en-US" sz="2000" dirty="0">
              <a:latin typeface="Times New Roman" pitchFamily="48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80FE4EB-E67D-FA1D-5F2D-64D335C59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8" y="5562600"/>
            <a:ext cx="11326873" cy="96949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900" b="1" dirty="0">
                <a:latin typeface="Times New Roman" pitchFamily="48" charset="0"/>
              </a:rPr>
              <a:t>René Descartes</a:t>
            </a:r>
            <a:r>
              <a:rPr lang="en-US" sz="1900" dirty="0">
                <a:latin typeface="Times New Roman" pitchFamily="48" charset="0"/>
              </a:rPr>
              <a:t> was a French philosopher whose work, </a:t>
            </a:r>
            <a:r>
              <a:rPr lang="en-US" sz="1900" i="1" dirty="0">
                <a:latin typeface="Times New Roman" pitchFamily="48" charset="0"/>
              </a:rPr>
              <a:t>La </a:t>
            </a:r>
            <a:r>
              <a:rPr lang="en-US" sz="1900" i="1" dirty="0" err="1">
                <a:latin typeface="Times New Roman" pitchFamily="48" charset="0"/>
              </a:rPr>
              <a:t>géométrie</a:t>
            </a:r>
            <a:r>
              <a:rPr lang="en-US" sz="1900" dirty="0">
                <a:latin typeface="Times New Roman" pitchFamily="48" charset="0"/>
              </a:rPr>
              <a:t>, includes his application of algebra to geometry from which we now have Cartesian geometry. His work had a great influence on both mathematicians and philosophers. 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937F4D7-6C3F-6464-7801-5D826A5CB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758" y="325904"/>
            <a:ext cx="5107732" cy="497547"/>
          </a:xfrm>
          <a:prstGeom prst="rect">
            <a:avLst/>
          </a:prstGeom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599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F84A9B9-A30A-37D4-42B6-028337E55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48" y="330314"/>
            <a:ext cx="221406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Here is the graph!</a:t>
            </a: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28004788-EB38-5612-2E43-A166007403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907" y="1274582"/>
            <a:ext cx="4572000" cy="457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89E913-1920-1E7A-C17D-94FE3F8D4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5197" y="2434842"/>
            <a:ext cx="1853390" cy="3568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57B751-4535-B800-FEC4-BAAAF4EEB7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8688" y="2629265"/>
            <a:ext cx="645414" cy="262946"/>
          </a:xfrm>
          <a:prstGeom prst="rect">
            <a:avLst/>
          </a:prstGeom>
        </p:spPr>
      </p:pic>
      <p:graphicFrame>
        <p:nvGraphicFramePr>
          <p:cNvPr id="7" name="Object 26">
            <a:extLst>
              <a:ext uri="{FF2B5EF4-FFF2-40B4-BE49-F238E27FC236}">
                <a16:creationId xmlns:a16="http://schemas.microsoft.com/office/drawing/2014/main" id="{CBB5716B-4DD1-DFF4-A71B-A6616D288A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063762"/>
              </p:ext>
            </p:extLst>
          </p:nvPr>
        </p:nvGraphicFramePr>
        <p:xfrm>
          <a:off x="7381961" y="1149992"/>
          <a:ext cx="1158342" cy="587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11" name="Object 26">
                        <a:extLst>
                          <a:ext uri="{FF2B5EF4-FFF2-40B4-BE49-F238E27FC236}">
                            <a16:creationId xmlns:a16="http://schemas.microsoft.com/office/drawing/2014/main" id="{B58DE922-A9AF-4D74-8516-9E3D803014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961" y="1149992"/>
                        <a:ext cx="1158342" cy="5872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0">
            <a:extLst>
              <a:ext uri="{FF2B5EF4-FFF2-40B4-BE49-F238E27FC236}">
                <a16:creationId xmlns:a16="http://schemas.microsoft.com/office/drawing/2014/main" id="{2B3681B9-CE9B-8300-81E1-BBCB5D787A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088246"/>
              </p:ext>
            </p:extLst>
          </p:nvPr>
        </p:nvGraphicFramePr>
        <p:xfrm>
          <a:off x="3043764" y="1295300"/>
          <a:ext cx="1251450" cy="595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393480" progId="Equation.DSMT4">
                  <p:embed/>
                </p:oleObj>
              </mc:Choice>
              <mc:Fallback>
                <p:oleObj name="Equation" r:id="rId7" imgW="825480" imgH="393480" progId="Equation.DSMT4">
                  <p:embed/>
                  <p:pic>
                    <p:nvPicPr>
                      <p:cNvPr id="12" name="Object 30">
                        <a:extLst>
                          <a:ext uri="{FF2B5EF4-FFF2-40B4-BE49-F238E27FC236}">
                            <a16:creationId xmlns:a16="http://schemas.microsoft.com/office/drawing/2014/main" id="{D5F98FB5-1C73-4680-88AA-0C71642498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764" y="1295300"/>
                        <a:ext cx="1251450" cy="595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746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F7431CF-8EC6-826D-091A-967369D16D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1575" y="245454"/>
          <a:ext cx="58340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120" imgH="419040" progId="Equation.DSMT4">
                  <p:embed/>
                </p:oleObj>
              </mc:Choice>
              <mc:Fallback>
                <p:oleObj name="Equation" r:id="rId2" imgW="3327120" imgH="41904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7F7431CF-8EC6-826D-091A-967369D16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575" y="245454"/>
                        <a:ext cx="583406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3">
            <a:extLst>
              <a:ext uri="{FF2B5EF4-FFF2-40B4-BE49-F238E27FC236}">
                <a16:creationId xmlns:a16="http://schemas.microsoft.com/office/drawing/2014/main" id="{E8C7A4DA-4E59-2DCA-5C0A-3F76BA675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384" y="1123878"/>
            <a:ext cx="1619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Solve for </a:t>
            </a:r>
            <a:r>
              <a:rPr lang="en-US" altLang="en-US" sz="2200" i="1" dirty="0">
                <a:solidFill>
                  <a:srgbClr val="0000FF"/>
                </a:solidFill>
              </a:rPr>
              <a:t>y </a:t>
            </a:r>
            <a:r>
              <a:rPr lang="en-US" altLang="en-US" sz="22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052935E-48D7-7C92-3862-EB853550A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138" y="1107132"/>
            <a:ext cx="30925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The graph of the curve is: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FB3651-692F-3746-F0EE-C0028489E7C3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10151E9-64D0-B91E-06E8-7ADDB8EF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104585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sp>
        <p:nvSpPr>
          <p:cNvPr id="16" name="Text Box 22">
            <a:extLst>
              <a:ext uri="{FF2B5EF4-FFF2-40B4-BE49-F238E27FC236}">
                <a16:creationId xmlns:a16="http://schemas.microsoft.com/office/drawing/2014/main" id="{A1B2790E-E0FE-A7EB-0A6C-B12FED17B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4759" y="1568667"/>
            <a:ext cx="39782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We use the technique called </a:t>
            </a:r>
            <a:r>
              <a:rPr lang="en-US" altLang="en-US" sz="2200" u="sng" dirty="0"/>
              <a:t>Implicit Differentiation</a:t>
            </a:r>
            <a:r>
              <a:rPr lang="en-US" altLang="en-US" sz="2200" dirty="0"/>
              <a:t>.</a:t>
            </a:r>
          </a:p>
        </p:txBody>
      </p:sp>
      <p:grpSp>
        <p:nvGrpSpPr>
          <p:cNvPr id="17" name="Group 30">
            <a:extLst>
              <a:ext uri="{FF2B5EF4-FFF2-40B4-BE49-F238E27FC236}">
                <a16:creationId xmlns:a16="http://schemas.microsoft.com/office/drawing/2014/main" id="{1047D2B2-8144-E528-CCA0-75124B97152C}"/>
              </a:ext>
            </a:extLst>
          </p:cNvPr>
          <p:cNvGrpSpPr>
            <a:grpSpLocks/>
          </p:cNvGrpSpPr>
          <p:nvPr/>
        </p:nvGrpSpPr>
        <p:grpSpPr bwMode="auto">
          <a:xfrm>
            <a:off x="7846876" y="2727838"/>
            <a:ext cx="4083058" cy="1108076"/>
            <a:chOff x="2546" y="3265"/>
            <a:chExt cx="2572" cy="698"/>
          </a:xfrm>
        </p:grpSpPr>
        <p:sp>
          <p:nvSpPr>
            <p:cNvPr id="18" name="Text Box 24">
              <a:extLst>
                <a:ext uri="{FF2B5EF4-FFF2-40B4-BE49-F238E27FC236}">
                  <a16:creationId xmlns:a16="http://schemas.microsoft.com/office/drawing/2014/main" id="{D2649E52-AF04-2136-F13B-39DBD6FC0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265"/>
              <a:ext cx="252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457200" indent="-457200" eaLnBrk="1" hangingPunct="1">
                <a:buAutoNum type="arabicPlain"/>
              </a:pPr>
              <a:r>
                <a:rPr lang="en-US" altLang="en-US" sz="2200" dirty="0"/>
                <a:t>Differentiate both sides of the</a:t>
              </a:r>
            </a:p>
            <a:p>
              <a:pPr eaLnBrk="1" hangingPunct="1"/>
              <a:r>
                <a:rPr lang="en-US" altLang="en-US" sz="2200" dirty="0"/>
                <a:t>      equation with respect to </a:t>
              </a:r>
              <a:r>
                <a:rPr lang="en-US" altLang="en-US" sz="2200" i="1" dirty="0"/>
                <a:t>x </a:t>
              </a:r>
            </a:p>
            <a:p>
              <a:pPr eaLnBrk="1" hangingPunct="1"/>
              <a:r>
                <a:rPr lang="en-US" altLang="en-US" sz="2200" i="1" dirty="0"/>
                <a:t>      </a:t>
              </a:r>
              <a:r>
                <a:rPr lang="en-US" altLang="en-US" sz="2200" dirty="0"/>
                <a:t>using the </a:t>
              </a:r>
              <a:r>
                <a:rPr lang="en-US" altLang="en-US" sz="2200" b="1" dirty="0">
                  <a:solidFill>
                    <a:srgbClr val="FF0000"/>
                  </a:solidFill>
                </a:rPr>
                <a:t>Chain Rule</a:t>
              </a:r>
              <a:r>
                <a:rPr lang="en-US" altLang="en-US" sz="2200" dirty="0"/>
                <a:t>.</a:t>
              </a: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1A8F659E-F4B1-10AC-37CF-3461FDC45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6" y="3265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20" name="Group 31">
            <a:extLst>
              <a:ext uri="{FF2B5EF4-FFF2-40B4-BE49-F238E27FC236}">
                <a16:creationId xmlns:a16="http://schemas.microsoft.com/office/drawing/2014/main" id="{9D2CC733-4608-E57A-4081-D9490D77C50B}"/>
              </a:ext>
            </a:extLst>
          </p:cNvPr>
          <p:cNvGrpSpPr>
            <a:grpSpLocks/>
          </p:cNvGrpSpPr>
          <p:nvPr/>
        </p:nvGrpSpPr>
        <p:grpSpPr bwMode="auto">
          <a:xfrm>
            <a:off x="7915617" y="4152292"/>
            <a:ext cx="2654302" cy="652463"/>
            <a:chOff x="2534" y="3686"/>
            <a:chExt cx="1672" cy="411"/>
          </a:xfrm>
        </p:grpSpPr>
        <p:sp>
          <p:nvSpPr>
            <p:cNvPr id="21" name="Text Box 25">
              <a:extLst>
                <a:ext uri="{FF2B5EF4-FFF2-40B4-BE49-F238E27FC236}">
                  <a16:creationId xmlns:a16="http://schemas.microsoft.com/office/drawing/2014/main" id="{CE48763F-551E-87B6-CF81-AEEB976FA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2" y="3737"/>
              <a:ext cx="163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200" dirty="0">
                  <a:latin typeface="Arial" panose="020B0604020202020204" pitchFamily="34" charset="0"/>
                </a:rPr>
                <a:t>2   </a:t>
              </a:r>
              <a:r>
                <a:rPr lang="en-US" altLang="en-US" sz="2200" dirty="0"/>
                <a:t>Solve for      </a:t>
              </a:r>
              <a:r>
                <a:rPr lang="en-US" altLang="en-US" sz="2200" dirty="0">
                  <a:latin typeface="Arial" panose="020B0604020202020204" pitchFamily="34" charset="0"/>
                </a:rPr>
                <a:t>      .</a:t>
              </a:r>
            </a:p>
          </p:txBody>
        </p:sp>
        <p:graphicFrame>
          <p:nvGraphicFramePr>
            <p:cNvPr id="22" name="Object 26">
              <a:extLst>
                <a:ext uri="{FF2B5EF4-FFF2-40B4-BE49-F238E27FC236}">
                  <a16:creationId xmlns:a16="http://schemas.microsoft.com/office/drawing/2014/main" id="{C726025D-F6AB-3DAC-C000-E9B7BD220CB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41" y="3686"/>
            <a:ext cx="569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45760" imgH="393480" progId="Equation.DSMT4">
                    <p:embed/>
                  </p:oleObj>
                </mc:Choice>
                <mc:Fallback>
                  <p:oleObj name="Equation" r:id="rId4" imgW="545760" imgH="393480" progId="Equation.DSMT4">
                    <p:embed/>
                    <p:pic>
                      <p:nvPicPr>
                        <p:cNvPr id="22" name="Object 26">
                          <a:extLst>
                            <a:ext uri="{FF2B5EF4-FFF2-40B4-BE49-F238E27FC236}">
                              <a16:creationId xmlns:a16="http://schemas.microsoft.com/office/drawing/2014/main" id="{C726025D-F6AB-3DAC-C000-E9B7BD220CB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1" y="3686"/>
                          <a:ext cx="569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370FD7ED-E420-502A-B9E4-3E805800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4" y="372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" name="Text Box 3">
            <a:extLst>
              <a:ext uri="{FF2B5EF4-FFF2-40B4-BE49-F238E27FC236}">
                <a16:creationId xmlns:a16="http://schemas.microsoft.com/office/drawing/2014/main" id="{A4E947B7-88EF-6598-A326-E55DE208F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77" y="1123878"/>
            <a:ext cx="6238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No!</a:t>
            </a:r>
          </a:p>
        </p:txBody>
      </p:sp>
      <p:pic>
        <p:nvPicPr>
          <p:cNvPr id="27" name="Picture 26" descr="A graph of a function&#10;&#10;Description automatically generated">
            <a:extLst>
              <a:ext uri="{FF2B5EF4-FFF2-40B4-BE49-F238E27FC236}">
                <a16:creationId xmlns:a16="http://schemas.microsoft.com/office/drawing/2014/main" id="{FFC537D2-EB42-9A6C-FD7A-2288803370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119" y="1568667"/>
            <a:ext cx="3151701" cy="3151701"/>
          </a:xfrm>
          <a:prstGeom prst="rect">
            <a:avLst/>
          </a:prstGeom>
        </p:spPr>
      </p:pic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B3C8DE5A-5744-F9E4-6D79-2085E300DC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129" y="1709159"/>
          <a:ext cx="14255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19040" progId="Equation.DSMT4">
                  <p:embed/>
                </p:oleObj>
              </mc:Choice>
              <mc:Fallback>
                <p:oleObj name="Equation" r:id="rId7" imgW="812520" imgH="419040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B3C8DE5A-5744-F9E4-6D79-2085E300DC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29" y="1709159"/>
                        <a:ext cx="14255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9FC358FB-7C0D-CB17-3369-120CE99BB8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763" y="2479048"/>
          <a:ext cx="258445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120" imgH="457200" progId="Equation.DSMT4">
                  <p:embed/>
                </p:oleObj>
              </mc:Choice>
              <mc:Fallback>
                <p:oleObj name="Equation" r:id="rId9" imgW="1473120" imgH="457200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9FC358FB-7C0D-CB17-3369-120CE99BB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63" y="2479048"/>
                        <a:ext cx="258445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69A17E3B-9E26-517D-9B18-0B28E44DCF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763" y="3424200"/>
          <a:ext cx="362902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70000" imgH="444240" progId="Equation.DSMT4">
                  <p:embed/>
                </p:oleObj>
              </mc:Choice>
              <mc:Fallback>
                <p:oleObj name="Equation" r:id="rId11" imgW="2070000" imgH="444240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69A17E3B-9E26-517D-9B18-0B28E44DCF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63" y="3424200"/>
                        <a:ext cx="362902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5D69BD32-10D9-747B-EDBF-B0570AF90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686" y="4251296"/>
          <a:ext cx="26257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98320" imgH="419040" progId="Equation.DSMT4">
                  <p:embed/>
                </p:oleObj>
              </mc:Choice>
              <mc:Fallback>
                <p:oleObj name="Equation" r:id="rId13" imgW="1498320" imgH="41904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5D69BD32-10D9-747B-EDBF-B0570AF90D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86" y="4251296"/>
                        <a:ext cx="26257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3">
                <a:extLst>
                  <a:ext uri="{FF2B5EF4-FFF2-40B4-BE49-F238E27FC236}">
                    <a16:creationId xmlns:a16="http://schemas.microsoft.com/office/drawing/2014/main" id="{B2EA5830-E18D-EE54-A98A-BD09E75EED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7713" y="4390996"/>
                <a:ext cx="1527982" cy="430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200" dirty="0">
                    <a:solidFill>
                      <a:srgbClr val="0000FF"/>
                    </a:solidFill>
                  </a:rPr>
                  <a:t>Solve for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altLang="en-US" sz="22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6" name="Text Box 3">
                <a:extLst>
                  <a:ext uri="{FF2B5EF4-FFF2-40B4-BE49-F238E27FC236}">
                    <a16:creationId xmlns:a16="http://schemas.microsoft.com/office/drawing/2014/main" id="{B2EA5830-E18D-EE54-A98A-BD09E75EE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17713" y="4390996"/>
                <a:ext cx="1527982" cy="430887"/>
              </a:xfrm>
              <a:prstGeom prst="rect">
                <a:avLst/>
              </a:prstGeom>
              <a:blipFill>
                <a:blip r:embed="rId15"/>
                <a:stretch>
                  <a:fillRect l="-5200" t="-8451" r="-2800" b="-281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8D1BCA5B-B233-356E-8733-6A57C5F46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497" y="5020786"/>
          <a:ext cx="387032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09680" imgH="457200" progId="Equation.DSMT4">
                  <p:embed/>
                </p:oleObj>
              </mc:Choice>
              <mc:Fallback>
                <p:oleObj name="Equation" r:id="rId16" imgW="2209680" imgH="457200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8D1BCA5B-B233-356E-8733-6A57C5F469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97" y="5020786"/>
                        <a:ext cx="3870325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56D1954-5C92-22BC-DAFA-819DCD29BF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579" y="5886228"/>
          <a:ext cx="28019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228600" progId="Equation.DSMT4">
                  <p:embed/>
                </p:oleObj>
              </mc:Choice>
              <mc:Fallback>
                <p:oleObj name="Equation" r:id="rId18" imgW="1600200" imgH="2286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56D1954-5C92-22BC-DAFA-819DCD29BF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79" y="5886228"/>
                        <a:ext cx="28019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72B3ABB5-6AA0-F8DF-AFA2-215412FF630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86568" y="3539581"/>
            <a:ext cx="711957" cy="4877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44F22C7-3514-ADB1-5432-A8CDEAE27F3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363878" y="3599667"/>
            <a:ext cx="329088" cy="4877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732805-0154-C358-D39E-AE275327AF8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705970" y="3599667"/>
            <a:ext cx="182036" cy="4877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8059801-A431-1C7D-3EB1-3E28740436E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58593" y="3309948"/>
            <a:ext cx="248547" cy="4877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AC6596E-FF2B-ECCC-4EBB-6E5D4031317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135746" y="3322040"/>
            <a:ext cx="642626" cy="4877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6B025FD-5971-1BDC-CD28-8143DE3007F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792388" y="3285953"/>
            <a:ext cx="366240" cy="48772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F02D058-5C66-502D-59E4-4681D978E17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148806" y="3310847"/>
            <a:ext cx="714971" cy="48772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A031392-6127-C720-59BF-77B8B7A059A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93692" y="3793410"/>
            <a:ext cx="2001830" cy="6436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18A5789-3A1B-5233-4EDA-249A08E1606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708319" y="3864278"/>
            <a:ext cx="366240" cy="345656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95E6A52-69ED-2802-8A1D-53E3CC79BCEC}"/>
              </a:ext>
            </a:extLst>
          </p:cNvPr>
          <p:cNvCxnSpPr>
            <a:cxnSpLocks/>
          </p:cNvCxnSpPr>
          <p:nvPr/>
        </p:nvCxnSpPr>
        <p:spPr>
          <a:xfrm flipV="1">
            <a:off x="3818445" y="5300403"/>
            <a:ext cx="312799" cy="2044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A673BB8-C1C6-982E-FA30-1AAB5E583A1D}"/>
              </a:ext>
            </a:extLst>
          </p:cNvPr>
          <p:cNvCxnSpPr>
            <a:cxnSpLocks/>
          </p:cNvCxnSpPr>
          <p:nvPr/>
        </p:nvCxnSpPr>
        <p:spPr>
          <a:xfrm flipV="1">
            <a:off x="2975508" y="5510089"/>
            <a:ext cx="312799" cy="2044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>
            <a:extLst>
              <a:ext uri="{FF2B5EF4-FFF2-40B4-BE49-F238E27FC236}">
                <a16:creationId xmlns:a16="http://schemas.microsoft.com/office/drawing/2014/main" id="{9CD14424-21C9-A6C0-6D65-8F7F35FED12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97445" y="5834088"/>
            <a:ext cx="1076080" cy="48772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EDB1547-CD25-8471-4BC2-E756C20B30C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937353" y="5842456"/>
            <a:ext cx="1137205" cy="48772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2D0B8A1-3E1D-FA93-8CAB-2ACF699EAF2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52015" y="4477946"/>
            <a:ext cx="190081" cy="29157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05DFA9DB-EC12-E5DA-CC89-96312570504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080103" y="4174525"/>
            <a:ext cx="159541" cy="40307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8EB22F0-EC9F-E9C2-CD32-5280C3F70E0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252083" y="4265829"/>
            <a:ext cx="375691" cy="32106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F219EF03-2CFF-2DB1-20C2-5136EC7DAF7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628366" y="4259346"/>
            <a:ext cx="375691" cy="32106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266B0663-50A2-6BBE-52AC-8AD9BDBDC79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015762" y="4568371"/>
            <a:ext cx="1049551" cy="41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0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 autoUpdateAnimBg="0"/>
      <p:bldP spid="7" grpId="0" animBg="1"/>
      <p:bldP spid="8" grpId="0" animBg="1"/>
      <p:bldP spid="16" grpId="0"/>
      <p:bldP spid="25" grpId="0" autoUpdateAnimBg="0"/>
      <p:bldP spid="3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F7431CF-8EC6-826D-091A-967369D16D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1575" y="245454"/>
          <a:ext cx="58340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120" imgH="419040" progId="Equation.DSMT4">
                  <p:embed/>
                </p:oleObj>
              </mc:Choice>
              <mc:Fallback>
                <p:oleObj name="Equation" r:id="rId2" imgW="3327120" imgH="41904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7F7431CF-8EC6-826D-091A-967369D16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575" y="245454"/>
                        <a:ext cx="583406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3">
            <a:extLst>
              <a:ext uri="{FF2B5EF4-FFF2-40B4-BE49-F238E27FC236}">
                <a16:creationId xmlns:a16="http://schemas.microsoft.com/office/drawing/2014/main" id="{E8C7A4DA-4E59-2DCA-5C0A-3F76BA675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384" y="1123878"/>
            <a:ext cx="1619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Solve for </a:t>
            </a:r>
            <a:r>
              <a:rPr lang="en-US" altLang="en-US" sz="2200" i="1" dirty="0">
                <a:solidFill>
                  <a:srgbClr val="0000FF"/>
                </a:solidFill>
              </a:rPr>
              <a:t>y </a:t>
            </a:r>
            <a:r>
              <a:rPr lang="en-US" altLang="en-US" sz="22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052935E-48D7-7C92-3862-EB853550A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138" y="1107132"/>
            <a:ext cx="30925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The graph of the curve is: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FB3651-692F-3746-F0EE-C0028489E7C3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10151E9-64D0-B91E-06E8-7ADDB8EF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104585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sp>
        <p:nvSpPr>
          <p:cNvPr id="25" name="Text Box 3">
            <a:extLst>
              <a:ext uri="{FF2B5EF4-FFF2-40B4-BE49-F238E27FC236}">
                <a16:creationId xmlns:a16="http://schemas.microsoft.com/office/drawing/2014/main" id="{A4E947B7-88EF-6598-A326-E55DE208F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77" y="1123878"/>
            <a:ext cx="6238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No!</a:t>
            </a:r>
          </a:p>
        </p:txBody>
      </p:sp>
      <p:pic>
        <p:nvPicPr>
          <p:cNvPr id="27" name="Picture 26" descr="A graph of a function&#10;&#10;Description automatically generated">
            <a:extLst>
              <a:ext uri="{FF2B5EF4-FFF2-40B4-BE49-F238E27FC236}">
                <a16:creationId xmlns:a16="http://schemas.microsoft.com/office/drawing/2014/main" id="{FFC537D2-EB42-9A6C-FD7A-2288803370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119" y="1568667"/>
            <a:ext cx="3151701" cy="3151701"/>
          </a:xfrm>
          <a:prstGeom prst="rect">
            <a:avLst/>
          </a:prstGeom>
        </p:spPr>
      </p:pic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56D1954-5C92-22BC-DAFA-819DCD29BF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606" y="1902206"/>
          <a:ext cx="28019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00200" imgH="228600" progId="Equation.DSMT4">
                  <p:embed/>
                </p:oleObj>
              </mc:Choice>
              <mc:Fallback>
                <p:oleObj name="Equation" r:id="rId5" imgW="1600200" imgH="2286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56D1954-5C92-22BC-DAFA-819DCD29BF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06" y="1902206"/>
                        <a:ext cx="28019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1704B59-CAF1-1069-3429-914C71C8D018}"/>
              </a:ext>
            </a:extLst>
          </p:cNvPr>
          <p:cNvSpPr/>
          <p:nvPr/>
        </p:nvSpPr>
        <p:spPr>
          <a:xfrm>
            <a:off x="921173" y="1897234"/>
            <a:ext cx="1051891" cy="40011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D06C83-6F5C-C4AD-AE17-9B2EC61E8C63}"/>
              </a:ext>
            </a:extLst>
          </p:cNvPr>
          <p:cNvSpPr/>
          <p:nvPr/>
        </p:nvSpPr>
        <p:spPr>
          <a:xfrm>
            <a:off x="2424997" y="1905321"/>
            <a:ext cx="717548" cy="40011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8CE6CF7D-ED53-560D-8CD5-1A6481D7F2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446" y="2487587"/>
          <a:ext cx="27797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87240" imgH="228600" progId="Equation.DSMT4">
                  <p:embed/>
                </p:oleObj>
              </mc:Choice>
              <mc:Fallback>
                <p:oleObj name="Equation" r:id="rId7" imgW="1587240" imgH="2286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8CE6CF7D-ED53-560D-8CD5-1A6481D7F2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46" y="2487587"/>
                        <a:ext cx="277971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3">
                <a:extLst>
                  <a:ext uri="{FF2B5EF4-FFF2-40B4-BE49-F238E27FC236}">
                    <a16:creationId xmlns:a16="http://schemas.microsoft.com/office/drawing/2014/main" id="{91C27619-F13E-A1AF-B6CF-69AFD74FA7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606" y="2927652"/>
                <a:ext cx="1636987" cy="430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200" b="0" dirty="0">
                    <a:solidFill>
                      <a:srgbClr val="0000FF"/>
                    </a:solidFill>
                  </a:rPr>
                  <a:t>Factor out </a:t>
                </a:r>
                <a14:m>
                  <m:oMath xmlns:m="http://schemas.openxmlformats.org/officeDocument/2006/math">
                    <m:r>
                      <a:rPr lang="en-US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altLang="en-US" sz="22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 Box 3">
                <a:extLst>
                  <a:ext uri="{FF2B5EF4-FFF2-40B4-BE49-F238E27FC236}">
                    <a16:creationId xmlns:a16="http://schemas.microsoft.com/office/drawing/2014/main" id="{91C27619-F13E-A1AF-B6CF-69AFD74FA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0606" y="2927652"/>
                <a:ext cx="1636987" cy="430887"/>
              </a:xfrm>
              <a:prstGeom prst="rect">
                <a:avLst/>
              </a:prstGeom>
              <a:blipFill>
                <a:blip r:embed="rId9"/>
                <a:stretch>
                  <a:fillRect l="-4851" t="-8451" r="-2612" b="-281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9D4BF37-1E78-9D8A-31C6-00103800E5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413" y="3425825"/>
          <a:ext cx="26463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279360" progId="Equation.DSMT4">
                  <p:embed/>
                </p:oleObj>
              </mc:Choice>
              <mc:Fallback>
                <p:oleObj name="Equation" r:id="rId10" imgW="1511280" imgH="2793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B9D4BF37-1E78-9D8A-31C6-00103800E5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3425825"/>
                        <a:ext cx="26463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B36192F9-3509-DCB8-FBCC-6FE5EB9B1B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846" y="3565620"/>
          <a:ext cx="10001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419040" progId="Equation.DSMT4">
                  <p:embed/>
                </p:oleObj>
              </mc:Choice>
              <mc:Fallback>
                <p:oleObj name="Equation" r:id="rId12" imgW="571320" imgH="41904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B36192F9-3509-DCB8-FBCC-6FE5EB9B1B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46" y="3565620"/>
                        <a:ext cx="1000125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6C7F2913-9251-22F0-11FC-02A05D60FF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5527" y="3522312"/>
          <a:ext cx="10001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419040" progId="Equation.DSMT4">
                  <p:embed/>
                </p:oleObj>
              </mc:Choice>
              <mc:Fallback>
                <p:oleObj name="Equation" r:id="rId12" imgW="571320" imgH="41904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6C7F2913-9251-22F0-11FC-02A05D60FF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527" y="3522312"/>
                        <a:ext cx="1000125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40F2B4B-26B1-DDCF-22D3-07ACC7D32820}"/>
              </a:ext>
            </a:extLst>
          </p:cNvPr>
          <p:cNvCxnSpPr>
            <a:cxnSpLocks/>
          </p:cNvCxnSpPr>
          <p:nvPr/>
        </p:nvCxnSpPr>
        <p:spPr>
          <a:xfrm flipV="1">
            <a:off x="416749" y="3565874"/>
            <a:ext cx="1048284" cy="2426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57F9DFC-DA66-11FC-1B5B-FBB32CF9E4CC}"/>
              </a:ext>
            </a:extLst>
          </p:cNvPr>
          <p:cNvCxnSpPr>
            <a:cxnSpLocks/>
          </p:cNvCxnSpPr>
          <p:nvPr/>
        </p:nvCxnSpPr>
        <p:spPr>
          <a:xfrm flipV="1">
            <a:off x="457320" y="4001144"/>
            <a:ext cx="1048284" cy="2426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4495212E-1439-93DC-5908-310BA93E3C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191" y="4425907"/>
          <a:ext cx="1512888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444240" progId="Equation.DSMT4">
                  <p:embed/>
                </p:oleObj>
              </mc:Choice>
              <mc:Fallback>
                <p:oleObj name="Equation" r:id="rId14" imgW="863280" imgH="444240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4495212E-1439-93DC-5908-310BA93E3C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91" y="4425907"/>
                        <a:ext cx="1512888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121069E1-72AD-0428-584B-C8A67467EF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1793" y="4439064"/>
          <a:ext cx="1223962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444240" progId="Equation.DSMT4">
                  <p:embed/>
                </p:oleObj>
              </mc:Choice>
              <mc:Fallback>
                <p:oleObj name="Equation" r:id="rId16" imgW="698400" imgH="444240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121069E1-72AD-0428-584B-C8A67467EF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793" y="4439064"/>
                        <a:ext cx="1223962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22">
            <a:extLst>
              <a:ext uri="{FF2B5EF4-FFF2-40B4-BE49-F238E27FC236}">
                <a16:creationId xmlns:a16="http://schemas.microsoft.com/office/drawing/2014/main" id="{7244760E-1898-C46A-4C38-B8FE84B6E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4759" y="1568667"/>
            <a:ext cx="39782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We use the technique called </a:t>
            </a:r>
            <a:r>
              <a:rPr lang="en-US" altLang="en-US" sz="2200" u="sng" dirty="0"/>
              <a:t>Implicit Differentiation</a:t>
            </a:r>
            <a:r>
              <a:rPr lang="en-US" altLang="en-US" sz="2200" dirty="0"/>
              <a:t>.</a:t>
            </a:r>
          </a:p>
        </p:txBody>
      </p:sp>
      <p:grpSp>
        <p:nvGrpSpPr>
          <p:cNvPr id="43" name="Group 30">
            <a:extLst>
              <a:ext uri="{FF2B5EF4-FFF2-40B4-BE49-F238E27FC236}">
                <a16:creationId xmlns:a16="http://schemas.microsoft.com/office/drawing/2014/main" id="{DFC643BC-AB5F-1CCA-CBED-BF9CB88ECEA4}"/>
              </a:ext>
            </a:extLst>
          </p:cNvPr>
          <p:cNvGrpSpPr>
            <a:grpSpLocks/>
          </p:cNvGrpSpPr>
          <p:nvPr/>
        </p:nvGrpSpPr>
        <p:grpSpPr bwMode="auto">
          <a:xfrm>
            <a:off x="7846876" y="2727838"/>
            <a:ext cx="4083058" cy="1108076"/>
            <a:chOff x="2546" y="3265"/>
            <a:chExt cx="2572" cy="698"/>
          </a:xfrm>
        </p:grpSpPr>
        <p:sp>
          <p:nvSpPr>
            <p:cNvPr id="44" name="Text Box 24">
              <a:extLst>
                <a:ext uri="{FF2B5EF4-FFF2-40B4-BE49-F238E27FC236}">
                  <a16:creationId xmlns:a16="http://schemas.microsoft.com/office/drawing/2014/main" id="{0DA72984-7D84-E8F6-A7B5-A83514DA12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265"/>
              <a:ext cx="252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457200" indent="-457200" eaLnBrk="1" hangingPunct="1">
                <a:buAutoNum type="arabicPlain"/>
              </a:pPr>
              <a:r>
                <a:rPr lang="en-US" altLang="en-US" sz="2200" dirty="0"/>
                <a:t>Differentiate both sides of the</a:t>
              </a:r>
            </a:p>
            <a:p>
              <a:pPr eaLnBrk="1" hangingPunct="1"/>
              <a:r>
                <a:rPr lang="en-US" altLang="en-US" sz="2200" dirty="0"/>
                <a:t>      equation with respect to </a:t>
              </a:r>
              <a:r>
                <a:rPr lang="en-US" altLang="en-US" sz="2200" i="1" dirty="0"/>
                <a:t>x </a:t>
              </a:r>
            </a:p>
            <a:p>
              <a:pPr eaLnBrk="1" hangingPunct="1"/>
              <a:r>
                <a:rPr lang="en-US" altLang="en-US" sz="2200" i="1" dirty="0"/>
                <a:t>      </a:t>
              </a:r>
              <a:r>
                <a:rPr lang="en-US" altLang="en-US" sz="2200" dirty="0"/>
                <a:t>using the </a:t>
              </a:r>
              <a:r>
                <a:rPr lang="en-US" altLang="en-US" sz="2200" b="1" dirty="0">
                  <a:solidFill>
                    <a:srgbClr val="FF0000"/>
                  </a:solidFill>
                </a:rPr>
                <a:t>Chain Rule</a:t>
              </a:r>
              <a:r>
                <a:rPr lang="en-US" altLang="en-US" sz="2200" dirty="0"/>
                <a:t>.</a:t>
              </a: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FD242B99-075F-A3D1-0003-1B6A3EC2D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6" y="3265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46" name="Group 31">
            <a:extLst>
              <a:ext uri="{FF2B5EF4-FFF2-40B4-BE49-F238E27FC236}">
                <a16:creationId xmlns:a16="http://schemas.microsoft.com/office/drawing/2014/main" id="{89051F0B-6C58-1A44-7EB9-9317354E8676}"/>
              </a:ext>
            </a:extLst>
          </p:cNvPr>
          <p:cNvGrpSpPr>
            <a:grpSpLocks/>
          </p:cNvGrpSpPr>
          <p:nvPr/>
        </p:nvGrpSpPr>
        <p:grpSpPr bwMode="auto">
          <a:xfrm>
            <a:off x="7915617" y="4152292"/>
            <a:ext cx="2654302" cy="652463"/>
            <a:chOff x="2534" y="3686"/>
            <a:chExt cx="1672" cy="411"/>
          </a:xfrm>
        </p:grpSpPr>
        <p:sp>
          <p:nvSpPr>
            <p:cNvPr id="47" name="Text Box 25">
              <a:extLst>
                <a:ext uri="{FF2B5EF4-FFF2-40B4-BE49-F238E27FC236}">
                  <a16:creationId xmlns:a16="http://schemas.microsoft.com/office/drawing/2014/main" id="{A19AD083-30AD-2B8A-AB61-BD385CFE70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2" y="3737"/>
              <a:ext cx="163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200" dirty="0">
                  <a:latin typeface="Arial" panose="020B0604020202020204" pitchFamily="34" charset="0"/>
                </a:rPr>
                <a:t>2   </a:t>
              </a:r>
              <a:r>
                <a:rPr lang="en-US" altLang="en-US" sz="2200" dirty="0"/>
                <a:t>Solve for      </a:t>
              </a:r>
              <a:r>
                <a:rPr lang="en-US" altLang="en-US" sz="2200" dirty="0">
                  <a:latin typeface="Arial" panose="020B0604020202020204" pitchFamily="34" charset="0"/>
                </a:rPr>
                <a:t>      .</a:t>
              </a:r>
            </a:p>
          </p:txBody>
        </p:sp>
        <p:graphicFrame>
          <p:nvGraphicFramePr>
            <p:cNvPr id="48" name="Object 26">
              <a:extLst>
                <a:ext uri="{FF2B5EF4-FFF2-40B4-BE49-F238E27FC236}">
                  <a16:creationId xmlns:a16="http://schemas.microsoft.com/office/drawing/2014/main" id="{BDADA176-1C8D-FBF0-E998-BE9A93FA44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41" y="3686"/>
            <a:ext cx="569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545760" imgH="393480" progId="Equation.DSMT4">
                    <p:embed/>
                  </p:oleObj>
                </mc:Choice>
                <mc:Fallback>
                  <p:oleObj name="Equation" r:id="rId18" imgW="545760" imgH="393480" progId="Equation.DSMT4">
                    <p:embed/>
                    <p:pic>
                      <p:nvPicPr>
                        <p:cNvPr id="48" name="Object 26">
                          <a:extLst>
                            <a:ext uri="{FF2B5EF4-FFF2-40B4-BE49-F238E27FC236}">
                              <a16:creationId xmlns:a16="http://schemas.microsoft.com/office/drawing/2014/main" id="{BDADA176-1C8D-FBF0-E998-BE9A93FA44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1" y="3686"/>
                          <a:ext cx="569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Oval 28">
              <a:extLst>
                <a:ext uri="{FF2B5EF4-FFF2-40B4-BE49-F238E27FC236}">
                  <a16:creationId xmlns:a16="http://schemas.microsoft.com/office/drawing/2014/main" id="{18451C88-DF80-06F8-89CF-9D036F083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4" y="372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918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E3B4A-711B-F764-E564-130B0D482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6D5CF8-7822-2AFF-9113-535BF0BA8673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2DA4B9-A333-DC51-EB36-A026CECA4F79}"/>
              </a:ext>
            </a:extLst>
          </p:cNvPr>
          <p:cNvSpPr txBox="1"/>
          <p:nvPr/>
        </p:nvSpPr>
        <p:spPr>
          <a:xfrm>
            <a:off x="1712034" y="343316"/>
            <a:ext cx="45111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u="none" strike="noStrike" baseline="0" dirty="0">
                <a:latin typeface="TimesLTStd-Roman"/>
              </a:rPr>
              <a:t>Find </a:t>
            </a:r>
            <a:r>
              <a:rPr lang="en-US" sz="2200" b="0" i="1" u="none" strike="noStrike" baseline="0" dirty="0" err="1">
                <a:latin typeface="TimesLTStd-Italic"/>
              </a:rPr>
              <a:t>dy</a:t>
            </a:r>
            <a:r>
              <a:rPr lang="en-US" sz="2200" dirty="0">
                <a:latin typeface="MathematicalPiLTStd-3"/>
              </a:rPr>
              <a:t>/</a:t>
            </a:r>
            <a:r>
              <a:rPr lang="en-US" sz="2200" b="0" i="1" u="none" strike="noStrike" baseline="0" dirty="0">
                <a:latin typeface="TimesLTStd-Italic"/>
              </a:rPr>
              <a:t>dx </a:t>
            </a:r>
            <a:r>
              <a:rPr lang="en-US" sz="2200" b="0" i="0" u="none" strike="noStrike" baseline="0" dirty="0">
                <a:latin typeface="TimesLTStd-Roman"/>
              </a:rPr>
              <a:t>by implicit differentiation.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0D30EB-F6CA-8485-6F87-D3210911C0C1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9FC54ADA-48BE-8377-DF05-33D0FD114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328263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9572223-A1FA-E87A-23FC-083BB57F0E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7286" y="849967"/>
          <a:ext cx="21605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279360" progId="Equation.DSMT4">
                  <p:embed/>
                </p:oleObj>
              </mc:Choice>
              <mc:Fallback>
                <p:oleObj name="Equation" r:id="rId2" imgW="1231560" imgH="27936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09572223-A1FA-E87A-23FC-083BB57F0E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286" y="849967"/>
                        <a:ext cx="2160588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" name="Picture 34">
            <a:extLst>
              <a:ext uri="{FF2B5EF4-FFF2-40B4-BE49-F238E27FC236}">
                <a16:creationId xmlns:a16="http://schemas.microsoft.com/office/drawing/2014/main" id="{6D80432A-6895-4AD2-0BB6-FAC6FC6A4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056" y="1924918"/>
            <a:ext cx="4970049" cy="2063834"/>
          </a:xfrm>
          <a:prstGeom prst="rect">
            <a:avLst/>
          </a:prstGeom>
        </p:spPr>
      </p:pic>
      <p:sp>
        <p:nvSpPr>
          <p:cNvPr id="36" name="Text Box 3">
            <a:extLst>
              <a:ext uri="{FF2B5EF4-FFF2-40B4-BE49-F238E27FC236}">
                <a16:creationId xmlns:a16="http://schemas.microsoft.com/office/drawing/2014/main" id="{DFE7242D-8DF5-D112-F441-C7F36F3CE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821" y="1328263"/>
            <a:ext cx="1619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Solve for </a:t>
            </a:r>
            <a:r>
              <a:rPr lang="en-US" altLang="en-US" sz="2200" i="1" dirty="0">
                <a:solidFill>
                  <a:srgbClr val="0000FF"/>
                </a:solidFill>
              </a:rPr>
              <a:t>y </a:t>
            </a:r>
            <a:r>
              <a:rPr lang="en-US" altLang="en-US" sz="22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37" name="Text Box 3">
            <a:extLst>
              <a:ext uri="{FF2B5EF4-FFF2-40B4-BE49-F238E27FC236}">
                <a16:creationId xmlns:a16="http://schemas.microsoft.com/office/drawing/2014/main" id="{A011072D-CC79-B387-A5A2-756549260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1914" y="1328263"/>
            <a:ext cx="151676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Impossible!</a:t>
            </a:r>
          </a:p>
        </p:txBody>
      </p: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3AA79E37-07B6-E3B9-1C37-B8A53EB6D3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27" y="4060963"/>
          <a:ext cx="21605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279360" progId="Equation.DSMT4">
                  <p:embed/>
                </p:oleObj>
              </mc:Choice>
              <mc:Fallback>
                <p:oleObj name="Equation" r:id="rId2" imgW="1231560" imgH="279360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3AA79E37-07B6-E3B9-1C37-B8A53EB6D3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27" y="4060963"/>
                        <a:ext cx="2160588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39" descr="A graph of a function&#10;&#10;Description automatically generated">
            <a:extLst>
              <a:ext uri="{FF2B5EF4-FFF2-40B4-BE49-F238E27FC236}">
                <a16:creationId xmlns:a16="http://schemas.microsoft.com/office/drawing/2014/main" id="{A41BC1EA-0C1B-88F9-0503-5E7128A2E6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197" y="216545"/>
            <a:ext cx="3212455" cy="3212455"/>
          </a:xfrm>
          <a:prstGeom prst="rect">
            <a:avLst/>
          </a:prstGeom>
        </p:spPr>
      </p:pic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C3FB5451-AD01-C78A-8601-43A9D1F963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970" y="4586081"/>
          <a:ext cx="32512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93480" progId="Equation.DSMT4">
                  <p:embed/>
                </p:oleObj>
              </mc:Choice>
              <mc:Fallback>
                <p:oleObj name="Equation" r:id="rId6" imgW="1854000" imgH="39348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C3FB5451-AD01-C78A-8601-43A9D1F96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70" y="4586081"/>
                        <a:ext cx="32512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977C9071-39FE-5423-240A-03242404F2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404" y="5278231"/>
          <a:ext cx="450056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393480" progId="Equation.DSMT4">
                  <p:embed/>
                </p:oleObj>
              </mc:Choice>
              <mc:Fallback>
                <p:oleObj name="Equation" r:id="rId8" imgW="2565360" imgH="39348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977C9071-39FE-5423-240A-03242404F2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04" y="5278231"/>
                        <a:ext cx="450056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Line 15">
            <a:extLst>
              <a:ext uri="{FF2B5EF4-FFF2-40B4-BE49-F238E27FC236}">
                <a16:creationId xmlns:a16="http://schemas.microsoft.com/office/drawing/2014/main" id="{DDCDAEC8-C1A4-E535-4C8A-EC0F388E6B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9467" y="3551431"/>
            <a:ext cx="0" cy="3122738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67F107DB-AB28-588B-91C4-EEEB0F19B9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923" y="5969000"/>
          <a:ext cx="492601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06560" imgH="431640" progId="Equation.DSMT4">
                  <p:embed/>
                </p:oleObj>
              </mc:Choice>
              <mc:Fallback>
                <p:oleObj name="Equation" r:id="rId10" imgW="2806560" imgH="431640" progId="Equation.DSMT4">
                  <p:embed/>
                  <p:pic>
                    <p:nvPicPr>
                      <p:cNvPr id="48" name="Object 2">
                        <a:extLst>
                          <a:ext uri="{FF2B5EF4-FFF2-40B4-BE49-F238E27FC236}">
                            <a16:creationId xmlns:a16="http://schemas.microsoft.com/office/drawing/2014/main" id="{67F107DB-AB28-588B-91C4-EEEB0F19B9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23" y="5969000"/>
                        <a:ext cx="4926012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7D9F86AC-C1EB-204E-0BC3-F9191A5A20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1713" y="3610983"/>
          <a:ext cx="55943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440" imgH="393480" progId="Equation.DSMT4">
                  <p:embed/>
                </p:oleObj>
              </mc:Choice>
              <mc:Fallback>
                <p:oleObj name="Equation" r:id="rId12" imgW="3187440" imgH="393480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7D9F86AC-C1EB-204E-0BC3-F9191A5A20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713" y="3610983"/>
                        <a:ext cx="559435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871DD4F9-D5AE-6A1F-EF75-F0C0FCBC0607}"/>
              </a:ext>
            </a:extLst>
          </p:cNvPr>
          <p:cNvSpPr/>
          <p:nvPr/>
        </p:nvSpPr>
        <p:spPr>
          <a:xfrm>
            <a:off x="6571839" y="3653123"/>
            <a:ext cx="907822" cy="63574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4E7F1DB-3ACB-A53F-4F73-21B88EC99360}"/>
              </a:ext>
            </a:extLst>
          </p:cNvPr>
          <p:cNvSpPr/>
          <p:nvPr/>
        </p:nvSpPr>
        <p:spPr>
          <a:xfrm>
            <a:off x="9440030" y="3653123"/>
            <a:ext cx="1835382" cy="63574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7C3C885A-F265-781A-D4CF-1ECD7A817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3325" y="4335305"/>
          <a:ext cx="5392738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73320" imgH="393480" progId="Equation.DSMT4">
                  <p:embed/>
                </p:oleObj>
              </mc:Choice>
              <mc:Fallback>
                <p:oleObj name="Equation" r:id="rId14" imgW="3073320" imgH="393480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7C3C885A-F265-781A-D4CF-1ECD7A817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4335305"/>
                        <a:ext cx="5392738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>
            <a:extLst>
              <a:ext uri="{FF2B5EF4-FFF2-40B4-BE49-F238E27FC236}">
                <a16:creationId xmlns:a16="http://schemas.microsoft.com/office/drawing/2014/main" id="{D308D6B0-BA32-04CC-83B7-1797345F46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8968" y="4586902"/>
          <a:ext cx="211613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06360" imgH="469800" progId="Equation.DSMT4">
                  <p:embed/>
                </p:oleObj>
              </mc:Choice>
              <mc:Fallback>
                <p:oleObj name="Equation" r:id="rId16" imgW="1206360" imgH="469800" progId="Equation.DSMT4">
                  <p:embed/>
                  <p:pic>
                    <p:nvPicPr>
                      <p:cNvPr id="55" name="Object 2">
                        <a:extLst>
                          <a:ext uri="{FF2B5EF4-FFF2-40B4-BE49-F238E27FC236}">
                            <a16:creationId xmlns:a16="http://schemas.microsoft.com/office/drawing/2014/main" id="{D308D6B0-BA32-04CC-83B7-1797345F46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8" y="4586902"/>
                        <a:ext cx="2116138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1B8249B0-F972-FDF2-A066-6F1A580A9D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26103" y="4579938"/>
          <a:ext cx="2471737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9400" imgH="469800" progId="Equation.DSMT4">
                  <p:embed/>
                </p:oleObj>
              </mc:Choice>
              <mc:Fallback>
                <p:oleObj name="Equation" r:id="rId18" imgW="1409400" imgH="469800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1B8249B0-F972-FDF2-A066-6F1A580A9D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6103" y="4579938"/>
                        <a:ext cx="2471737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>
            <a:extLst>
              <a:ext uri="{FF2B5EF4-FFF2-40B4-BE49-F238E27FC236}">
                <a16:creationId xmlns:a16="http://schemas.microsoft.com/office/drawing/2014/main" id="{282A5A78-3F1A-28ED-6E8E-4A46F05406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4958" y="5466164"/>
          <a:ext cx="305276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39880" imgH="533160" progId="Equation.DSMT4">
                  <p:embed/>
                </p:oleObj>
              </mc:Choice>
              <mc:Fallback>
                <p:oleObj name="Equation" r:id="rId20" imgW="1739880" imgH="533160" progId="Equation.DSMT4">
                  <p:embed/>
                  <p:pic>
                    <p:nvPicPr>
                      <p:cNvPr id="57" name="Object 2">
                        <a:extLst>
                          <a:ext uri="{FF2B5EF4-FFF2-40B4-BE49-F238E27FC236}">
                            <a16:creationId xmlns:a16="http://schemas.microsoft.com/office/drawing/2014/main" id="{282A5A78-3F1A-28ED-6E8E-4A46F05406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958" y="5466164"/>
                        <a:ext cx="3052763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" name="Picture 60">
            <a:extLst>
              <a:ext uri="{FF2B5EF4-FFF2-40B4-BE49-F238E27FC236}">
                <a16:creationId xmlns:a16="http://schemas.microsoft.com/office/drawing/2014/main" id="{FA219826-2A66-C8D9-40AF-85851029A52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49941" y="5393805"/>
            <a:ext cx="368390" cy="48772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9B4B01DD-C81A-D364-C6B8-67EFD53C44DB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130139" y="5370960"/>
            <a:ext cx="435524" cy="487722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924159CF-14EA-7E1B-1469-E6C3D047BBD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584049" y="5243092"/>
            <a:ext cx="410246" cy="74660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AB6D1BED-114F-3D66-B986-8ECF1503C2DC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994295" y="5353258"/>
            <a:ext cx="1222550" cy="48772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2626398-94E5-7EE3-6E6D-814CDCAF849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216845" y="5324933"/>
            <a:ext cx="1093500" cy="653000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10EEA03D-C5E5-0C06-FF8D-C80ABD250E2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313302" y="5334499"/>
            <a:ext cx="528888" cy="487722"/>
          </a:xfrm>
          <a:prstGeom prst="rect">
            <a:avLst/>
          </a:prstGeom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id="{AA1BA85B-EBA1-EDC5-0427-A9D1582070DE}"/>
              </a:ext>
            </a:extLst>
          </p:cNvPr>
          <p:cNvSpPr/>
          <p:nvPr/>
        </p:nvSpPr>
        <p:spPr>
          <a:xfrm>
            <a:off x="618371" y="4751142"/>
            <a:ext cx="427597" cy="380236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5B1B63D-707E-255E-E32B-9E08E3C3B68C}"/>
              </a:ext>
            </a:extLst>
          </p:cNvPr>
          <p:cNvSpPr/>
          <p:nvPr/>
        </p:nvSpPr>
        <p:spPr>
          <a:xfrm>
            <a:off x="1271347" y="4719053"/>
            <a:ext cx="958736" cy="41826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53E627-5BA1-E4DC-8CD1-3496598FAA9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4016" y="6016006"/>
            <a:ext cx="1093270" cy="6073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5FE551-6507-DBD3-01B8-FC3BA7679593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731355" y="5988528"/>
            <a:ext cx="1255382" cy="6073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06B1F5-4056-53CB-3E42-198428960B8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016624" y="6000371"/>
            <a:ext cx="586622" cy="6869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46ACDD7-E9C6-F108-7479-C855BB265F0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636640" y="6124711"/>
            <a:ext cx="466591" cy="4986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7AEF74-4DBE-D49A-FC34-648ADE3196D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080259" y="5982266"/>
            <a:ext cx="253715" cy="68695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EA38C8-0A42-9952-4263-FD0480E5692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354213" y="5993309"/>
            <a:ext cx="609134" cy="7005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6D8266-EC0E-5477-B76A-E9506404C91C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872621" y="5988090"/>
            <a:ext cx="523952" cy="68695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B624FB6-7C7A-EF91-EAF9-158A551891F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570749" y="4274002"/>
            <a:ext cx="463853" cy="70059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32F39B-468E-16E4-893C-BF17A5A00E16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011919" y="4483529"/>
            <a:ext cx="421533" cy="40854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3DC50D0-1207-DF1C-5C89-5205066046B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423482" y="4471897"/>
            <a:ext cx="463853" cy="40854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0A967B7-31ED-0EFE-0BFA-938FEBDECA7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923981" y="4482783"/>
            <a:ext cx="1752082" cy="408543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5BF1ADD-2B88-AF54-6AB4-0A58E3387902}"/>
              </a:ext>
            </a:extLst>
          </p:cNvPr>
          <p:cNvCxnSpPr>
            <a:cxnSpLocks/>
          </p:cNvCxnSpPr>
          <p:nvPr/>
        </p:nvCxnSpPr>
        <p:spPr>
          <a:xfrm flipV="1">
            <a:off x="6389092" y="4482783"/>
            <a:ext cx="2067605" cy="3113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B49841A-5968-9DFE-06EC-358C63AF11C6}"/>
              </a:ext>
            </a:extLst>
          </p:cNvPr>
          <p:cNvCxnSpPr>
            <a:cxnSpLocks/>
          </p:cNvCxnSpPr>
          <p:nvPr/>
        </p:nvCxnSpPr>
        <p:spPr>
          <a:xfrm flipV="1">
            <a:off x="6382514" y="4959549"/>
            <a:ext cx="2067605" cy="3113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45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9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36" grpId="0" autoUpdateAnimBg="0"/>
      <p:bldP spid="37" grpId="0" autoUpdateAnimBg="0"/>
      <p:bldP spid="45" grpId="0" animBg="1"/>
      <p:bldP spid="52" grpId="0" animBg="1"/>
      <p:bldP spid="53" grpId="0" animBg="1"/>
      <p:bldP spid="67" grpId="0" animBg="1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2E000273-8403-4736-2B50-6420E609C0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2676" y="324745"/>
          <a:ext cx="58102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253800" progId="Equation.DSMT4">
                  <p:embed/>
                </p:oleObj>
              </mc:Choice>
              <mc:Fallback>
                <p:oleObj name="Equation" r:id="rId2" imgW="3314520" imgH="25380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2E000273-8403-4736-2B50-6420E609C0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676" y="324745"/>
                        <a:ext cx="58102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6A8425-D90A-28A2-B78E-8B590825CBC3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9C83BB5A-4016-B7EE-5EDB-65118E9C4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104585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41776A0C-FA63-E6F7-44B6-3BC4E02B6B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056" y="1609799"/>
          <a:ext cx="16478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53800" progId="Equation.DSMT4">
                  <p:embed/>
                </p:oleObj>
              </mc:Choice>
              <mc:Fallback>
                <p:oleObj name="Equation" r:id="rId4" imgW="939600" imgH="25380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41776A0C-FA63-E6F7-44B6-3BC4E02B6B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56" y="1609799"/>
                        <a:ext cx="164782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A graph of a function&#10;&#10;Description automatically generated">
            <a:extLst>
              <a:ext uri="{FF2B5EF4-FFF2-40B4-BE49-F238E27FC236}">
                <a16:creationId xmlns:a16="http://schemas.microsoft.com/office/drawing/2014/main" id="{64668BA6-1CA3-C49D-E08E-D5FB7444D7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51" y="268288"/>
            <a:ext cx="3429000" cy="3429000"/>
          </a:xfrm>
          <a:prstGeom prst="rect">
            <a:avLst/>
          </a:prstGeom>
        </p:spPr>
      </p:pic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5B7EA5B5-3FB5-26C9-1F36-8161021FFD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49" y="2155644"/>
          <a:ext cx="271621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49080" imgH="393480" progId="Equation.DSMT4">
                  <p:embed/>
                </p:oleObj>
              </mc:Choice>
              <mc:Fallback>
                <p:oleObj name="Equation" r:id="rId7" imgW="1549080" imgH="39348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5B7EA5B5-3FB5-26C9-1F36-8161021FFD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49" y="2155644"/>
                        <a:ext cx="2716213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0FBDD9C1-3A11-2A90-FDF2-0150CD655A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49" y="2963731"/>
          <a:ext cx="3827463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84120" imgH="393480" progId="Equation.DSMT4">
                  <p:embed/>
                </p:oleObj>
              </mc:Choice>
              <mc:Fallback>
                <p:oleObj name="Equation" r:id="rId9" imgW="2184120" imgH="39348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0FBDD9C1-3A11-2A90-FDF2-0150CD655A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49" y="2963731"/>
                        <a:ext cx="3827463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DE62E1F9-E1F6-2325-237E-15C15D1536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8424" y="3019140"/>
            <a:ext cx="1239104" cy="6073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871F961-6F17-DD65-30A8-0DBD1F217E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59906" y="3049919"/>
            <a:ext cx="692034" cy="5458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3188BFA-99AE-6FF1-1323-98C95413D5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72465" y="3028277"/>
            <a:ext cx="343097" cy="5458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92907E5-6ED5-64AB-18F4-B129477E0A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36087" y="3080698"/>
            <a:ext cx="946503" cy="5458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3D68737-7E79-62BD-EC0A-5449135B06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82590" y="3122358"/>
            <a:ext cx="384147" cy="545822"/>
          </a:xfrm>
          <a:prstGeom prst="rect">
            <a:avLst/>
          </a:prstGeom>
        </p:spPr>
      </p:pic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C33F8D49-54CA-9AC3-38C8-4BCC66E7CF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49" y="3770230"/>
          <a:ext cx="4605338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28720" imgH="393480" progId="Equation.DSMT4">
                  <p:embed/>
                </p:oleObj>
              </mc:Choice>
              <mc:Fallback>
                <p:oleObj name="Equation" r:id="rId12" imgW="2628720" imgH="39348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C33F8D49-54CA-9AC3-38C8-4BCC66E7CF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49" y="3770230"/>
                        <a:ext cx="4605338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Picture 23">
            <a:extLst>
              <a:ext uri="{FF2B5EF4-FFF2-40B4-BE49-F238E27FC236}">
                <a16:creationId xmlns:a16="http://schemas.microsoft.com/office/drawing/2014/main" id="{B1F40A58-C30D-C5D8-5752-CD3509233E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0802" y="3821860"/>
            <a:ext cx="613775" cy="6073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1EC60EC-5ABA-54FF-F772-9B677307DF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73656" y="3800218"/>
            <a:ext cx="1156909" cy="6073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D2EBFBC-F0C2-1014-F901-3D9765F30E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30566" y="3852639"/>
            <a:ext cx="1355873" cy="60738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D326C61-1B5C-9357-AFFD-FF86BBA34B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53753" y="3800218"/>
            <a:ext cx="1339409" cy="607380"/>
          </a:xfrm>
          <a:prstGeom prst="rect">
            <a:avLst/>
          </a:prstGeom>
        </p:spPr>
      </p:pic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392E14F7-28E9-4F2B-A68E-FBA2BD50D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712" y="4595697"/>
          <a:ext cx="427196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38280" imgH="279360" progId="Equation.DSMT4">
                  <p:embed/>
                </p:oleObj>
              </mc:Choice>
              <mc:Fallback>
                <p:oleObj name="Equation" r:id="rId14" imgW="2438280" imgH="279360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392E14F7-28E9-4F2B-A68E-FBA2BD50D6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12" y="4595697"/>
                        <a:ext cx="4271963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28">
            <a:extLst>
              <a:ext uri="{FF2B5EF4-FFF2-40B4-BE49-F238E27FC236}">
                <a16:creationId xmlns:a16="http://schemas.microsoft.com/office/drawing/2014/main" id="{E935C178-4F8D-7721-9E5C-E1D7DB2CF85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56397" y="4576729"/>
            <a:ext cx="1115860" cy="6073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C956E57-A565-C057-9AE2-C751B954E8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39261" y="4532438"/>
            <a:ext cx="1355873" cy="607380"/>
          </a:xfrm>
          <a:prstGeom prst="rect">
            <a:avLst/>
          </a:prstGeom>
        </p:spPr>
      </p:pic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DD62CD87-2034-AD4E-AA2C-2859CDF26A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49" y="5268363"/>
          <a:ext cx="47164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92080" imgH="253800" progId="Equation.DSMT4">
                  <p:embed/>
                </p:oleObj>
              </mc:Choice>
              <mc:Fallback>
                <p:oleObj name="Equation" r:id="rId16" imgW="2692080" imgH="25380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DD62CD87-2034-AD4E-AA2C-2859CDF26A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49" y="5268363"/>
                        <a:ext cx="471646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41F8891C-0417-6AE6-1616-5C86871488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90173" y="5221139"/>
            <a:ext cx="1221460" cy="60738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1E1D102-C9C9-CA71-0174-7627AC45BD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01962" y="5247368"/>
            <a:ext cx="1081095" cy="44608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43CA670-2B8A-9CD3-F92E-B355F85C97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83057" y="5289358"/>
            <a:ext cx="1352154" cy="446087"/>
          </a:xfrm>
          <a:prstGeom prst="rect">
            <a:avLst/>
          </a:prstGeom>
        </p:spPr>
      </p:pic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7CBF9667-C0ED-FDB8-3B15-0019E51753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302" y="5939392"/>
          <a:ext cx="48275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55800" imgH="253800" progId="Equation.DSMT4">
                  <p:embed/>
                </p:oleObj>
              </mc:Choice>
              <mc:Fallback>
                <p:oleObj name="Equation" r:id="rId18" imgW="2755800" imgH="25380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7CBF9667-C0ED-FDB8-3B15-0019E51753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02" y="5939392"/>
                        <a:ext cx="4827588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CF731E08-34AB-6AC4-D273-D9299234EE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6536" y="3997234"/>
          <a:ext cx="43830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01640" imgH="330120" progId="Equation.DSMT4">
                  <p:embed/>
                </p:oleObj>
              </mc:Choice>
              <mc:Fallback>
                <p:oleObj name="Equation" r:id="rId20" imgW="2501640" imgH="33012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CF731E08-34AB-6AC4-D273-D9299234E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536" y="3997234"/>
                        <a:ext cx="4383088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Line 15">
            <a:extLst>
              <a:ext uri="{FF2B5EF4-FFF2-40B4-BE49-F238E27FC236}">
                <a16:creationId xmlns:a16="http://schemas.microsoft.com/office/drawing/2014/main" id="{9E188EB7-E535-9417-DBE2-F71E4058E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9467" y="3778891"/>
            <a:ext cx="0" cy="2838853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4A5BA37C-523B-7080-2552-AFF153EB3C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7056" y="4229199"/>
          <a:ext cx="24257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84200" imgH="444240" progId="Equation.DSMT4">
                  <p:embed/>
                </p:oleObj>
              </mc:Choice>
              <mc:Fallback>
                <p:oleObj name="Equation" r:id="rId22" imgW="1384200" imgH="444240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4A5BA37C-523B-7080-2552-AFF153EB3C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056" y="4229199"/>
                        <a:ext cx="24257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118B9E84-EA4B-9E75-49BD-DF17DF77B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66588" y="4141119"/>
          <a:ext cx="24257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84200" imgH="444240" progId="Equation.DSMT4">
                  <p:embed/>
                </p:oleObj>
              </mc:Choice>
              <mc:Fallback>
                <p:oleObj name="Equation" r:id="rId22" imgW="1384200" imgH="444240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118B9E84-EA4B-9E75-49BD-DF17DF77B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588" y="4141119"/>
                        <a:ext cx="24257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E8845B3-B180-3FE2-923B-877D7BCC64C0}"/>
              </a:ext>
            </a:extLst>
          </p:cNvPr>
          <p:cNvCxnSpPr>
            <a:cxnSpLocks/>
          </p:cNvCxnSpPr>
          <p:nvPr/>
        </p:nvCxnSpPr>
        <p:spPr>
          <a:xfrm flipV="1">
            <a:off x="6357056" y="4128667"/>
            <a:ext cx="2425700" cy="31372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9374942-65D6-F3D8-365E-FC715C18E2FE}"/>
              </a:ext>
            </a:extLst>
          </p:cNvPr>
          <p:cNvCxnSpPr>
            <a:cxnSpLocks/>
          </p:cNvCxnSpPr>
          <p:nvPr/>
        </p:nvCxnSpPr>
        <p:spPr>
          <a:xfrm flipV="1">
            <a:off x="6396722" y="4659046"/>
            <a:ext cx="2425700" cy="31372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5A587037-8E33-75C9-09FF-3D71CBB6B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9906" y="5146544"/>
          <a:ext cx="29146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63560" imgH="482400" progId="Equation.DSMT4">
                  <p:embed/>
                </p:oleObj>
              </mc:Choice>
              <mc:Fallback>
                <p:oleObj name="Equation" r:id="rId24" imgW="1663560" imgH="48240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5A587037-8E33-75C9-09FF-3D71CBB6B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906" y="5146544"/>
                        <a:ext cx="291465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>
            <a:extLst>
              <a:ext uri="{FF2B5EF4-FFF2-40B4-BE49-F238E27FC236}">
                <a16:creationId xmlns:a16="http://schemas.microsoft.com/office/drawing/2014/main" id="{9246FCCB-94C7-83FA-E440-761D63C4BD0E}"/>
              </a:ext>
            </a:extLst>
          </p:cNvPr>
          <p:cNvSpPr/>
          <p:nvPr/>
        </p:nvSpPr>
        <p:spPr>
          <a:xfrm>
            <a:off x="286633" y="6002225"/>
            <a:ext cx="1103540" cy="41826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E89134F-2C74-6D24-D0D7-B1FDBF792A57}"/>
              </a:ext>
            </a:extLst>
          </p:cNvPr>
          <p:cNvSpPr/>
          <p:nvPr/>
        </p:nvSpPr>
        <p:spPr>
          <a:xfrm>
            <a:off x="1554153" y="5984722"/>
            <a:ext cx="897787" cy="41826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62CE980-D63F-3326-7BF4-579427575A85}"/>
              </a:ext>
            </a:extLst>
          </p:cNvPr>
          <p:cNvSpPr/>
          <p:nvPr/>
        </p:nvSpPr>
        <p:spPr>
          <a:xfrm>
            <a:off x="2652072" y="5991680"/>
            <a:ext cx="1103540" cy="418260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4994020B-7049-0852-7164-8A26BCD04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8300" y="6094524"/>
            <a:ext cx="36417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FF0000"/>
                </a:solidFill>
              </a:rPr>
              <a:t>Now that’s a derivative!</a:t>
            </a:r>
          </a:p>
        </p:txBody>
      </p:sp>
    </p:spTree>
    <p:extLst>
      <p:ext uri="{BB962C8B-B14F-4D97-AF65-F5344CB8AC3E}">
        <p14:creationId xmlns:p14="http://schemas.microsoft.com/office/powerpoint/2010/main" val="12814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7" grpId="0" animBg="1"/>
      <p:bldP spid="47" grpId="0" animBg="1"/>
      <p:bldP spid="48" grpId="0" animBg="1"/>
      <p:bldP spid="49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77A6C08-9873-C18F-3765-7C7304430B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387103"/>
              </p:ext>
            </p:extLst>
          </p:nvPr>
        </p:nvGraphicFramePr>
        <p:xfrm>
          <a:off x="685800" y="762000"/>
          <a:ext cx="15716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228600" progId="Equation.DSMT4">
                  <p:embed/>
                </p:oleObj>
              </mc:Choice>
              <mc:Fallback>
                <p:oleObj name="Equation" r:id="rId2" imgW="672840" imgH="22860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762000"/>
                        <a:ext cx="1571625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>
            <a:extLst>
              <a:ext uri="{FF2B5EF4-FFF2-40B4-BE49-F238E27FC236}">
                <a16:creationId xmlns:a16="http://schemas.microsoft.com/office/drawing/2014/main" id="{96E75D03-4FF1-8A02-F9C6-B7E599DA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4218" y="225799"/>
            <a:ext cx="31400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This is not a function, but it would still be nice to be able to find the slope of tangents line to the circle.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FCD3C8-DF4B-4AF9-9098-36ABD43C76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728269"/>
              </p:ext>
            </p:extLst>
          </p:nvPr>
        </p:nvGraphicFramePr>
        <p:xfrm>
          <a:off x="311150" y="2514600"/>
          <a:ext cx="3649663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393480" progId="Equation.DSMT4">
                  <p:embed/>
                </p:oleObj>
              </mc:Choice>
              <mc:Fallback>
                <p:oleObj name="Equation" r:id="rId4" imgW="1562040" imgH="393480" progId="Equation.DSMT4">
                  <p:embed/>
                  <p:pic>
                    <p:nvPicPr>
                      <p:cNvPr id="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2514600"/>
                        <a:ext cx="3649663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>
            <a:extLst>
              <a:ext uri="{FF2B5EF4-FFF2-40B4-BE49-F238E27FC236}">
                <a16:creationId xmlns:a16="http://schemas.microsoft.com/office/drawing/2014/main" id="{74265913-E537-6811-34B0-261C81C0B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2708275"/>
            <a:ext cx="4103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Do the same thing to both sides.</a:t>
            </a:r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2EBC9AAC-FC69-6BDB-5DB9-0E47F08872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65588" y="297180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CCEED4E-2485-7CC4-55B8-C86B7DAF6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166"/>
              </p:ext>
            </p:extLst>
          </p:nvPr>
        </p:nvGraphicFramePr>
        <p:xfrm>
          <a:off x="236538" y="4038600"/>
          <a:ext cx="349726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393480" progId="Equation.DSMT4">
                  <p:embed/>
                </p:oleObj>
              </mc:Choice>
              <mc:Fallback>
                <p:oleObj name="Equation" r:id="rId6" imgW="1498320" imgH="393480" progId="Equation.DSMT4">
                  <p:embed/>
                  <p:pic>
                    <p:nvPicPr>
                      <p:cNvPr id="3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4038600"/>
                        <a:ext cx="3497262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1">
            <a:extLst>
              <a:ext uri="{FF2B5EF4-FFF2-40B4-BE49-F238E27FC236}">
                <a16:creationId xmlns:a16="http://schemas.microsoft.com/office/drawing/2014/main" id="{234E89E3-1297-A67A-D230-46E422621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216275"/>
            <a:ext cx="4533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Note use of chain rule, and </a:t>
            </a:r>
            <a:r>
              <a:rPr lang="en-US" altLang="en-US" i="1">
                <a:solidFill>
                  <a:srgbClr val="0000FF"/>
                </a:solidFill>
              </a:rPr>
              <a:t>f </a:t>
            </a:r>
            <a:r>
              <a:rPr lang="en-US" altLang="en-US">
                <a:solidFill>
                  <a:srgbClr val="0000FF"/>
                </a:solidFill>
              </a:rPr>
              <a:t>(</a:t>
            </a:r>
            <a:r>
              <a:rPr lang="en-US" altLang="en-US" i="1">
                <a:solidFill>
                  <a:srgbClr val="0000FF"/>
                </a:solidFill>
              </a:rPr>
              <a:t>x</a:t>
            </a:r>
            <a:r>
              <a:rPr lang="en-US" altLang="en-US">
                <a:solidFill>
                  <a:srgbClr val="0000FF"/>
                </a:solidFill>
              </a:rPr>
              <a:t>) is a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function of </a:t>
            </a:r>
            <a:r>
              <a:rPr lang="en-US" altLang="en-US" i="1">
                <a:solidFill>
                  <a:srgbClr val="0000FF"/>
                </a:solidFill>
              </a:rPr>
              <a:t>x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364FA517-5B5A-2775-034D-4D911FAB22D6}"/>
              </a:ext>
            </a:extLst>
          </p:cNvPr>
          <p:cNvSpPr>
            <a:spLocks/>
          </p:cNvSpPr>
          <p:nvPr/>
        </p:nvSpPr>
        <p:spPr bwMode="auto">
          <a:xfrm>
            <a:off x="2286000" y="3429000"/>
            <a:ext cx="1752600" cy="533400"/>
          </a:xfrm>
          <a:custGeom>
            <a:avLst/>
            <a:gdLst>
              <a:gd name="T0" fmla="*/ 1056 w 1056"/>
              <a:gd name="T1" fmla="*/ 4 h 148"/>
              <a:gd name="T2" fmla="*/ 624 w 1056"/>
              <a:gd name="T3" fmla="*/ 4 h 148"/>
              <a:gd name="T4" fmla="*/ 279 w 1056"/>
              <a:gd name="T5" fmla="*/ 28 h 148"/>
              <a:gd name="T6" fmla="*/ 0 w 1056"/>
              <a:gd name="T7" fmla="*/ 148 h 148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148"/>
              <a:gd name="T14" fmla="*/ 1056 w 1056"/>
              <a:gd name="T15" fmla="*/ 148 h 1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148">
                <a:moveTo>
                  <a:pt x="1056" y="4"/>
                </a:moveTo>
                <a:cubicBezTo>
                  <a:pt x="900" y="4"/>
                  <a:pt x="753" y="0"/>
                  <a:pt x="624" y="4"/>
                </a:cubicBezTo>
                <a:cubicBezTo>
                  <a:pt x="495" y="8"/>
                  <a:pt x="383" y="4"/>
                  <a:pt x="279" y="28"/>
                </a:cubicBezTo>
                <a:cubicBezTo>
                  <a:pt x="175" y="52"/>
                  <a:pt x="58" y="123"/>
                  <a:pt x="0" y="148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" name="Object 16">
            <a:extLst>
              <a:ext uri="{FF2B5EF4-FFF2-40B4-BE49-F238E27FC236}">
                <a16:creationId xmlns:a16="http://schemas.microsoft.com/office/drawing/2014/main" id="{6E79AF87-221D-0EBD-52FD-5518C9ABE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469214"/>
              </p:ext>
            </p:extLst>
          </p:nvPr>
        </p:nvGraphicFramePr>
        <p:xfrm>
          <a:off x="5858194" y="5601790"/>
          <a:ext cx="14827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419040" progId="Equation.DSMT4">
                  <p:embed/>
                </p:oleObj>
              </mc:Choice>
              <mc:Fallback>
                <p:oleObj name="Equation" r:id="rId8" imgW="634680" imgH="419040" progId="Equation.DSMT4">
                  <p:embed/>
                  <p:pic>
                    <p:nvPicPr>
                      <p:cNvPr id="3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8194" y="5601790"/>
                        <a:ext cx="14827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ine 17">
            <a:extLst>
              <a:ext uri="{FF2B5EF4-FFF2-40B4-BE49-F238E27FC236}">
                <a16:creationId xmlns:a16="http://schemas.microsoft.com/office/drawing/2014/main" id="{1B557D17-1DD0-9A99-C101-065A3335B5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7687" y="4200665"/>
            <a:ext cx="0" cy="24384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8">
            <a:extLst>
              <a:ext uri="{FF2B5EF4-FFF2-40B4-BE49-F238E27FC236}">
                <a16:creationId xmlns:a16="http://schemas.microsoft.com/office/drawing/2014/main" id="{0A527E77-D6E8-02EA-64FC-75AFEE757E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72594" y="5630364"/>
            <a:ext cx="228600" cy="92075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7" name="Object 19">
            <a:extLst>
              <a:ext uri="{FF2B5EF4-FFF2-40B4-BE49-F238E27FC236}">
                <a16:creationId xmlns:a16="http://schemas.microsoft.com/office/drawing/2014/main" id="{0C93E85C-A9F4-3710-679B-AD1CCFB40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775133"/>
              </p:ext>
            </p:extLst>
          </p:nvPr>
        </p:nvGraphicFramePr>
        <p:xfrm>
          <a:off x="9098220" y="4180183"/>
          <a:ext cx="13652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419040" progId="Equation.DSMT4">
                  <p:embed/>
                </p:oleObj>
              </mc:Choice>
              <mc:Fallback>
                <p:oleObj name="Equation" r:id="rId10" imgW="583920" imgH="419040" progId="Equation.DSMT4">
                  <p:embed/>
                  <p:pic>
                    <p:nvPicPr>
                      <p:cNvPr id="4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8220" y="4180183"/>
                        <a:ext cx="136525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>
            <a:extLst>
              <a:ext uri="{FF2B5EF4-FFF2-40B4-BE49-F238E27FC236}">
                <a16:creationId xmlns:a16="http://schemas.microsoft.com/office/drawing/2014/main" id="{E02501D4-203C-DDE1-CD84-5F8DFFF22B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472360"/>
              </p:ext>
            </p:extLst>
          </p:nvPr>
        </p:nvGraphicFramePr>
        <p:xfrm>
          <a:off x="430213" y="1598613"/>
          <a:ext cx="231298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360" imgH="228600" progId="Equation.DSMT4">
                  <p:embed/>
                </p:oleObj>
              </mc:Choice>
              <mc:Fallback>
                <p:oleObj name="Equation" r:id="rId12" imgW="990360" imgH="228600" progId="Equation.DSMT4">
                  <p:embed/>
                  <p:pic>
                    <p:nvPicPr>
                      <p:cNvPr id="4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1598613"/>
                        <a:ext cx="2312987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E385A0CF-A402-B2CC-8878-3DD32CBBB5A8}"/>
              </a:ext>
            </a:extLst>
          </p:cNvPr>
          <p:cNvGrpSpPr/>
          <p:nvPr/>
        </p:nvGrpSpPr>
        <p:grpSpPr>
          <a:xfrm>
            <a:off x="4295159" y="227764"/>
            <a:ext cx="2573338" cy="2284412"/>
            <a:chOff x="4295159" y="227764"/>
            <a:chExt cx="2573338" cy="2284412"/>
          </a:xfrm>
        </p:grpSpPr>
        <p:sp>
          <p:nvSpPr>
            <p:cNvPr id="3" name="Line 3">
              <a:extLst>
                <a:ext uri="{FF2B5EF4-FFF2-40B4-BE49-F238E27FC236}">
                  <a16:creationId xmlns:a16="http://schemas.microsoft.com/office/drawing/2014/main" id="{A38C58F8-D80D-B228-FB30-D9EF392D7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5159" y="1521576"/>
              <a:ext cx="2362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438845CE-CADA-D545-CA96-E6D64B6BF7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8159" y="530976"/>
              <a:ext cx="0" cy="198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EC03DBF-A1A4-0EA2-F849-7D584DEDA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1397" y="789739"/>
              <a:ext cx="1524000" cy="1447800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" name="Rectangle 22">
              <a:extLst>
                <a:ext uri="{FF2B5EF4-FFF2-40B4-BE49-F238E27FC236}">
                  <a16:creationId xmlns:a16="http://schemas.microsoft.com/office/drawing/2014/main" id="{027A50A3-B555-8E72-DB76-5CEEE5E01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534" y="227764"/>
              <a:ext cx="11763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0000FF"/>
                  </a:solidFill>
                </a:rPr>
                <a:t>y = f </a:t>
              </a:r>
              <a:r>
                <a:rPr lang="en-US" altLang="en-US">
                  <a:solidFill>
                    <a:srgbClr val="0000FF"/>
                  </a:solidFill>
                </a:rPr>
                <a:t>(</a:t>
              </a:r>
              <a:r>
                <a:rPr lang="en-US" altLang="en-US" i="1">
                  <a:solidFill>
                    <a:srgbClr val="0000FF"/>
                  </a:solidFill>
                </a:rPr>
                <a:t>x</a:t>
              </a:r>
              <a:r>
                <a:rPr lang="en-US" altLang="en-US">
                  <a:solidFill>
                    <a:srgbClr val="0000FF"/>
                  </a:solidFill>
                </a:rPr>
                <a:t>)</a:t>
              </a:r>
            </a:p>
          </p:txBody>
        </p: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0217386D-33CD-B461-0563-F03086DC2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9409" y="1445376"/>
              <a:ext cx="3190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0000FF"/>
                  </a:solidFill>
                </a:rPr>
                <a:t>x</a:t>
              </a:r>
            </a:p>
          </p:txBody>
        </p:sp>
      </p:grpSp>
      <p:sp>
        <p:nvSpPr>
          <p:cNvPr id="21" name="Line 24">
            <a:extLst>
              <a:ext uri="{FF2B5EF4-FFF2-40B4-BE49-F238E27FC236}">
                <a16:creationId xmlns:a16="http://schemas.microsoft.com/office/drawing/2014/main" id="{21C66CE4-B18A-41A9-6A80-15E53B6A76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95398" y="4200665"/>
            <a:ext cx="19050" cy="24384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7A6B9A54-AE38-31E3-3AC7-C7B1774C4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068" y="4992837"/>
            <a:ext cx="26292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Remember </a:t>
            </a:r>
            <a:r>
              <a:rPr lang="en-US" altLang="en-US" i="1" dirty="0">
                <a:solidFill>
                  <a:srgbClr val="0000FF"/>
                </a:solidFill>
              </a:rPr>
              <a:t>y</a:t>
            </a:r>
            <a:r>
              <a:rPr lang="en-US" altLang="en-US" dirty="0">
                <a:solidFill>
                  <a:srgbClr val="0000FF"/>
                </a:solidFill>
              </a:rPr>
              <a:t> = </a:t>
            </a:r>
            <a:r>
              <a:rPr lang="en-US" altLang="en-US" i="1" dirty="0">
                <a:solidFill>
                  <a:srgbClr val="0000FF"/>
                </a:solidFill>
              </a:rPr>
              <a:t>f </a:t>
            </a:r>
            <a:r>
              <a:rPr lang="en-US" altLang="en-US" dirty="0">
                <a:solidFill>
                  <a:srgbClr val="0000FF"/>
                </a:solidFill>
              </a:rPr>
              <a:t>(</a:t>
            </a:r>
            <a:r>
              <a:rPr lang="en-US" altLang="en-US" i="1" dirty="0">
                <a:solidFill>
                  <a:srgbClr val="0000FF"/>
                </a:solidFill>
              </a:rPr>
              <a:t>x</a:t>
            </a:r>
            <a:r>
              <a:rPr lang="en-US" altLang="en-US" dirty="0">
                <a:solidFill>
                  <a:srgbClr val="0000FF"/>
                </a:solidFill>
              </a:rPr>
              <a:t>).</a:t>
            </a:r>
          </a:p>
        </p:txBody>
      </p:sp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4EAFE7F4-AB79-1219-AA9F-8296A7BEB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096055"/>
              </p:ext>
            </p:extLst>
          </p:nvPr>
        </p:nvGraphicFramePr>
        <p:xfrm>
          <a:off x="685800" y="5480050"/>
          <a:ext cx="22828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393480" progId="Equation.DSMT4">
                  <p:embed/>
                </p:oleObj>
              </mc:Choice>
              <mc:Fallback>
                <p:oleObj name="Equation" r:id="rId14" imgW="977760" imgH="393480" progId="Equation.DSMT4">
                  <p:embed/>
                  <p:pic>
                    <p:nvPicPr>
                      <p:cNvPr id="47" name="Object 10">
                        <a:extLst>
                          <a:ext uri="{FF2B5EF4-FFF2-40B4-BE49-F238E27FC236}">
                            <a16:creationId xmlns:a16="http://schemas.microsoft.com/office/drawing/2014/main" id="{C9B61339-F778-462F-9D57-E6B58B4156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480050"/>
                        <a:ext cx="228282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>
            <a:extLst>
              <a:ext uri="{FF2B5EF4-FFF2-40B4-BE49-F238E27FC236}">
                <a16:creationId xmlns:a16="http://schemas.microsoft.com/office/drawing/2014/main" id="{B5EA004A-4F56-DC05-05D5-F5E2ED2D7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679277"/>
              </p:ext>
            </p:extLst>
          </p:nvPr>
        </p:nvGraphicFramePr>
        <p:xfrm>
          <a:off x="5316857" y="4669927"/>
          <a:ext cx="198596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393480" progId="Equation.DSMT4">
                  <p:embed/>
                </p:oleObj>
              </mc:Choice>
              <mc:Fallback>
                <p:oleObj name="Equation" r:id="rId16" imgW="850680" imgH="393480" progId="Equation.DSMT4">
                  <p:embed/>
                  <p:pic>
                    <p:nvPicPr>
                      <p:cNvPr id="48" name="Object 10">
                        <a:extLst>
                          <a:ext uri="{FF2B5EF4-FFF2-40B4-BE49-F238E27FC236}">
                            <a16:creationId xmlns:a16="http://schemas.microsoft.com/office/drawing/2014/main" id="{457771F1-10A8-4C6F-B231-12920154A5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857" y="4669927"/>
                        <a:ext cx="1985962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8">
            <a:extLst>
              <a:ext uri="{FF2B5EF4-FFF2-40B4-BE49-F238E27FC236}">
                <a16:creationId xmlns:a16="http://schemas.microsoft.com/office/drawing/2014/main" id="{032AD4E1-F3D9-1410-7764-04A69D6AE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9148" y="4138412"/>
            <a:ext cx="2396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Solving for </a:t>
            </a:r>
            <a:r>
              <a:rPr lang="en-US" altLang="en-US" i="1" dirty="0" err="1">
                <a:solidFill>
                  <a:srgbClr val="0000FF"/>
                </a:solidFill>
              </a:rPr>
              <a:t>dy</a:t>
            </a:r>
            <a:r>
              <a:rPr lang="en-US" altLang="en-US" i="1" dirty="0">
                <a:solidFill>
                  <a:srgbClr val="0000FF"/>
                </a:solidFill>
              </a:rPr>
              <a:t>/dx</a:t>
            </a:r>
            <a:r>
              <a:rPr lang="en-US" altLang="en-US" dirty="0">
                <a:solidFill>
                  <a:srgbClr val="0000FF"/>
                </a:solidFill>
              </a:rPr>
              <a:t>.</a:t>
            </a:r>
          </a:p>
        </p:txBody>
      </p:sp>
      <p:graphicFrame>
        <p:nvGraphicFramePr>
          <p:cNvPr id="26" name="Object 19">
            <a:extLst>
              <a:ext uri="{FF2B5EF4-FFF2-40B4-BE49-F238E27FC236}">
                <a16:creationId xmlns:a16="http://schemas.microsoft.com/office/drawing/2014/main" id="{B7D5054B-82A5-11BF-1EFF-0940F5DC4D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544196"/>
              </p:ext>
            </p:extLst>
          </p:nvPr>
        </p:nvGraphicFramePr>
        <p:xfrm>
          <a:off x="9432616" y="2051126"/>
          <a:ext cx="11144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393480" progId="Equation.DSMT4">
                  <p:embed/>
                </p:oleObj>
              </mc:Choice>
              <mc:Fallback>
                <p:oleObj name="Equation" r:id="rId18" imgW="482400" imgH="393480" progId="Equation.DSMT4">
                  <p:embed/>
                  <p:pic>
                    <p:nvPicPr>
                      <p:cNvPr id="50" name="Object 19">
                        <a:extLst>
                          <a:ext uri="{FF2B5EF4-FFF2-40B4-BE49-F238E27FC236}">
                            <a16:creationId xmlns:a16="http://schemas.microsoft.com/office/drawing/2014/main" id="{14292064-62ED-4202-9C19-9536880F3F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2616" y="2051126"/>
                        <a:ext cx="111442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8">
            <a:extLst>
              <a:ext uri="{FF2B5EF4-FFF2-40B4-BE49-F238E27FC236}">
                <a16:creationId xmlns:a16="http://schemas.microsoft.com/office/drawing/2014/main" id="{6ED2BF9D-E0B6-F845-A932-13AA9050B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30" y="317945"/>
            <a:ext cx="23423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Implicit Equation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87A0B727-07E7-DD81-3271-9E7E5262CF7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85193" y="4113510"/>
            <a:ext cx="1168660" cy="8237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0985E09-00F4-4228-C934-1F0561C2840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86457" y="4113206"/>
            <a:ext cx="1270724" cy="82371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07BA684-A1D2-05CB-C68F-D9D35A4E7E5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202657" y="4053081"/>
            <a:ext cx="658496" cy="82371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3B8073F9-A595-1A29-FE55-1893F32B3523}"/>
              </a:ext>
            </a:extLst>
          </p:cNvPr>
          <p:cNvSpPr txBox="1"/>
          <p:nvPr/>
        </p:nvSpPr>
        <p:spPr>
          <a:xfrm>
            <a:off x="8429315" y="5454502"/>
            <a:ext cx="312102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mplicit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ifferentiation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utoUpdateAnimBg="0"/>
      <p:bldP spid="10" grpId="0" animBg="1"/>
      <p:bldP spid="12" grpId="0" autoUpdateAnimBg="0"/>
      <p:bldP spid="13" grpId="0" animBg="1"/>
      <p:bldP spid="15" grpId="0" animBg="1"/>
      <p:bldP spid="16" grpId="0" animBg="1"/>
      <p:bldP spid="21" grpId="0" animBg="1"/>
      <p:bldP spid="22" grpId="0" autoUpdateAnimBg="0"/>
      <p:bldP spid="25" grpId="0" autoUpdateAnimBg="0"/>
      <p:bldP spid="27" grpId="0" autoUpdateAnimBg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Chart, line chart&#10;&#10;Description automatically generated">
            <a:extLst>
              <a:ext uri="{FF2B5EF4-FFF2-40B4-BE49-F238E27FC236}">
                <a16:creationId xmlns:a16="http://schemas.microsoft.com/office/drawing/2014/main" id="{D016C3CF-DFE7-D9C4-4353-9081D56470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822" y="544443"/>
            <a:ext cx="2895600" cy="2895600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  <p:pic>
        <p:nvPicPr>
          <p:cNvPr id="3" name="Picture 2" descr="Chart, line chart&#10;&#10;Description automatically generated">
            <a:extLst>
              <a:ext uri="{FF2B5EF4-FFF2-40B4-BE49-F238E27FC236}">
                <a16:creationId xmlns:a16="http://schemas.microsoft.com/office/drawing/2014/main" id="{1CA2225E-C632-6122-D287-5134EB87A4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206" y="512837"/>
            <a:ext cx="2895600" cy="2895600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  <p:sp>
        <p:nvSpPr>
          <p:cNvPr id="5" name="Text Box 8">
            <a:extLst>
              <a:ext uri="{FF2B5EF4-FFF2-40B4-BE49-F238E27FC236}">
                <a16:creationId xmlns:a16="http://schemas.microsoft.com/office/drawing/2014/main" id="{4BCE88CC-B366-4877-EA41-F09C84ED0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753" y="3804334"/>
            <a:ext cx="20890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i="1" dirty="0">
                <a:solidFill>
                  <a:srgbClr val="0000FF"/>
                </a:solidFill>
              </a:rPr>
              <a:t>z </a:t>
            </a:r>
            <a:r>
              <a:rPr lang="en-US" altLang="en-US" sz="2000" dirty="0">
                <a:solidFill>
                  <a:srgbClr val="0000FF"/>
                </a:solidFill>
              </a:rPr>
              <a:t>is a function of </a:t>
            </a:r>
            <a:r>
              <a:rPr lang="en-US" altLang="en-US" sz="2000" i="1" dirty="0">
                <a:solidFill>
                  <a:srgbClr val="0000FF"/>
                </a:solidFill>
              </a:rPr>
              <a:t>t</a:t>
            </a:r>
            <a:r>
              <a:rPr lang="en-US" altLang="en-US" sz="2000" dirty="0">
                <a:solidFill>
                  <a:srgbClr val="0000FF"/>
                </a:solidFill>
              </a:rPr>
              <a:t>.</a:t>
            </a:r>
          </a:p>
        </p:txBody>
      </p:sp>
      <p:graphicFrame>
        <p:nvGraphicFramePr>
          <p:cNvPr id="6" name="Object 19">
            <a:extLst>
              <a:ext uri="{FF2B5EF4-FFF2-40B4-BE49-F238E27FC236}">
                <a16:creationId xmlns:a16="http://schemas.microsoft.com/office/drawing/2014/main" id="{8E5129D4-A228-3260-F0C4-9270C868EE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978170"/>
              </p:ext>
            </p:extLst>
          </p:nvPr>
        </p:nvGraphicFramePr>
        <p:xfrm>
          <a:off x="1639625" y="4212203"/>
          <a:ext cx="27019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393480" progId="Equation.DSMT4">
                  <p:embed/>
                </p:oleObj>
              </mc:Choice>
              <mc:Fallback>
                <p:oleObj name="Equation" r:id="rId4" imgW="1803240" imgH="393480" progId="Equation.DSMT4">
                  <p:embed/>
                  <p:pic>
                    <p:nvPicPr>
                      <p:cNvPr id="6" name="Object 19">
                        <a:extLst>
                          <a:ext uri="{FF2B5EF4-FFF2-40B4-BE49-F238E27FC236}">
                            <a16:creationId xmlns:a16="http://schemas.microsoft.com/office/drawing/2014/main" id="{8E5129D4-A228-3260-F0C4-9270C868EE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625" y="4212203"/>
                        <a:ext cx="27019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9">
            <a:extLst>
              <a:ext uri="{FF2B5EF4-FFF2-40B4-BE49-F238E27FC236}">
                <a16:creationId xmlns:a16="http://schemas.microsoft.com/office/drawing/2014/main" id="{19B9626E-C24A-5E27-5A54-82B9F7E494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2527" y="5161446"/>
          <a:ext cx="11795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393480" progId="Equation.DSMT4">
                  <p:embed/>
                </p:oleObj>
              </mc:Choice>
              <mc:Fallback>
                <p:oleObj name="Equation" r:id="rId6" imgW="787320" imgH="393480" progId="Equation.DSMT4">
                  <p:embed/>
                  <p:pic>
                    <p:nvPicPr>
                      <p:cNvPr id="7" name="Object 19">
                        <a:extLst>
                          <a:ext uri="{FF2B5EF4-FFF2-40B4-BE49-F238E27FC236}">
                            <a16:creationId xmlns:a16="http://schemas.microsoft.com/office/drawing/2014/main" id="{19B9626E-C24A-5E27-5A54-82B9F7E494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527" y="5161446"/>
                        <a:ext cx="11795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>
            <a:extLst>
              <a:ext uri="{FF2B5EF4-FFF2-40B4-BE49-F238E27FC236}">
                <a16:creationId xmlns:a16="http://schemas.microsoft.com/office/drawing/2014/main" id="{30142871-60FB-1805-3EF7-4F86F48E1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026" y="4742346"/>
            <a:ext cx="11945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FF"/>
                </a:solidFill>
              </a:rPr>
              <a:t>Examples</a:t>
            </a:r>
          </a:p>
        </p:txBody>
      </p:sp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9CB1C42C-1AAE-AAF7-D2D3-918825EF05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1401" y="5906044"/>
          <a:ext cx="8366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393480" progId="Equation.DSMT4">
                  <p:embed/>
                </p:oleObj>
              </mc:Choice>
              <mc:Fallback>
                <p:oleObj name="Equation" r:id="rId8" imgW="558720" imgH="393480" progId="Equation.DSMT4">
                  <p:embed/>
                  <p:pic>
                    <p:nvPicPr>
                      <p:cNvPr id="9" name="Object 19">
                        <a:extLst>
                          <a:ext uri="{FF2B5EF4-FFF2-40B4-BE49-F238E27FC236}">
                            <a16:creationId xmlns:a16="http://schemas.microsoft.com/office/drawing/2014/main" id="{9CB1C42C-1AAE-AAF7-D2D3-918825EF05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1401" y="5906044"/>
                        <a:ext cx="8366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>
            <a:extLst>
              <a:ext uri="{FF2B5EF4-FFF2-40B4-BE49-F238E27FC236}">
                <a16:creationId xmlns:a16="http://schemas.microsoft.com/office/drawing/2014/main" id="{6C00E43B-F6D5-9FAA-731D-906562BD8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038" y="3713297"/>
            <a:ext cx="21611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i="1" dirty="0">
                <a:solidFill>
                  <a:srgbClr val="0000FF"/>
                </a:solidFill>
              </a:rPr>
              <a:t>p </a:t>
            </a:r>
            <a:r>
              <a:rPr lang="en-US" altLang="en-US" sz="2000" dirty="0">
                <a:solidFill>
                  <a:srgbClr val="0000FF"/>
                </a:solidFill>
              </a:rPr>
              <a:t>is a function of </a:t>
            </a:r>
            <a:r>
              <a:rPr lang="en-US" altLang="en-US" sz="2000" i="1" dirty="0">
                <a:solidFill>
                  <a:srgbClr val="0000FF"/>
                </a:solidFill>
              </a:rPr>
              <a:t>v</a:t>
            </a:r>
            <a:r>
              <a:rPr lang="en-US" altLang="en-US" sz="2000" dirty="0">
                <a:solidFill>
                  <a:srgbClr val="0000FF"/>
                </a:solidFill>
              </a:rPr>
              <a:t>.</a:t>
            </a:r>
          </a:p>
        </p:txBody>
      </p:sp>
      <p:graphicFrame>
        <p:nvGraphicFramePr>
          <p:cNvPr id="11" name="Object 19">
            <a:extLst>
              <a:ext uri="{FF2B5EF4-FFF2-40B4-BE49-F238E27FC236}">
                <a16:creationId xmlns:a16="http://schemas.microsoft.com/office/drawing/2014/main" id="{910C470B-2C86-0712-0057-F955C28C65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7557" y="4113287"/>
          <a:ext cx="27368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393480" progId="Equation.DSMT4">
                  <p:embed/>
                </p:oleObj>
              </mc:Choice>
              <mc:Fallback>
                <p:oleObj name="Equation" r:id="rId10" imgW="1828800" imgH="393480" progId="Equation.DSMT4">
                  <p:embed/>
                  <p:pic>
                    <p:nvPicPr>
                      <p:cNvPr id="11" name="Object 19">
                        <a:extLst>
                          <a:ext uri="{FF2B5EF4-FFF2-40B4-BE49-F238E27FC236}">
                            <a16:creationId xmlns:a16="http://schemas.microsoft.com/office/drawing/2014/main" id="{910C470B-2C86-0712-0057-F955C28C6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7557" y="4113287"/>
                        <a:ext cx="27368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9">
            <a:extLst>
              <a:ext uri="{FF2B5EF4-FFF2-40B4-BE49-F238E27FC236}">
                <a16:creationId xmlns:a16="http://schemas.microsoft.com/office/drawing/2014/main" id="{EE4F64C6-6F9D-E077-E082-63FC27EBE4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0511" y="5089660"/>
          <a:ext cx="7620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7960" imgH="393480" progId="Equation.DSMT4">
                  <p:embed/>
                </p:oleObj>
              </mc:Choice>
              <mc:Fallback>
                <p:oleObj name="Equation" r:id="rId12" imgW="507960" imgH="393480" progId="Equation.DSMT4">
                  <p:embed/>
                  <p:pic>
                    <p:nvPicPr>
                      <p:cNvPr id="12" name="Object 19">
                        <a:extLst>
                          <a:ext uri="{FF2B5EF4-FFF2-40B4-BE49-F238E27FC236}">
                            <a16:creationId xmlns:a16="http://schemas.microsoft.com/office/drawing/2014/main" id="{EE4F64C6-6F9D-E077-E082-63FC27EBE4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511" y="5089660"/>
                        <a:ext cx="7620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">
            <a:extLst>
              <a:ext uri="{FF2B5EF4-FFF2-40B4-BE49-F238E27FC236}">
                <a16:creationId xmlns:a16="http://schemas.microsoft.com/office/drawing/2014/main" id="{8C3C218B-0386-529A-57D2-BD71777E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311" y="4646687"/>
            <a:ext cx="11945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00FF"/>
                </a:solidFill>
              </a:rPr>
              <a:t>Examples</a:t>
            </a:r>
          </a:p>
        </p:txBody>
      </p:sp>
      <p:graphicFrame>
        <p:nvGraphicFramePr>
          <p:cNvPr id="14" name="Object 19">
            <a:extLst>
              <a:ext uri="{FF2B5EF4-FFF2-40B4-BE49-F238E27FC236}">
                <a16:creationId xmlns:a16="http://schemas.microsoft.com/office/drawing/2014/main" id="{98F13574-85D4-FF4F-47ED-345128221E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0511" y="5789747"/>
          <a:ext cx="10668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393480" progId="Equation.DSMT4">
                  <p:embed/>
                </p:oleObj>
              </mc:Choice>
              <mc:Fallback>
                <p:oleObj name="Equation" r:id="rId14" imgW="711000" imgH="393480" progId="Equation.DSMT4">
                  <p:embed/>
                  <p:pic>
                    <p:nvPicPr>
                      <p:cNvPr id="14" name="Object 19">
                        <a:extLst>
                          <a:ext uri="{FF2B5EF4-FFF2-40B4-BE49-F238E27FC236}">
                            <a16:creationId xmlns:a16="http://schemas.microsoft.com/office/drawing/2014/main" id="{98F13574-85D4-FF4F-47ED-345128221E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511" y="5789747"/>
                        <a:ext cx="10668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>
            <a:extLst>
              <a:ext uri="{FF2B5EF4-FFF2-40B4-BE49-F238E27FC236}">
                <a16:creationId xmlns:a16="http://schemas.microsoft.com/office/drawing/2014/main" id="{75F65F24-B319-5BC5-DC84-D1FB005ED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1753" y="5180556"/>
          <a:ext cx="3619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393480" progId="Equation.DSMT4">
                  <p:embed/>
                </p:oleObj>
              </mc:Choice>
              <mc:Fallback>
                <p:oleObj name="Equation" r:id="rId16" imgW="241200" imgH="393480" progId="Equation.DSMT4">
                  <p:embed/>
                  <p:pic>
                    <p:nvPicPr>
                      <p:cNvPr id="15" name="Object 19">
                        <a:extLst>
                          <a:ext uri="{FF2B5EF4-FFF2-40B4-BE49-F238E27FC236}">
                            <a16:creationId xmlns:a16="http://schemas.microsoft.com/office/drawing/2014/main" id="{75F65F24-B319-5BC5-DC84-D1FB005ED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753" y="5180556"/>
                        <a:ext cx="3619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>
            <a:extLst>
              <a:ext uri="{FF2B5EF4-FFF2-40B4-BE49-F238E27FC236}">
                <a16:creationId xmlns:a16="http://schemas.microsoft.com/office/drawing/2014/main" id="{702B6798-8089-B447-8380-498436A02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3703" y="5304321"/>
          <a:ext cx="49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120" imgH="203040" progId="Equation.DSMT4">
                  <p:embed/>
                </p:oleObj>
              </mc:Choice>
              <mc:Fallback>
                <p:oleObj name="Equation" r:id="rId18" imgW="330120" imgH="203040" progId="Equation.DSMT4">
                  <p:embed/>
                  <p:pic>
                    <p:nvPicPr>
                      <p:cNvPr id="16" name="Object 19">
                        <a:extLst>
                          <a:ext uri="{FF2B5EF4-FFF2-40B4-BE49-F238E27FC236}">
                            <a16:creationId xmlns:a16="http://schemas.microsoft.com/office/drawing/2014/main" id="{702B6798-8089-B447-8380-498436A029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3703" y="5304321"/>
                        <a:ext cx="49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28D71FE-587C-DC74-4C91-59E04478DD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1398" y="5084897"/>
          <a:ext cx="4000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393480" progId="Equation.DSMT4">
                  <p:embed/>
                </p:oleObj>
              </mc:Choice>
              <mc:Fallback>
                <p:oleObj name="Equation" r:id="rId20" imgW="2664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28D71FE-587C-DC74-4C91-59E04478DD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1398" y="5084897"/>
                        <a:ext cx="4000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9">
            <a:extLst>
              <a:ext uri="{FF2B5EF4-FFF2-40B4-BE49-F238E27FC236}">
                <a16:creationId xmlns:a16="http://schemas.microsoft.com/office/drawing/2014/main" id="{B9ACA74C-0CFB-71BD-15E6-414C8C9064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81448" y="5208662"/>
          <a:ext cx="8572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1320" imgH="203040" progId="Equation.DSMT4">
                  <p:embed/>
                </p:oleObj>
              </mc:Choice>
              <mc:Fallback>
                <p:oleObj name="Equation" r:id="rId22" imgW="571320" imgH="203040" progId="Equation.DSMT4">
                  <p:embed/>
                  <p:pic>
                    <p:nvPicPr>
                      <p:cNvPr id="18" name="Object 19">
                        <a:extLst>
                          <a:ext uri="{FF2B5EF4-FFF2-40B4-BE49-F238E27FC236}">
                            <a16:creationId xmlns:a16="http://schemas.microsoft.com/office/drawing/2014/main" id="{B9ACA74C-0CFB-71BD-15E6-414C8C906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1448" y="5208662"/>
                        <a:ext cx="8572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>
            <a:extLst>
              <a:ext uri="{FF2B5EF4-FFF2-40B4-BE49-F238E27FC236}">
                <a16:creationId xmlns:a16="http://schemas.microsoft.com/office/drawing/2014/main" id="{31243130-B3B5-207B-90D3-B313D4F4CE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3026" y="5906483"/>
          <a:ext cx="3810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800" imgH="393480" progId="Equation.DSMT4">
                  <p:embed/>
                </p:oleObj>
              </mc:Choice>
              <mc:Fallback>
                <p:oleObj name="Equation" r:id="rId24" imgW="253800" imgH="393480" progId="Equation.DSMT4">
                  <p:embed/>
                  <p:pic>
                    <p:nvPicPr>
                      <p:cNvPr id="19" name="Object 19">
                        <a:extLst>
                          <a:ext uri="{FF2B5EF4-FFF2-40B4-BE49-F238E27FC236}">
                            <a16:creationId xmlns:a16="http://schemas.microsoft.com/office/drawing/2014/main" id="{31243130-B3B5-207B-90D3-B313D4F4CE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026" y="5906483"/>
                        <a:ext cx="3810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8DD6DB4-7BE4-027D-8F05-67A714F990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94839" y="5885406"/>
          <a:ext cx="800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0" imgH="393480" progId="Equation.DSMT4">
                  <p:embed/>
                </p:oleObj>
              </mc:Choice>
              <mc:Fallback>
                <p:oleObj name="Equation" r:id="rId26" imgW="53316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8DD6DB4-7BE4-027D-8F05-67A714F990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839" y="5885406"/>
                        <a:ext cx="800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9">
            <a:extLst>
              <a:ext uri="{FF2B5EF4-FFF2-40B4-BE49-F238E27FC236}">
                <a16:creationId xmlns:a16="http://schemas.microsoft.com/office/drawing/2014/main" id="{6D64B894-B585-7885-5FF1-013B3C7552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5304" y="1270347"/>
          <a:ext cx="722167" cy="590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82400" imgH="393480" progId="Equation.DSMT4">
                  <p:embed/>
                </p:oleObj>
              </mc:Choice>
              <mc:Fallback>
                <p:oleObj name="Equation" r:id="rId28" imgW="482400" imgH="393480" progId="Equation.DSMT4">
                  <p:embed/>
                  <p:pic>
                    <p:nvPicPr>
                      <p:cNvPr id="21" name="Object 19">
                        <a:extLst>
                          <a:ext uri="{FF2B5EF4-FFF2-40B4-BE49-F238E27FC236}">
                            <a16:creationId xmlns:a16="http://schemas.microsoft.com/office/drawing/2014/main" id="{6D64B894-B585-7885-5FF1-013B3C7552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304" y="1270347"/>
                        <a:ext cx="722167" cy="590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92A0243D-3C4C-4476-E69D-68F765B09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7048" y="5949442"/>
          <a:ext cx="8572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71320" imgH="203040" progId="Equation.DSMT4">
                  <p:embed/>
                </p:oleObj>
              </mc:Choice>
              <mc:Fallback>
                <p:oleObj name="Equation" r:id="rId30" imgW="571320" imgH="203040" progId="Equation.DSMT4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92A0243D-3C4C-4476-E69D-68F765B09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048" y="5949442"/>
                        <a:ext cx="8572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>
            <a:extLst>
              <a:ext uri="{FF2B5EF4-FFF2-40B4-BE49-F238E27FC236}">
                <a16:creationId xmlns:a16="http://schemas.microsoft.com/office/drawing/2014/main" id="{6D7ACA8F-2FF5-1E8E-6841-AA4AAC9DBD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19806" y="5810824"/>
          <a:ext cx="419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79360" imgH="393480" progId="Equation.DSMT4">
                  <p:embed/>
                </p:oleObj>
              </mc:Choice>
              <mc:Fallback>
                <p:oleObj name="Equation" r:id="rId32" imgW="279360" imgH="393480" progId="Equation.DSMT4">
                  <p:embed/>
                  <p:pic>
                    <p:nvPicPr>
                      <p:cNvPr id="23" name="Object 19">
                        <a:extLst>
                          <a:ext uri="{FF2B5EF4-FFF2-40B4-BE49-F238E27FC236}">
                            <a16:creationId xmlns:a16="http://schemas.microsoft.com/office/drawing/2014/main" id="{6D7ACA8F-2FF5-1E8E-6841-AA4AAC9DBD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9806" y="5810824"/>
                        <a:ext cx="419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>
            <a:extLst>
              <a:ext uri="{FF2B5EF4-FFF2-40B4-BE49-F238E27FC236}">
                <a16:creationId xmlns:a16="http://schemas.microsoft.com/office/drawing/2014/main" id="{C8BB9859-F41A-F54D-2735-6210A8EF8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62300" y="817637"/>
          <a:ext cx="7413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95000" imgH="393480" progId="Equation.DSMT4">
                  <p:embed/>
                </p:oleObj>
              </mc:Choice>
              <mc:Fallback>
                <p:oleObj name="Equation" r:id="rId34" imgW="495000" imgH="393480" progId="Equation.DSMT4">
                  <p:embed/>
                  <p:pic>
                    <p:nvPicPr>
                      <p:cNvPr id="24" name="Object 19">
                        <a:extLst>
                          <a:ext uri="{FF2B5EF4-FFF2-40B4-BE49-F238E27FC236}">
                            <a16:creationId xmlns:a16="http://schemas.microsoft.com/office/drawing/2014/main" id="{C8BB9859-F41A-F54D-2735-6210A8EF8B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300" y="817637"/>
                        <a:ext cx="7413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2E05151-6E8F-1693-048C-33B91D64121A}"/>
              </a:ext>
            </a:extLst>
          </p:cNvPr>
          <p:cNvCxnSpPr/>
          <p:nvPr/>
        </p:nvCxnSpPr>
        <p:spPr>
          <a:xfrm>
            <a:off x="6108101" y="457200"/>
            <a:ext cx="0" cy="61722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9">
            <a:extLst>
              <a:ext uri="{FF2B5EF4-FFF2-40B4-BE49-F238E27FC236}">
                <a16:creationId xmlns:a16="http://schemas.microsoft.com/office/drawing/2014/main" id="{910E7C4E-2389-D215-7062-D1AC105A62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936" y="5206432"/>
          <a:ext cx="8572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71320" imgH="203040" progId="Equation.DSMT4">
                  <p:embed/>
                </p:oleObj>
              </mc:Choice>
              <mc:Fallback>
                <p:oleObj name="Equation" r:id="rId36" imgW="571320" imgH="203040" progId="Equation.DSMT4">
                  <p:embed/>
                  <p:pic>
                    <p:nvPicPr>
                      <p:cNvPr id="26" name="Object 19">
                        <a:extLst>
                          <a:ext uri="{FF2B5EF4-FFF2-40B4-BE49-F238E27FC236}">
                            <a16:creationId xmlns:a16="http://schemas.microsoft.com/office/drawing/2014/main" id="{910E7C4E-2389-D215-7062-D1AC105A6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936" y="5206432"/>
                        <a:ext cx="8572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8">
            <a:extLst>
              <a:ext uri="{FF2B5EF4-FFF2-40B4-BE49-F238E27FC236}">
                <a16:creationId xmlns:a16="http://schemas.microsoft.com/office/drawing/2014/main" id="{236D3A16-3D44-CE82-1080-E08036644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4520" y="5275776"/>
            <a:ext cx="1345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</a:rPr>
              <a:t>Chain Rule</a:t>
            </a:r>
          </a:p>
        </p:txBody>
      </p:sp>
      <p:sp>
        <p:nvSpPr>
          <p:cNvPr id="28" name="Text Box 8">
            <a:extLst>
              <a:ext uri="{FF2B5EF4-FFF2-40B4-BE49-F238E27FC236}">
                <a16:creationId xmlns:a16="http://schemas.microsoft.com/office/drawing/2014/main" id="{FE760EF8-031B-740F-CDE4-C0182B429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368" y="6001264"/>
            <a:ext cx="1345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</a:rPr>
              <a:t>Chain Rule</a:t>
            </a: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id="{E3119F97-C30B-D5A5-14CC-27B34ABC4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1509" y="5180057"/>
            <a:ext cx="1345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</a:rPr>
              <a:t>Chain Rule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E46F869B-6ABC-A359-277C-FB9E96CB9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8357" y="5905545"/>
            <a:ext cx="1345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FF0000"/>
                </a:solidFill>
              </a:rPr>
              <a:t>Chain Rule</a:t>
            </a:r>
          </a:p>
        </p:txBody>
      </p:sp>
      <p:graphicFrame>
        <p:nvGraphicFramePr>
          <p:cNvPr id="32" name="Object 19">
            <a:extLst>
              <a:ext uri="{FF2B5EF4-FFF2-40B4-BE49-F238E27FC236}">
                <a16:creationId xmlns:a16="http://schemas.microsoft.com/office/drawing/2014/main" id="{04D50864-8F33-F278-1697-929939E8E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14819"/>
              </p:ext>
            </p:extLst>
          </p:nvPr>
        </p:nvGraphicFramePr>
        <p:xfrm>
          <a:off x="4331149" y="4374674"/>
          <a:ext cx="4191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79360" imgH="164880" progId="Equation.DSMT4">
                  <p:embed/>
                </p:oleObj>
              </mc:Choice>
              <mc:Fallback>
                <p:oleObj name="Equation" r:id="rId38" imgW="279360" imgH="164880" progId="Equation.DSMT4">
                  <p:embed/>
                  <p:pic>
                    <p:nvPicPr>
                      <p:cNvPr id="32" name="Object 19">
                        <a:extLst>
                          <a:ext uri="{FF2B5EF4-FFF2-40B4-BE49-F238E27FC236}">
                            <a16:creationId xmlns:a16="http://schemas.microsoft.com/office/drawing/2014/main" id="{04D50864-8F33-F278-1697-929939E8E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149" y="4374674"/>
                        <a:ext cx="419100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5C7864E2-8668-12F6-E8B1-73EE1B41E5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8776" y="5906649"/>
          <a:ext cx="10858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23600" imgH="393480" progId="Equation.DSMT4">
                  <p:embed/>
                </p:oleObj>
              </mc:Choice>
              <mc:Fallback>
                <p:oleObj name="Equation" r:id="rId40" imgW="723600" imgH="393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5C7864E2-8668-12F6-E8B1-73EE1B41E5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8776" y="5906649"/>
                        <a:ext cx="10858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9">
            <a:extLst>
              <a:ext uri="{FF2B5EF4-FFF2-40B4-BE49-F238E27FC236}">
                <a16:creationId xmlns:a16="http://schemas.microsoft.com/office/drawing/2014/main" id="{E6E7A7C4-869D-4B68-E8F4-C1A5B46649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03882" y="5972175"/>
          <a:ext cx="11620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74360" imgH="203040" progId="Equation.DSMT4">
                  <p:embed/>
                </p:oleObj>
              </mc:Choice>
              <mc:Fallback>
                <p:oleObj name="Equation" r:id="rId42" imgW="774360" imgH="203040" progId="Equation.DSMT4">
                  <p:embed/>
                  <p:pic>
                    <p:nvPicPr>
                      <p:cNvPr id="34" name="Object 19">
                        <a:extLst>
                          <a:ext uri="{FF2B5EF4-FFF2-40B4-BE49-F238E27FC236}">
                            <a16:creationId xmlns:a16="http://schemas.microsoft.com/office/drawing/2014/main" id="{E6E7A7C4-869D-4B68-E8F4-C1A5B46649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3882" y="5972175"/>
                        <a:ext cx="11620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9">
            <a:extLst>
              <a:ext uri="{FF2B5EF4-FFF2-40B4-BE49-F238E27FC236}">
                <a16:creationId xmlns:a16="http://schemas.microsoft.com/office/drawing/2014/main" id="{5718C244-51A7-1AEC-9838-4CD947600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151" y="1420651"/>
          <a:ext cx="4191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79360" imgH="164880" progId="Equation.DSMT4">
                  <p:embed/>
                </p:oleObj>
              </mc:Choice>
              <mc:Fallback>
                <p:oleObj name="Equation" r:id="rId38" imgW="279360" imgH="164880" progId="Equation.DSMT4">
                  <p:embed/>
                  <p:pic>
                    <p:nvPicPr>
                      <p:cNvPr id="35" name="Object 19">
                        <a:extLst>
                          <a:ext uri="{FF2B5EF4-FFF2-40B4-BE49-F238E27FC236}">
                            <a16:creationId xmlns:a16="http://schemas.microsoft.com/office/drawing/2014/main" id="{5718C244-51A7-1AEC-9838-4CD9476000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151" y="1420651"/>
                        <a:ext cx="419100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9">
            <a:extLst>
              <a:ext uri="{FF2B5EF4-FFF2-40B4-BE49-F238E27FC236}">
                <a16:creationId xmlns:a16="http://schemas.microsoft.com/office/drawing/2014/main" id="{2FD60E99-7A81-9DEE-949D-79ED0FA89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1253" y="4271515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04560" imgH="203040" progId="Equation.DSMT4">
                  <p:embed/>
                </p:oleObj>
              </mc:Choice>
              <mc:Fallback>
                <p:oleObj name="Equation" r:id="rId44" imgW="304560" imgH="203040" progId="Equation.DSMT4">
                  <p:embed/>
                  <p:pic>
                    <p:nvPicPr>
                      <p:cNvPr id="36" name="Object 19">
                        <a:extLst>
                          <a:ext uri="{FF2B5EF4-FFF2-40B4-BE49-F238E27FC236}">
                            <a16:creationId xmlns:a16="http://schemas.microsoft.com/office/drawing/2014/main" id="{2FD60E99-7A81-9DEE-949D-79ED0FA897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1253" y="4271515"/>
                        <a:ext cx="45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9">
            <a:extLst>
              <a:ext uri="{FF2B5EF4-FFF2-40B4-BE49-F238E27FC236}">
                <a16:creationId xmlns:a16="http://schemas.microsoft.com/office/drawing/2014/main" id="{1EED61CA-56B7-74EB-A6BD-A07CD0ABDB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0097" y="960512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04560" imgH="203040" progId="Equation.DSMT4">
                  <p:embed/>
                </p:oleObj>
              </mc:Choice>
              <mc:Fallback>
                <p:oleObj name="Equation" r:id="rId44" imgW="304560" imgH="203040" progId="Equation.DSMT4">
                  <p:embed/>
                  <p:pic>
                    <p:nvPicPr>
                      <p:cNvPr id="37" name="Object 19">
                        <a:extLst>
                          <a:ext uri="{FF2B5EF4-FFF2-40B4-BE49-F238E27FC236}">
                            <a16:creationId xmlns:a16="http://schemas.microsoft.com/office/drawing/2014/main" id="{1EED61CA-56B7-74EB-A6BD-A07CD0ABDB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097" y="960512"/>
                        <a:ext cx="45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64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8" grpId="0" autoUpdateAnimBg="0"/>
      <p:bldP spid="10" grpId="0" autoUpdateAnimBg="0"/>
      <p:bldP spid="13" grpId="0" autoUpdateAnimBg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4E7C2D-0F5A-B0F4-A809-236520686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99" y="237667"/>
            <a:ext cx="2865368" cy="4038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BA1423F-38D7-FF17-B151-54FBD95CC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324" y="735117"/>
            <a:ext cx="2916005" cy="27585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98C2FE-9A3E-0513-11D6-DB6C7C7DD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54" y="3683542"/>
            <a:ext cx="2763075" cy="28617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CEEEF3-6863-A95C-C878-1FFB395764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2200" y="3603957"/>
            <a:ext cx="3084764" cy="30159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B2C446A-6B82-6DDE-E5A6-DAE2ACE140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5314" y="3669474"/>
            <a:ext cx="3017566" cy="292284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DC6AE65-12B4-4126-7189-8B31F4315795}"/>
              </a:ext>
            </a:extLst>
          </p:cNvPr>
          <p:cNvSpPr txBox="1"/>
          <p:nvPr/>
        </p:nvSpPr>
        <p:spPr>
          <a:xfrm>
            <a:off x="3614144" y="2823156"/>
            <a:ext cx="818563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u="none" strike="noStrike" baseline="0" dirty="0">
                <a:latin typeface="TimesLTStd-Roman"/>
              </a:rPr>
              <a:t>Graphs of three functions defined implicitly by the folium of Descartes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053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60F108-0123-A464-BF76-B451135AE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70" y="248918"/>
            <a:ext cx="3375764" cy="358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192E0F-85BF-A578-6F35-787F3902CB96}"/>
              </a:ext>
            </a:extLst>
          </p:cNvPr>
          <p:cNvSpPr txBox="1"/>
          <p:nvPr/>
        </p:nvSpPr>
        <p:spPr>
          <a:xfrm>
            <a:off x="181970" y="659490"/>
            <a:ext cx="1166459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Fortunately, we don’t need to solve an equation for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terms of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find the derivative of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Instead, we can use the method of </a:t>
            </a:r>
            <a:r>
              <a:rPr lang="en-US" sz="22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implicit differentiation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This consists of differentiating both sides of the equation with respect to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then solving the resulting equation for </a:t>
            </a:r>
            <a:r>
              <a:rPr lang="en-US" sz="22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dx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the examples and exercises of this section it is always assumed that the given equation determines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implicitly as a differentiable function of </a:t>
            </a:r>
            <a:r>
              <a:rPr lang="en-US" sz="22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the method of implicit differentiation can be applied.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753C69CC-C591-423B-B19D-AE269B8EED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914445"/>
              </p:ext>
            </p:extLst>
          </p:nvPr>
        </p:nvGraphicFramePr>
        <p:xfrm>
          <a:off x="1803308" y="2514845"/>
          <a:ext cx="2944091" cy="402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160" imgH="228600" progId="Equation.DSMT4">
                  <p:embed/>
                </p:oleObj>
              </mc:Choice>
              <mc:Fallback>
                <p:oleObj name="Equation" r:id="rId3" imgW="1676160" imgH="22860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308" y="2514845"/>
                        <a:ext cx="2944091" cy="4026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3BCDC6B9-ECC5-EF60-2D2F-6468A3F27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183523"/>
              </p:ext>
            </p:extLst>
          </p:nvPr>
        </p:nvGraphicFramePr>
        <p:xfrm>
          <a:off x="1761694" y="3510441"/>
          <a:ext cx="2723677" cy="7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09400" imgH="393480" progId="Equation.DSMT4">
                  <p:embed/>
                </p:oleObj>
              </mc:Choice>
              <mc:Fallback>
                <p:oleObj name="Equation" r:id="rId5" imgW="1409400" imgH="39348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694" y="3510441"/>
                        <a:ext cx="2723677" cy="7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1675B13-37AA-FEDD-F381-E6696C690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052345"/>
              </p:ext>
            </p:extLst>
          </p:nvPr>
        </p:nvGraphicFramePr>
        <p:xfrm>
          <a:off x="1525404" y="5915271"/>
          <a:ext cx="3285206" cy="76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01720" imgH="393480" progId="Equation.DSMT4">
                  <p:embed/>
                </p:oleObj>
              </mc:Choice>
              <mc:Fallback>
                <p:oleObj name="Equation" r:id="rId7" imgW="1701720" imgH="393480" progId="Equation.DSMT4">
                  <p:embed/>
                  <p:pic>
                    <p:nvPicPr>
                      <p:cNvPr id="2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404" y="5915271"/>
                        <a:ext cx="3285206" cy="76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C4EAC20-3020-B972-949F-C4A549D45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808017"/>
              </p:ext>
            </p:extLst>
          </p:nvPr>
        </p:nvGraphicFramePr>
        <p:xfrm>
          <a:off x="1499164" y="4416726"/>
          <a:ext cx="3311446" cy="7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14320" imgH="393480" progId="Equation.DSMT4">
                  <p:embed/>
                </p:oleObj>
              </mc:Choice>
              <mc:Fallback>
                <p:oleObj name="Equation" r:id="rId9" imgW="1714320" imgH="39348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164" y="4416726"/>
                        <a:ext cx="3311446" cy="7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10">
            <a:extLst>
              <a:ext uri="{FF2B5EF4-FFF2-40B4-BE49-F238E27FC236}">
                <a16:creationId xmlns:a16="http://schemas.microsoft.com/office/drawing/2014/main" id="{7727D40A-4636-3FDC-5834-83D986B555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2554" y="2533112"/>
            <a:ext cx="25400" cy="41148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B597020-00A5-FC7F-9EB7-24A39645FF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6667"/>
              </p:ext>
            </p:extLst>
          </p:nvPr>
        </p:nvGraphicFramePr>
        <p:xfrm>
          <a:off x="7400315" y="3268965"/>
          <a:ext cx="3041177" cy="7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4640" imgH="393480" progId="Equation.DSMT4">
                  <p:embed/>
                </p:oleObj>
              </mc:Choice>
              <mc:Fallback>
                <p:oleObj name="Equation" r:id="rId11" imgW="1574640" imgH="393480" progId="Equation.DSMT4">
                  <p:embed/>
                  <p:pic>
                    <p:nvPicPr>
                      <p:cNvPr id="2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315" y="3268965"/>
                        <a:ext cx="3041177" cy="7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FCFA1628-7DBE-37D7-8A5C-A67D735326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013326"/>
              </p:ext>
            </p:extLst>
          </p:nvPr>
        </p:nvGraphicFramePr>
        <p:xfrm>
          <a:off x="8011954" y="4560666"/>
          <a:ext cx="1739690" cy="86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440" imgH="444240" progId="Equation.DSMT4">
                  <p:embed/>
                </p:oleObj>
              </mc:Choice>
              <mc:Fallback>
                <p:oleObj name="Equation" r:id="rId13" imgW="901440" imgH="444240" progId="Equation.DSMT4">
                  <p:embed/>
                  <p:pic>
                    <p:nvPicPr>
                      <p:cNvPr id="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1954" y="4560666"/>
                        <a:ext cx="1739690" cy="86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92231547-55DE-F62E-1F55-1C98F04B2C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84366"/>
              </p:ext>
            </p:extLst>
          </p:nvPr>
        </p:nvGraphicFramePr>
        <p:xfrm>
          <a:off x="8075397" y="5648993"/>
          <a:ext cx="1617676" cy="86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38080" imgH="444240" progId="Equation.DSMT4">
                  <p:embed/>
                </p:oleObj>
              </mc:Choice>
              <mc:Fallback>
                <p:oleObj name="Equation" r:id="rId15" imgW="838080" imgH="444240" progId="Equation.DSMT4">
                  <p:embed/>
                  <p:pic>
                    <p:nvPicPr>
                      <p:cNvPr id="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5397" y="5648993"/>
                        <a:ext cx="1617676" cy="86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6">
            <a:extLst>
              <a:ext uri="{FF2B5EF4-FFF2-40B4-BE49-F238E27FC236}">
                <a16:creationId xmlns:a16="http://schemas.microsoft.com/office/drawing/2014/main" id="{0B7D30A1-97F9-BA34-41ED-E40F742CF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887" y="3100843"/>
            <a:ext cx="4367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/>
              <a:t>Differentiate both sides with respect to </a:t>
            </a:r>
            <a:r>
              <a:rPr lang="en-US" altLang="en-US" sz="2000" i="1" dirty="0"/>
              <a:t>x</a:t>
            </a:r>
            <a:r>
              <a:rPr lang="en-US" altLang="en-US" sz="2000" dirty="0"/>
              <a:t>.</a:t>
            </a:r>
          </a:p>
        </p:txBody>
      </p:sp>
      <p:graphicFrame>
        <p:nvGraphicFramePr>
          <p:cNvPr id="16" name="Object 17">
            <a:extLst>
              <a:ext uri="{FF2B5EF4-FFF2-40B4-BE49-F238E27FC236}">
                <a16:creationId xmlns:a16="http://schemas.microsoft.com/office/drawing/2014/main" id="{659D0185-C755-06DB-9761-DD52394C91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871194"/>
              </p:ext>
            </p:extLst>
          </p:nvPr>
        </p:nvGraphicFramePr>
        <p:xfrm>
          <a:off x="1021959" y="5276326"/>
          <a:ext cx="1385455" cy="624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393480" progId="Equation.DSMT4">
                  <p:embed/>
                </p:oleObj>
              </mc:Choice>
              <mc:Fallback>
                <p:oleObj name="Equation" r:id="rId17" imgW="876240" imgH="393480" progId="Equation.DSMT4">
                  <p:embed/>
                  <p:pic>
                    <p:nvPicPr>
                      <p:cNvPr id="2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959" y="5276326"/>
                        <a:ext cx="1385455" cy="6245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>
            <a:extLst>
              <a:ext uri="{FF2B5EF4-FFF2-40B4-BE49-F238E27FC236}">
                <a16:creationId xmlns:a16="http://schemas.microsoft.com/office/drawing/2014/main" id="{D8116299-87E0-AD3D-1342-3CDA679DFA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8144"/>
              </p:ext>
            </p:extLst>
          </p:nvPr>
        </p:nvGraphicFramePr>
        <p:xfrm>
          <a:off x="6605191" y="2464265"/>
          <a:ext cx="170815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39600" imgH="393480" progId="Equation.DSMT4">
                  <p:embed/>
                </p:oleObj>
              </mc:Choice>
              <mc:Fallback>
                <p:oleObj name="Equation" r:id="rId19" imgW="939600" imgH="393480" progId="Equation.DSMT4">
                  <p:embed/>
                  <p:pic>
                    <p:nvPicPr>
                      <p:cNvPr id="2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191" y="2464265"/>
                        <a:ext cx="1708152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0">
            <a:extLst>
              <a:ext uri="{FF2B5EF4-FFF2-40B4-BE49-F238E27FC236}">
                <a16:creationId xmlns:a16="http://schemas.microsoft.com/office/drawing/2014/main" id="{06739FE7-4E55-2AC0-AB67-6B154FA09B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029490"/>
              </p:ext>
            </p:extLst>
          </p:nvPr>
        </p:nvGraphicFramePr>
        <p:xfrm>
          <a:off x="6682514" y="4093809"/>
          <a:ext cx="3023466" cy="36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879560" imgH="228600" progId="Equation.DSMT4">
                  <p:embed/>
                </p:oleObj>
              </mc:Choice>
              <mc:Fallback>
                <p:oleObj name="Equation" r:id="rId21" imgW="1879560" imgH="228600" progId="Equation.DSMT4">
                  <p:embed/>
                  <p:pic>
                    <p:nvPicPr>
                      <p:cNvPr id="3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2514" y="4093809"/>
                        <a:ext cx="3023466" cy="369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1">
            <a:extLst>
              <a:ext uri="{FF2B5EF4-FFF2-40B4-BE49-F238E27FC236}">
                <a16:creationId xmlns:a16="http://schemas.microsoft.com/office/drawing/2014/main" id="{DCB348A2-39BF-4B0D-4B0A-3A9AF8158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987177"/>
              </p:ext>
            </p:extLst>
          </p:nvPr>
        </p:nvGraphicFramePr>
        <p:xfrm>
          <a:off x="6605191" y="5435770"/>
          <a:ext cx="959716" cy="329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96880" imgH="203040" progId="Equation.DSMT4">
                  <p:embed/>
                </p:oleObj>
              </mc:Choice>
              <mc:Fallback>
                <p:oleObj name="Equation" r:id="rId23" imgW="596880" imgH="203040" progId="Equation.DSMT4">
                  <p:embed/>
                  <p:pic>
                    <p:nvPicPr>
                      <p:cNvPr id="3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191" y="5435770"/>
                        <a:ext cx="959716" cy="329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3CD38479-CC90-0728-22A3-3EAC8D76DF8A}"/>
              </a:ext>
            </a:extLst>
          </p:cNvPr>
          <p:cNvSpPr/>
          <p:nvPr/>
        </p:nvSpPr>
        <p:spPr>
          <a:xfrm>
            <a:off x="2174442" y="4424001"/>
            <a:ext cx="943614" cy="762000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D2A0E5A-141E-9338-2B77-1A9FBA6B1AAA}"/>
              </a:ext>
            </a:extLst>
          </p:cNvPr>
          <p:cNvSpPr/>
          <p:nvPr/>
        </p:nvSpPr>
        <p:spPr>
          <a:xfrm>
            <a:off x="3402538" y="4412888"/>
            <a:ext cx="860106" cy="787400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41EE06-BF36-0790-9246-EDCB2617BE18}"/>
              </a:ext>
            </a:extLst>
          </p:cNvPr>
          <p:cNvSpPr txBox="1"/>
          <p:nvPr/>
        </p:nvSpPr>
        <p:spPr>
          <a:xfrm>
            <a:off x="246078" y="2464265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4FE94881-A8DA-8B32-DD1B-3888632ED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0" y="3113566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359438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5" grpId="0"/>
      <p:bldP spid="20" grpId="0" animBg="1"/>
      <p:bldP spid="21" grpId="0" animBg="1"/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B72E1841-1ACE-E8D3-C7F8-D168BFF19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254000"/>
            <a:ext cx="19175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Prime Notation</a:t>
            </a:r>
          </a:p>
        </p:txBody>
      </p:sp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A92774E2-BB09-58D8-8172-74BC3FDDE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68345"/>
              </p:ext>
            </p:extLst>
          </p:nvPr>
        </p:nvGraphicFramePr>
        <p:xfrm>
          <a:off x="457200" y="791249"/>
          <a:ext cx="1618987" cy="44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28600" progId="Equation.DSMT4">
                  <p:embed/>
                </p:oleObj>
              </mc:Choice>
              <mc:Fallback>
                <p:oleObj name="Equation" r:id="rId2" imgW="838080" imgH="22860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791249"/>
                        <a:ext cx="1618987" cy="442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AAB7BE87-0DDC-4600-0D24-BA7F9D76D3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976540"/>
              </p:ext>
            </p:extLst>
          </p:nvPr>
        </p:nvGraphicFramePr>
        <p:xfrm>
          <a:off x="504608" y="2035451"/>
          <a:ext cx="3117273" cy="44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228600" progId="Equation.DSMT4">
                  <p:embed/>
                </p:oleObj>
              </mc:Choice>
              <mc:Fallback>
                <p:oleObj name="Equation" r:id="rId4" imgW="1612800" imgH="22860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08" y="2035451"/>
                        <a:ext cx="3117273" cy="44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>
            <a:extLst>
              <a:ext uri="{FF2B5EF4-FFF2-40B4-BE49-F238E27FC236}">
                <a16:creationId xmlns:a16="http://schemas.microsoft.com/office/drawing/2014/main" id="{DAA42D99-EAF2-3E5D-7F55-CD911E43E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1368343"/>
            <a:ext cx="482510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Differentiate both sides with respect to </a:t>
            </a:r>
            <a:r>
              <a:rPr lang="en-US" altLang="en-US" sz="2200" i="1" dirty="0"/>
              <a:t>x</a:t>
            </a:r>
            <a:r>
              <a:rPr lang="en-US" altLang="en-US" sz="2200" dirty="0"/>
              <a:t>.</a:t>
            </a:r>
          </a:p>
        </p:txBody>
      </p:sp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9B9D3534-7B44-92DB-765A-2537EE1ABF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274054"/>
              </p:ext>
            </p:extLst>
          </p:nvPr>
        </p:nvGraphicFramePr>
        <p:xfrm>
          <a:off x="504608" y="2637376"/>
          <a:ext cx="1473358" cy="394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203040" progId="Equation.DSMT4">
                  <p:embed/>
                </p:oleObj>
              </mc:Choice>
              <mc:Fallback>
                <p:oleObj name="Equation" r:id="rId6" imgW="761760" imgH="20304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08" y="2637376"/>
                        <a:ext cx="1473358" cy="3949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6760057D-C53E-5393-40EF-FC7CB24FBE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361698"/>
              </p:ext>
            </p:extLst>
          </p:nvPr>
        </p:nvGraphicFramePr>
        <p:xfrm>
          <a:off x="531326" y="3121083"/>
          <a:ext cx="3089721" cy="44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228600" progId="Equation.DSMT4">
                  <p:embed/>
                </p:oleObj>
              </mc:Choice>
              <mc:Fallback>
                <p:oleObj name="Equation" r:id="rId8" imgW="1600200" imgH="22860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26" y="3121083"/>
                        <a:ext cx="3089721" cy="442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C4EA3D4A-D71E-80EE-3227-0F50D10092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8582"/>
              </p:ext>
            </p:extLst>
          </p:nvPr>
        </p:nvGraphicFramePr>
        <p:xfrm>
          <a:off x="493631" y="4360982"/>
          <a:ext cx="2819452" cy="54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279360" progId="Equation.DSMT4">
                  <p:embed/>
                </p:oleObj>
              </mc:Choice>
              <mc:Fallback>
                <p:oleObj name="Equation" r:id="rId10" imgW="1460160" imgH="279360" progId="Equation.DSMT4">
                  <p:embed/>
                  <p:pic>
                    <p:nvPicPr>
                      <p:cNvPr id="2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631" y="4360982"/>
                        <a:ext cx="2819452" cy="54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A2F3C313-9B10-27E1-E8C9-E2451CC610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706965"/>
              </p:ext>
            </p:extLst>
          </p:nvPr>
        </p:nvGraphicFramePr>
        <p:xfrm>
          <a:off x="457200" y="3796094"/>
          <a:ext cx="1620300" cy="394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203040" progId="Equation.DSMT4">
                  <p:embed/>
                </p:oleObj>
              </mc:Choice>
              <mc:Fallback>
                <p:oleObj name="Equation" r:id="rId12" imgW="838080" imgH="203040" progId="Equation.DSMT4">
                  <p:embed/>
                  <p:pic>
                    <p:nvPicPr>
                      <p:cNvPr id="2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96094"/>
                        <a:ext cx="1620300" cy="3949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C392251D-ECA8-975D-4E7A-F8EDAB76D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384783"/>
              </p:ext>
            </p:extLst>
          </p:nvPr>
        </p:nvGraphicFramePr>
        <p:xfrm>
          <a:off x="4706019" y="2497273"/>
          <a:ext cx="1519277" cy="86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320" imgH="444240" progId="Equation.DSMT4">
                  <p:embed/>
                </p:oleObj>
              </mc:Choice>
              <mc:Fallback>
                <p:oleObj name="Equation" r:id="rId14" imgW="787320" imgH="444240" progId="Equation.DSMT4">
                  <p:embed/>
                  <p:pic>
                    <p:nvPicPr>
                      <p:cNvPr id="2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019" y="2497273"/>
                        <a:ext cx="1519277" cy="86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>
            <a:extLst>
              <a:ext uri="{FF2B5EF4-FFF2-40B4-BE49-F238E27FC236}">
                <a16:creationId xmlns:a16="http://schemas.microsoft.com/office/drawing/2014/main" id="{4E7490B3-F806-943B-8DD6-95936F5552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28475"/>
              </p:ext>
            </p:extLst>
          </p:nvPr>
        </p:nvGraphicFramePr>
        <p:xfrm>
          <a:off x="446047" y="5194300"/>
          <a:ext cx="1641292" cy="86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444240" progId="Equation.DSMT4">
                  <p:embed/>
                </p:oleObj>
              </mc:Choice>
              <mc:Fallback>
                <p:oleObj name="Equation" r:id="rId16" imgW="850680" imgH="444240" progId="Equation.DSMT4">
                  <p:embed/>
                  <p:pic>
                    <p:nvPicPr>
                      <p:cNvPr id="2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47" y="5194300"/>
                        <a:ext cx="1641292" cy="86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ine 15">
            <a:extLst>
              <a:ext uri="{FF2B5EF4-FFF2-40B4-BE49-F238E27FC236}">
                <a16:creationId xmlns:a16="http://schemas.microsoft.com/office/drawing/2014/main" id="{E77A0AF9-E557-5D7C-FA3A-6866D45AE1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391" y="2035451"/>
            <a:ext cx="0" cy="4572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graphicFrame>
        <p:nvGraphicFramePr>
          <p:cNvPr id="14" name="Object 16">
            <a:extLst>
              <a:ext uri="{FF2B5EF4-FFF2-40B4-BE49-F238E27FC236}">
                <a16:creationId xmlns:a16="http://schemas.microsoft.com/office/drawing/2014/main" id="{A5DBBDE2-C922-CDCF-B053-C6B4725AE4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0169"/>
              </p:ext>
            </p:extLst>
          </p:nvPr>
        </p:nvGraphicFramePr>
        <p:xfrm>
          <a:off x="4806739" y="4185891"/>
          <a:ext cx="1617676" cy="860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444240" progId="Equation.DSMT4">
                  <p:embed/>
                </p:oleObj>
              </mc:Choice>
              <mc:Fallback>
                <p:oleObj name="Equation" r:id="rId18" imgW="838080" imgH="444240" progId="Equation.DSMT4">
                  <p:embed/>
                  <p:pic>
                    <p:nvPicPr>
                      <p:cNvPr id="2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739" y="4185891"/>
                        <a:ext cx="1617676" cy="860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8">
            <a:extLst>
              <a:ext uri="{FF2B5EF4-FFF2-40B4-BE49-F238E27FC236}">
                <a16:creationId xmlns:a16="http://schemas.microsoft.com/office/drawing/2014/main" id="{2F5C82A0-A44E-F65D-559F-F57868F32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6902" y="2066386"/>
            <a:ext cx="19175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FF0000"/>
                </a:solidFill>
              </a:rPr>
              <a:t>Prime Notation</a:t>
            </a: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B7400560-A13F-09ED-2163-64F7090B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2431" y="3597495"/>
            <a:ext cx="210506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FF0000"/>
                </a:solidFill>
              </a:rPr>
              <a:t>Leibniz Notation</a:t>
            </a:r>
          </a:p>
        </p:txBody>
      </p:sp>
      <p:pic>
        <p:nvPicPr>
          <p:cNvPr id="18" name="Picture 17" descr="A graph of a function&#10;&#10;Description automatically generated">
            <a:extLst>
              <a:ext uri="{FF2B5EF4-FFF2-40B4-BE49-F238E27FC236}">
                <a16:creationId xmlns:a16="http://schemas.microsoft.com/office/drawing/2014/main" id="{6AAB94B2-9C6A-25BC-F93E-B0DCC1CD97B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860" y="1277221"/>
            <a:ext cx="4572001" cy="4572001"/>
          </a:xfrm>
          <a:prstGeom prst="rect">
            <a:avLst/>
          </a:prstGeom>
        </p:spPr>
      </p:pic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065265A0-BD2C-76D7-3894-B11974C4C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730369"/>
              </p:ext>
            </p:extLst>
          </p:nvPr>
        </p:nvGraphicFramePr>
        <p:xfrm>
          <a:off x="9680652" y="1789590"/>
          <a:ext cx="1618987" cy="44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28600" progId="Equation.DSMT4">
                  <p:embed/>
                </p:oleObj>
              </mc:Choice>
              <mc:Fallback>
                <p:oleObj name="Equation" r:id="rId2" imgW="838080" imgH="228600" progId="Equation.DSMT4">
                  <p:embed/>
                  <p:pic>
                    <p:nvPicPr>
                      <p:cNvPr id="3" name="Object 5">
                        <a:extLst>
                          <a:ext uri="{FF2B5EF4-FFF2-40B4-BE49-F238E27FC236}">
                            <a16:creationId xmlns:a16="http://schemas.microsoft.com/office/drawing/2014/main" id="{A92774E2-BB09-58D8-8172-74BC3FDDE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652" y="1789590"/>
                        <a:ext cx="1618987" cy="442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0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 animBg="1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F7431CF-8EC6-826D-091A-967369D16D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439861"/>
              </p:ext>
            </p:extLst>
          </p:nvPr>
        </p:nvGraphicFramePr>
        <p:xfrm>
          <a:off x="1647241" y="223607"/>
          <a:ext cx="6036317" cy="691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393480" progId="Equation.DSMT4">
                  <p:embed/>
                </p:oleObj>
              </mc:Choice>
              <mc:Fallback>
                <p:oleObj name="Equation" r:id="rId2" imgW="3441600" imgH="393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241" y="223607"/>
                        <a:ext cx="6036317" cy="6917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3">
            <a:extLst>
              <a:ext uri="{FF2B5EF4-FFF2-40B4-BE49-F238E27FC236}">
                <a16:creationId xmlns:a16="http://schemas.microsoft.com/office/drawing/2014/main" id="{E8C7A4DA-4E59-2DCA-5C0A-3F76BA675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384" y="1123878"/>
            <a:ext cx="31259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This can’t be solved for </a:t>
            </a:r>
            <a:r>
              <a:rPr lang="en-US" altLang="en-US" sz="2200" i="1" dirty="0">
                <a:solidFill>
                  <a:srgbClr val="0000FF"/>
                </a:solidFill>
              </a:rPr>
              <a:t>y</a:t>
            </a:r>
            <a:r>
              <a:rPr lang="en-US" altLang="en-US" sz="22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052935E-48D7-7C92-3862-EB853550A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366" y="1692618"/>
            <a:ext cx="30925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The graph of the curve is: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C1944F80-E52A-1306-4FF4-E41C011C24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118" y="2483444"/>
            <a:ext cx="3581400" cy="3581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FB3651-692F-3746-F0EE-C0028489E7C3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10151E9-64D0-B91E-06E8-7ADDB8EF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104585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72E035C2-B5D3-5AC7-DCF0-283B1E6226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331627"/>
              </p:ext>
            </p:extLst>
          </p:nvPr>
        </p:nvGraphicFramePr>
        <p:xfrm>
          <a:off x="746267" y="1679376"/>
          <a:ext cx="1691798" cy="412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28600" progId="Equation.DSMT4">
                  <p:embed/>
                </p:oleObj>
              </mc:Choice>
              <mc:Fallback>
                <p:oleObj name="Equation" r:id="rId5" imgW="939600" imgH="22860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267" y="1679376"/>
                        <a:ext cx="1691798" cy="412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4B408546-5DE4-0E71-4BBE-59F959DC29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884711"/>
              </p:ext>
            </p:extLst>
          </p:nvPr>
        </p:nvGraphicFramePr>
        <p:xfrm>
          <a:off x="418227" y="2158110"/>
          <a:ext cx="2665950" cy="695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280" imgH="393480" progId="Equation.DSMT4">
                  <p:embed/>
                </p:oleObj>
              </mc:Choice>
              <mc:Fallback>
                <p:oleObj name="Equation" r:id="rId7" imgW="1511280" imgH="393480" progId="Equation.DSMT4">
                  <p:embed/>
                  <p:pic>
                    <p:nvPicPr>
                      <p:cNvPr id="2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7" y="2158110"/>
                        <a:ext cx="2665950" cy="695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72593F9-3140-7C28-5FF2-9CFB41F55F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345078"/>
              </p:ext>
            </p:extLst>
          </p:nvPr>
        </p:nvGraphicFramePr>
        <p:xfrm>
          <a:off x="447359" y="2970353"/>
          <a:ext cx="2284163" cy="709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9720" imgH="393480" progId="Equation.DSMT4">
                  <p:embed/>
                </p:oleObj>
              </mc:Choice>
              <mc:Fallback>
                <p:oleObj name="Equation" r:id="rId9" imgW="1269720" imgH="39348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9" y="2970353"/>
                        <a:ext cx="2284163" cy="709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>
            <a:extLst>
              <a:ext uri="{FF2B5EF4-FFF2-40B4-BE49-F238E27FC236}">
                <a16:creationId xmlns:a16="http://schemas.microsoft.com/office/drawing/2014/main" id="{D9B65EF1-6DD9-7C8C-C38C-A9E0E9E26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06258"/>
              </p:ext>
            </p:extLst>
          </p:nvPr>
        </p:nvGraphicFramePr>
        <p:xfrm>
          <a:off x="430037" y="3804857"/>
          <a:ext cx="2280227" cy="715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57120" imgH="393480" progId="Equation.DSMT4">
                  <p:embed/>
                </p:oleObj>
              </mc:Choice>
              <mc:Fallback>
                <p:oleObj name="Equation" r:id="rId11" imgW="1257120" imgH="393480" progId="Equation.DSMT4">
                  <p:embed/>
                  <p:pic>
                    <p:nvPicPr>
                      <p:cNvPr id="2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37" y="3804857"/>
                        <a:ext cx="2280227" cy="715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>
            <a:extLst>
              <a:ext uri="{FF2B5EF4-FFF2-40B4-BE49-F238E27FC236}">
                <a16:creationId xmlns:a16="http://schemas.microsoft.com/office/drawing/2014/main" id="{2C40E0E9-9E66-31DA-7DB0-1A28FDC44D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180343"/>
              </p:ext>
            </p:extLst>
          </p:nvPr>
        </p:nvGraphicFramePr>
        <p:xfrm>
          <a:off x="418227" y="4645421"/>
          <a:ext cx="2128037" cy="710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800" imgH="393480" progId="Equation.DSMT4">
                  <p:embed/>
                </p:oleObj>
              </mc:Choice>
              <mc:Fallback>
                <p:oleObj name="Equation" r:id="rId13" imgW="1180800" imgH="393480" progId="Equation.DSMT4">
                  <p:embed/>
                  <p:pic>
                    <p:nvPicPr>
                      <p:cNvPr id="2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7" y="4645421"/>
                        <a:ext cx="2128037" cy="7109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>
            <a:extLst>
              <a:ext uri="{FF2B5EF4-FFF2-40B4-BE49-F238E27FC236}">
                <a16:creationId xmlns:a16="http://schemas.microsoft.com/office/drawing/2014/main" id="{5A088CA4-6036-9F76-E7D0-3FF59D4DB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42602"/>
              </p:ext>
            </p:extLst>
          </p:nvPr>
        </p:nvGraphicFramePr>
        <p:xfrm>
          <a:off x="456869" y="5522442"/>
          <a:ext cx="1670155" cy="767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400" imgH="419040" progId="Equation.DSMT4">
                  <p:embed/>
                </p:oleObj>
              </mc:Choice>
              <mc:Fallback>
                <p:oleObj name="Equation" r:id="rId15" imgW="914400" imgH="419040" progId="Equation.DSMT4">
                  <p:embed/>
                  <p:pic>
                    <p:nvPicPr>
                      <p:cNvPr id="2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69" y="5522442"/>
                        <a:ext cx="1670155" cy="767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2">
            <a:extLst>
              <a:ext uri="{FF2B5EF4-FFF2-40B4-BE49-F238E27FC236}">
                <a16:creationId xmlns:a16="http://schemas.microsoft.com/office/drawing/2014/main" id="{A1B2790E-E0FE-A7EB-0A6C-B12FED17B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8604" y="2400642"/>
            <a:ext cx="39782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Again, this technique is called </a:t>
            </a:r>
            <a:r>
              <a:rPr lang="en-US" altLang="en-US" sz="2200" u="sng" dirty="0"/>
              <a:t>Implicit Differentiation</a:t>
            </a:r>
            <a:r>
              <a:rPr lang="en-US" altLang="en-US" sz="2200" dirty="0"/>
              <a:t>.</a:t>
            </a:r>
          </a:p>
        </p:txBody>
      </p:sp>
      <p:grpSp>
        <p:nvGrpSpPr>
          <p:cNvPr id="17" name="Group 30">
            <a:extLst>
              <a:ext uri="{FF2B5EF4-FFF2-40B4-BE49-F238E27FC236}">
                <a16:creationId xmlns:a16="http://schemas.microsoft.com/office/drawing/2014/main" id="{1047D2B2-8144-E528-CCA0-75124B97152C}"/>
              </a:ext>
            </a:extLst>
          </p:cNvPr>
          <p:cNvGrpSpPr>
            <a:grpSpLocks/>
          </p:cNvGrpSpPr>
          <p:nvPr/>
        </p:nvGrpSpPr>
        <p:grpSpPr bwMode="auto">
          <a:xfrm>
            <a:off x="7690721" y="3750575"/>
            <a:ext cx="4083058" cy="1108076"/>
            <a:chOff x="2546" y="3265"/>
            <a:chExt cx="2572" cy="698"/>
          </a:xfrm>
        </p:grpSpPr>
        <p:sp>
          <p:nvSpPr>
            <p:cNvPr id="18" name="Text Box 24">
              <a:extLst>
                <a:ext uri="{FF2B5EF4-FFF2-40B4-BE49-F238E27FC236}">
                  <a16:creationId xmlns:a16="http://schemas.microsoft.com/office/drawing/2014/main" id="{D2649E52-AF04-2136-F13B-39DBD6FC0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265"/>
              <a:ext cx="252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457200" indent="-457200" eaLnBrk="1" hangingPunct="1">
                <a:buAutoNum type="arabicPlain"/>
              </a:pPr>
              <a:r>
                <a:rPr lang="en-US" altLang="en-US" sz="2200" dirty="0"/>
                <a:t>Differentiate both sides of the</a:t>
              </a:r>
            </a:p>
            <a:p>
              <a:pPr eaLnBrk="1" hangingPunct="1"/>
              <a:r>
                <a:rPr lang="en-US" altLang="en-US" sz="2200" dirty="0"/>
                <a:t>      equation with respect to </a:t>
              </a:r>
              <a:r>
                <a:rPr lang="en-US" altLang="en-US" sz="2200" i="1" dirty="0"/>
                <a:t>x </a:t>
              </a:r>
            </a:p>
            <a:p>
              <a:pPr eaLnBrk="1" hangingPunct="1"/>
              <a:r>
                <a:rPr lang="en-US" altLang="en-US" sz="2200" i="1" dirty="0"/>
                <a:t>      </a:t>
              </a:r>
              <a:r>
                <a:rPr lang="en-US" altLang="en-US" sz="2200" dirty="0"/>
                <a:t>using the </a:t>
              </a:r>
              <a:r>
                <a:rPr lang="en-US" altLang="en-US" sz="2200" b="1" dirty="0">
                  <a:solidFill>
                    <a:srgbClr val="FF0000"/>
                  </a:solidFill>
                </a:rPr>
                <a:t>Chain Rule</a:t>
              </a:r>
              <a:r>
                <a:rPr lang="en-US" altLang="en-US" sz="2200" dirty="0"/>
                <a:t>.</a:t>
              </a: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1A8F659E-F4B1-10AC-37CF-3461FDC45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6" y="3265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20" name="Group 31">
            <a:extLst>
              <a:ext uri="{FF2B5EF4-FFF2-40B4-BE49-F238E27FC236}">
                <a16:creationId xmlns:a16="http://schemas.microsoft.com/office/drawing/2014/main" id="{9D2CC733-4608-E57A-4081-D9490D77C50B}"/>
              </a:ext>
            </a:extLst>
          </p:cNvPr>
          <p:cNvGrpSpPr>
            <a:grpSpLocks/>
          </p:cNvGrpSpPr>
          <p:nvPr/>
        </p:nvGrpSpPr>
        <p:grpSpPr bwMode="auto">
          <a:xfrm>
            <a:off x="7759459" y="5175029"/>
            <a:ext cx="2309813" cy="652463"/>
            <a:chOff x="2534" y="3686"/>
            <a:chExt cx="1455" cy="411"/>
          </a:xfrm>
        </p:grpSpPr>
        <p:sp>
          <p:nvSpPr>
            <p:cNvPr id="21" name="Text Box 25">
              <a:extLst>
                <a:ext uri="{FF2B5EF4-FFF2-40B4-BE49-F238E27FC236}">
                  <a16:creationId xmlns:a16="http://schemas.microsoft.com/office/drawing/2014/main" id="{CE48763F-551E-87B6-CF81-AEEB976FA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2" y="3737"/>
              <a:ext cx="1417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200" dirty="0">
                  <a:latin typeface="Arial" panose="020B0604020202020204" pitchFamily="34" charset="0"/>
                </a:rPr>
                <a:t>2   </a:t>
              </a:r>
              <a:r>
                <a:rPr lang="en-US" altLang="en-US" sz="2200" dirty="0"/>
                <a:t>Solve for</a:t>
              </a:r>
              <a:r>
                <a:rPr lang="en-US" altLang="en-US" sz="2200" dirty="0">
                  <a:latin typeface="Arial" panose="020B0604020202020204" pitchFamily="34" charset="0"/>
                </a:rPr>
                <a:t>      .</a:t>
              </a:r>
            </a:p>
          </p:txBody>
        </p:sp>
        <p:graphicFrame>
          <p:nvGraphicFramePr>
            <p:cNvPr id="22" name="Object 26">
              <a:extLst>
                <a:ext uri="{FF2B5EF4-FFF2-40B4-BE49-F238E27FC236}">
                  <a16:creationId xmlns:a16="http://schemas.microsoft.com/office/drawing/2014/main" id="{C726025D-F6AB-3DAC-C000-E9B7BD220CB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4694538"/>
                </p:ext>
              </p:extLst>
            </p:nvPr>
          </p:nvGraphicFramePr>
          <p:xfrm>
            <a:off x="3633" y="3686"/>
            <a:ext cx="225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215640" imgH="393480" progId="Equation.DSMT4">
                    <p:embed/>
                  </p:oleObj>
                </mc:Choice>
                <mc:Fallback>
                  <p:oleObj name="Equation" r:id="rId17" imgW="215640" imgH="393480" progId="Equation.DSMT4">
                    <p:embed/>
                    <p:pic>
                      <p:nvPicPr>
                        <p:cNvPr id="33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3" y="3686"/>
                          <a:ext cx="225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370FD7ED-E420-502A-B9E4-3E805800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4" y="372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618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 autoUpdateAnimBg="0"/>
      <p:bldP spid="7" grpId="0" animBg="1"/>
      <p:bldP spid="8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E3B4A-711B-F764-E564-130B0D482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6D5CF8-7822-2AFF-9113-535BF0BA8673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2DA4B9-A333-DC51-EB36-A026CECA4F79}"/>
              </a:ext>
            </a:extLst>
          </p:cNvPr>
          <p:cNvSpPr txBox="1"/>
          <p:nvPr/>
        </p:nvSpPr>
        <p:spPr>
          <a:xfrm>
            <a:off x="1712034" y="343316"/>
            <a:ext cx="45111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u="none" strike="noStrike" baseline="0" dirty="0">
                <a:latin typeface="TimesLTStd-Roman"/>
              </a:rPr>
              <a:t>Find </a:t>
            </a:r>
            <a:r>
              <a:rPr lang="en-US" sz="2200" b="0" i="1" u="none" strike="noStrike" baseline="0" dirty="0" err="1">
                <a:latin typeface="TimesLTStd-Italic"/>
              </a:rPr>
              <a:t>dy</a:t>
            </a:r>
            <a:r>
              <a:rPr lang="en-US" sz="2200" dirty="0">
                <a:latin typeface="MathematicalPiLTStd-3"/>
              </a:rPr>
              <a:t>/</a:t>
            </a:r>
            <a:r>
              <a:rPr lang="en-US" sz="2200" b="0" i="1" u="none" strike="noStrike" baseline="0" dirty="0">
                <a:latin typeface="TimesLTStd-Italic"/>
              </a:rPr>
              <a:t>dx </a:t>
            </a:r>
            <a:r>
              <a:rPr lang="en-US" sz="2200" b="0" i="0" u="none" strike="noStrike" baseline="0" dirty="0">
                <a:latin typeface="TimesLTStd-Roman"/>
              </a:rPr>
              <a:t>by implicit differentiation.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0D30EB-F6CA-8485-6F87-D3210911C0C1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9FC54ADA-48BE-8377-DF05-33D0FD114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637440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CA0101-7A7B-5653-A9C3-10C73A267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081" y="1007845"/>
            <a:ext cx="2499577" cy="5791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A5BE0F-48A0-4E9F-5968-832E0C803E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78" y="2264455"/>
            <a:ext cx="3528366" cy="72396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FD44B2-CA8A-9032-5CE1-D61F73F53F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384" y="3081923"/>
            <a:ext cx="4770533" cy="5563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26F483-575B-B702-CE4D-170A2C28F2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6661" y="3061877"/>
            <a:ext cx="1034990" cy="5567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61BBED-4800-764F-D1AC-386AF127B4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1113" y="3061877"/>
            <a:ext cx="809154" cy="5567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3E1B1C8-E1A2-F579-BC8F-BE70C0D384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2139" y="3150640"/>
            <a:ext cx="1025778" cy="5567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1EADE0B-60BD-7749-61B6-F732FEDAAC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478" y="3786594"/>
            <a:ext cx="5067739" cy="87637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6CC9A1B-C309-3849-A029-4A8D7AC0B5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9165" y="3839250"/>
            <a:ext cx="1868249" cy="82371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DBA60B2-C53B-3066-3C70-A6F0FAED3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7414" y="3959593"/>
            <a:ext cx="2006418" cy="5567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BBB13E-4D53-B868-482C-F9B059B9F0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3925" y="4805667"/>
            <a:ext cx="4884843" cy="76206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15E59D7-FE34-D150-DA91-F18DDFC561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478" y="4728781"/>
            <a:ext cx="2147909" cy="82371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E4619CC-EF39-B379-FE86-CF05716069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3289" y="4715625"/>
            <a:ext cx="2886926" cy="82371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1D2BE91-F821-6CA7-8C1A-44D85E9600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3941" y="5755009"/>
            <a:ext cx="4724809" cy="89923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FAC8A2-9040-C1C1-AB67-CFC3CDA5B2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0062" y="5801416"/>
            <a:ext cx="2886926" cy="823719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B447BD8-C878-F037-9134-05F44DCCE1F5}"/>
              </a:ext>
            </a:extLst>
          </p:cNvPr>
          <p:cNvCxnSpPr/>
          <p:nvPr/>
        </p:nvCxnSpPr>
        <p:spPr>
          <a:xfrm>
            <a:off x="5388805" y="2386267"/>
            <a:ext cx="0" cy="4111605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A610DA7B-8535-1B6A-201C-3C94B00EF5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4064" y="3638231"/>
            <a:ext cx="2766300" cy="784928"/>
          </a:xfrm>
          <a:prstGeom prst="rect">
            <a:avLst/>
          </a:prstGeom>
        </p:spPr>
      </p:pic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2633C5E4-06B5-C3A0-1798-6678D39F7A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879022"/>
              </p:ext>
            </p:extLst>
          </p:nvPr>
        </p:nvGraphicFramePr>
        <p:xfrm>
          <a:off x="5446108" y="2356930"/>
          <a:ext cx="65246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48040" imgH="482400" progId="Equation.DSMT4">
                  <p:embed/>
                </p:oleObj>
              </mc:Choice>
              <mc:Fallback>
                <p:oleObj name="Equation" r:id="rId10" imgW="3848040" imgH="482400" progId="Equation.DSMT4">
                  <p:embed/>
                  <p:pic>
                    <p:nvPicPr>
                      <p:cNvPr id="9" name="Object 9">
                        <a:extLst>
                          <a:ext uri="{FF2B5EF4-FFF2-40B4-BE49-F238E27FC236}">
                            <a16:creationId xmlns:a16="http://schemas.microsoft.com/office/drawing/2014/main" id="{0D7F3D48-F486-F9FB-CCF4-9F98D3001D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108" y="2356930"/>
                        <a:ext cx="652462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B9EF35-2237-8313-29CE-5833472EF671}"/>
              </a:ext>
            </a:extLst>
          </p:cNvPr>
          <p:cNvCxnSpPr>
            <a:cxnSpLocks/>
          </p:cNvCxnSpPr>
          <p:nvPr/>
        </p:nvCxnSpPr>
        <p:spPr>
          <a:xfrm flipV="1">
            <a:off x="8630433" y="2363193"/>
            <a:ext cx="1449465" cy="70494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5CC3F10-1C2F-C083-422C-782A929E2735}"/>
              </a:ext>
            </a:extLst>
          </p:cNvPr>
          <p:cNvCxnSpPr>
            <a:cxnSpLocks/>
          </p:cNvCxnSpPr>
          <p:nvPr/>
        </p:nvCxnSpPr>
        <p:spPr>
          <a:xfrm flipV="1">
            <a:off x="10300583" y="2383817"/>
            <a:ext cx="1449465" cy="70494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52C3D30-FE61-1D91-527C-B78C88165C4D}"/>
              </a:ext>
            </a:extLst>
          </p:cNvPr>
          <p:cNvCxnSpPr>
            <a:cxnSpLocks/>
          </p:cNvCxnSpPr>
          <p:nvPr/>
        </p:nvCxnSpPr>
        <p:spPr>
          <a:xfrm flipV="1">
            <a:off x="5672525" y="2402606"/>
            <a:ext cx="1048284" cy="2426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B6CBFEC-A0D1-F94E-01A7-CC181E09F6C4}"/>
              </a:ext>
            </a:extLst>
          </p:cNvPr>
          <p:cNvCxnSpPr>
            <a:cxnSpLocks/>
          </p:cNvCxnSpPr>
          <p:nvPr/>
        </p:nvCxnSpPr>
        <p:spPr>
          <a:xfrm flipV="1">
            <a:off x="7195320" y="2804478"/>
            <a:ext cx="1048284" cy="2426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4CDE3D82-7D89-D843-2922-6B920D388D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4742" y="2349186"/>
            <a:ext cx="1556543" cy="82371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9C3E15D-7D05-D1DA-AB3D-342CD412C6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7395" y="2396050"/>
            <a:ext cx="1527198" cy="82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2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48CF16-A837-04E2-6992-FF27A87645E9}"/>
              </a:ext>
            </a:extLst>
          </p:cNvPr>
          <p:cNvSpPr txBox="1"/>
          <p:nvPr/>
        </p:nvSpPr>
        <p:spPr>
          <a:xfrm>
            <a:off x="240056" y="314772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17C083CC-B9E9-0E3A-ED17-E4B245E5A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56" y="1104585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pSp>
        <p:nvGrpSpPr>
          <p:cNvPr id="6" name="Group 29">
            <a:extLst>
              <a:ext uri="{FF2B5EF4-FFF2-40B4-BE49-F238E27FC236}">
                <a16:creationId xmlns:a16="http://schemas.microsoft.com/office/drawing/2014/main" id="{F28BDC64-577F-1BA1-9309-E597BA14AE61}"/>
              </a:ext>
            </a:extLst>
          </p:cNvPr>
          <p:cNvGrpSpPr>
            <a:grpSpLocks/>
          </p:cNvGrpSpPr>
          <p:nvPr/>
        </p:nvGrpSpPr>
        <p:grpSpPr bwMode="auto">
          <a:xfrm>
            <a:off x="1455895" y="1053767"/>
            <a:ext cx="10121900" cy="1176338"/>
            <a:chOff x="374" y="1081"/>
            <a:chExt cx="6376" cy="741"/>
          </a:xfrm>
        </p:grpSpPr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B817315D-1059-9B40-2C1E-84632F2C23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" y="1081"/>
              <a:ext cx="6376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en-US" sz="2200" dirty="0"/>
                <a:t>We need the slope.  Since it’s not easy to solve for </a:t>
              </a:r>
              <a:r>
                <a:rPr lang="en-US" altLang="en-US" sz="2200" i="1" dirty="0"/>
                <a:t>y</a:t>
              </a:r>
              <a:r>
                <a:rPr lang="en-US" altLang="en-US" sz="2200" dirty="0"/>
                <a:t>, we’ll use implicit differentiation to solve for      .</a:t>
              </a:r>
            </a:p>
          </p:txBody>
        </p:sp>
        <p:graphicFrame>
          <p:nvGraphicFramePr>
            <p:cNvPr id="8" name="Object 9">
              <a:extLst>
                <a:ext uri="{FF2B5EF4-FFF2-40B4-BE49-F238E27FC236}">
                  <a16:creationId xmlns:a16="http://schemas.microsoft.com/office/drawing/2014/main" id="{C66BEDF1-A00C-00FC-9C4B-4941D0C40BE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7558378"/>
                </p:ext>
              </p:extLst>
            </p:nvPr>
          </p:nvGraphicFramePr>
          <p:xfrm>
            <a:off x="1083" y="1411"/>
            <a:ext cx="225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15640" imgH="393480" progId="Equation.DSMT4">
                    <p:embed/>
                  </p:oleObj>
                </mc:Choice>
                <mc:Fallback>
                  <p:oleObj name="Equation" r:id="rId2" imgW="215640" imgH="393480" progId="Equation.DSMT4">
                    <p:embed/>
                    <p:pic>
                      <p:nvPicPr>
                        <p:cNvPr id="27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3" y="1411"/>
                          <a:ext cx="225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8B326AC6-A0EE-8878-17FA-D3A3B3AE8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854202"/>
              </p:ext>
            </p:extLst>
          </p:nvPr>
        </p:nvGraphicFramePr>
        <p:xfrm>
          <a:off x="1736303" y="366582"/>
          <a:ext cx="984091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22680" imgH="228600" progId="Equation.DSMT4">
                  <p:embed/>
                </p:oleObj>
              </mc:Choice>
              <mc:Fallback>
                <p:oleObj name="Equation" r:id="rId4" imgW="5422680" imgH="22860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303" y="366582"/>
                        <a:ext cx="984091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BAF24EDA-30A0-F940-1F95-32539F2E9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760734"/>
              </p:ext>
            </p:extLst>
          </p:nvPr>
        </p:nvGraphicFramePr>
        <p:xfrm>
          <a:off x="240056" y="2415086"/>
          <a:ext cx="1798729" cy="414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228600" progId="Equation.DSMT4">
                  <p:embed/>
                </p:oleObj>
              </mc:Choice>
              <mc:Fallback>
                <p:oleObj name="Equation" r:id="rId6" imgW="990360" imgH="228600" progId="Equation.DSMT4">
                  <p:embed/>
                  <p:pic>
                    <p:nvPicPr>
                      <p:cNvPr id="2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56" y="2415086"/>
                        <a:ext cx="1798729" cy="414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7EB845B3-AB3F-E692-B79C-141CC3E78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93334"/>
              </p:ext>
            </p:extLst>
          </p:nvPr>
        </p:nvGraphicFramePr>
        <p:xfrm>
          <a:off x="226500" y="3025296"/>
          <a:ext cx="3066105" cy="783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31640" progId="Equation.DSMT4">
                  <p:embed/>
                </p:oleObj>
              </mc:Choice>
              <mc:Fallback>
                <p:oleObj name="Equation" r:id="rId8" imgW="1688760" imgH="431640" progId="Equation.DSMT4">
                  <p:embed/>
                  <p:pic>
                    <p:nvPicPr>
                      <p:cNvPr id="3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00" y="3025296"/>
                        <a:ext cx="3066105" cy="783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6C0AD-23BB-8E8A-E292-A7A0BCBD5EEE}"/>
              </a:ext>
            </a:extLst>
          </p:cNvPr>
          <p:cNvGrpSpPr/>
          <p:nvPr/>
        </p:nvGrpSpPr>
        <p:grpSpPr>
          <a:xfrm>
            <a:off x="1989547" y="2502434"/>
            <a:ext cx="2862263" cy="595312"/>
            <a:chOff x="2743200" y="3214688"/>
            <a:chExt cx="2862263" cy="595312"/>
          </a:xfrm>
        </p:grpSpPr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152360DD-2713-0B40-9E15-A67CDECBA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5525" y="3214688"/>
              <a:ext cx="20399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000" dirty="0">
                  <a:solidFill>
                    <a:srgbClr val="FF0000"/>
                  </a:solidFill>
                </a:rPr>
                <a:t>Note product rule.</a:t>
              </a:r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47ADFB77-29B2-4CF1-1BC6-C1530993E7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3505200"/>
              <a:ext cx="838200" cy="304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5" name="Object 16">
            <a:extLst>
              <a:ext uri="{FF2B5EF4-FFF2-40B4-BE49-F238E27FC236}">
                <a16:creationId xmlns:a16="http://schemas.microsoft.com/office/drawing/2014/main" id="{B4F3ED21-BC6F-2294-895C-45DF63DA9D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136661"/>
              </p:ext>
            </p:extLst>
          </p:nvPr>
        </p:nvGraphicFramePr>
        <p:xfrm>
          <a:off x="240056" y="3958692"/>
          <a:ext cx="2812893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49080" imgH="393480" progId="Equation.DSMT4">
                  <p:embed/>
                </p:oleObj>
              </mc:Choice>
              <mc:Fallback>
                <p:oleObj name="Equation" r:id="rId10" imgW="1549080" imgH="393480" progId="Equation.DSMT4">
                  <p:embed/>
                  <p:pic>
                    <p:nvPicPr>
                      <p:cNvPr id="3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56" y="3958692"/>
                        <a:ext cx="2812893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7">
            <a:extLst>
              <a:ext uri="{FF2B5EF4-FFF2-40B4-BE49-F238E27FC236}">
                <a16:creationId xmlns:a16="http://schemas.microsoft.com/office/drawing/2014/main" id="{BC3BD093-0413-CC54-6FBA-FE2B4C2D8A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486990"/>
              </p:ext>
            </p:extLst>
          </p:nvPr>
        </p:nvGraphicFramePr>
        <p:xfrm>
          <a:off x="266902" y="4721671"/>
          <a:ext cx="2306467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393480" progId="Equation.DSMT4">
                  <p:embed/>
                </p:oleObj>
              </mc:Choice>
              <mc:Fallback>
                <p:oleObj name="Equation" r:id="rId12" imgW="1269720" imgH="393480" progId="Equation.DSMT4">
                  <p:embed/>
                  <p:pic>
                    <p:nvPicPr>
                      <p:cNvPr id="3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902" y="4721671"/>
                        <a:ext cx="2306467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2">
            <a:extLst>
              <a:ext uri="{FF2B5EF4-FFF2-40B4-BE49-F238E27FC236}">
                <a16:creationId xmlns:a16="http://schemas.microsoft.com/office/drawing/2014/main" id="{EB311FD9-9AFB-417D-5B44-AD1D3BD9F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298910"/>
              </p:ext>
            </p:extLst>
          </p:nvPr>
        </p:nvGraphicFramePr>
        <p:xfrm>
          <a:off x="752016" y="5681603"/>
          <a:ext cx="1407759" cy="75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419040" progId="Equation.DSMT4">
                  <p:embed/>
                </p:oleObj>
              </mc:Choice>
              <mc:Fallback>
                <p:oleObj name="Equation" r:id="rId14" imgW="774360" imgH="419040" progId="Equation.DSMT4">
                  <p:embed/>
                  <p:pic>
                    <p:nvPicPr>
                      <p:cNvPr id="3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016" y="5681603"/>
                        <a:ext cx="1407759" cy="75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3">
            <a:extLst>
              <a:ext uri="{FF2B5EF4-FFF2-40B4-BE49-F238E27FC236}">
                <a16:creationId xmlns:a16="http://schemas.microsoft.com/office/drawing/2014/main" id="{3CBAB4B5-640E-E872-B30D-65DF479CA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167007"/>
              </p:ext>
            </p:extLst>
          </p:nvPr>
        </p:nvGraphicFramePr>
        <p:xfrm>
          <a:off x="7057797" y="2235832"/>
          <a:ext cx="147796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469800" progId="Equation.DSMT4">
                  <p:embed/>
                </p:oleObj>
              </mc:Choice>
              <mc:Fallback>
                <p:oleObj name="Equation" r:id="rId16" imgW="812520" imgH="469800" progId="Equation.DSMT4">
                  <p:embed/>
                  <p:pic>
                    <p:nvPicPr>
                      <p:cNvPr id="3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797" y="2235832"/>
                        <a:ext cx="1477963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4">
            <a:extLst>
              <a:ext uri="{FF2B5EF4-FFF2-40B4-BE49-F238E27FC236}">
                <a16:creationId xmlns:a16="http://schemas.microsoft.com/office/drawing/2014/main" id="{E4C1A11E-C1B8-CBDA-0BF5-A7CC1708A1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314054"/>
              </p:ext>
            </p:extLst>
          </p:nvPr>
        </p:nvGraphicFramePr>
        <p:xfrm>
          <a:off x="8615572" y="2291176"/>
          <a:ext cx="877717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393480" progId="Equation.DSMT4">
                  <p:embed/>
                </p:oleObj>
              </mc:Choice>
              <mc:Fallback>
                <p:oleObj name="Equation" r:id="rId18" imgW="482400" imgH="393480" progId="Equation.DSMT4">
                  <p:embed/>
                  <p:pic>
                    <p:nvPicPr>
                      <p:cNvPr id="3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5572" y="2291176"/>
                        <a:ext cx="877717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5">
            <a:extLst>
              <a:ext uri="{FF2B5EF4-FFF2-40B4-BE49-F238E27FC236}">
                <a16:creationId xmlns:a16="http://schemas.microsoft.com/office/drawing/2014/main" id="{C8640DF6-9E3C-B43C-73BC-FC6EBFD800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421450"/>
              </p:ext>
            </p:extLst>
          </p:nvPr>
        </p:nvGraphicFramePr>
        <p:xfrm>
          <a:off x="9530536" y="2302290"/>
          <a:ext cx="485434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393480" progId="Equation.DSMT4">
                  <p:embed/>
                </p:oleObj>
              </mc:Choice>
              <mc:Fallback>
                <p:oleObj name="Equation" r:id="rId20" imgW="266400" imgH="393480" progId="Equation.DSMT4">
                  <p:embed/>
                  <p:pic>
                    <p:nvPicPr>
                      <p:cNvPr id="3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0536" y="2302290"/>
                        <a:ext cx="485434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utoShape 26">
            <a:extLst>
              <a:ext uri="{FF2B5EF4-FFF2-40B4-BE49-F238E27FC236}">
                <a16:creationId xmlns:a16="http://schemas.microsoft.com/office/drawing/2014/main" id="{40DDF50E-6AD4-C9C6-BE2E-4DC5EA970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676" y="5552628"/>
            <a:ext cx="1752600" cy="9906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" name="Line 15">
            <a:extLst>
              <a:ext uri="{FF2B5EF4-FFF2-40B4-BE49-F238E27FC236}">
                <a16:creationId xmlns:a16="http://schemas.microsoft.com/office/drawing/2014/main" id="{FF9ACBCE-C6F8-720A-4C2A-C0D8519B69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7689" y="1630899"/>
            <a:ext cx="0" cy="50292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20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86ACAD9-58A9-BF16-F012-0F6582109B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397531"/>
              </p:ext>
            </p:extLst>
          </p:nvPr>
        </p:nvGraphicFramePr>
        <p:xfrm>
          <a:off x="5198420" y="1692262"/>
          <a:ext cx="52784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08080" imgH="203040" progId="Equation.DSMT4">
                  <p:embed/>
                </p:oleObj>
              </mc:Choice>
              <mc:Fallback>
                <p:oleObj name="Equation" r:id="rId22" imgW="2908080" imgH="20304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8B326AC6-A0EE-8878-17FA-D3A3B3AE8C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8420" y="1692262"/>
                        <a:ext cx="52784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3">
            <a:extLst>
              <a:ext uri="{FF2B5EF4-FFF2-40B4-BE49-F238E27FC236}">
                <a16:creationId xmlns:a16="http://schemas.microsoft.com/office/drawing/2014/main" id="{0EAF5E70-FB48-2ED5-A6D3-9F62D6745F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38196"/>
              </p:ext>
            </p:extLst>
          </p:nvPr>
        </p:nvGraphicFramePr>
        <p:xfrm>
          <a:off x="5776003" y="2262493"/>
          <a:ext cx="13620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457200" progId="Equation.DSMT4">
                  <p:embed/>
                </p:oleObj>
              </mc:Choice>
              <mc:Fallback>
                <p:oleObj name="Equation" r:id="rId24" imgW="749160" imgH="457200" progId="Equation.DSMT4">
                  <p:embed/>
                  <p:pic>
                    <p:nvPicPr>
                      <p:cNvPr id="18" name="Object 23">
                        <a:extLst>
                          <a:ext uri="{FF2B5EF4-FFF2-40B4-BE49-F238E27FC236}">
                            <a16:creationId xmlns:a16="http://schemas.microsoft.com/office/drawing/2014/main" id="{3CBAB4B5-640E-E872-B30D-65DF479CA9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003" y="2262493"/>
                        <a:ext cx="136207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23">
            <a:extLst>
              <a:ext uri="{FF2B5EF4-FFF2-40B4-BE49-F238E27FC236}">
                <a16:creationId xmlns:a16="http://schemas.microsoft.com/office/drawing/2014/main" id="{3DE71B3A-1604-F42E-7432-BBFDFE431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2442" y="3265300"/>
            <a:ext cx="1756763" cy="35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Tangent Line: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BE06776-719A-5784-D537-E8A332FF3F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423597"/>
              </p:ext>
            </p:extLst>
          </p:nvPr>
        </p:nvGraphicFramePr>
        <p:xfrm>
          <a:off x="5435577" y="3729923"/>
          <a:ext cx="1800041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90360" imgH="393480" progId="Equation.DSMT4">
                  <p:embed/>
                </p:oleObj>
              </mc:Choice>
              <mc:Fallback>
                <p:oleObj name="Equation" r:id="rId26" imgW="990360" imgH="393480" progId="Equation.DSMT4">
                  <p:embed/>
                  <p:pic>
                    <p:nvPicPr>
                      <p:cNvPr id="21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577" y="3729923"/>
                        <a:ext cx="1800041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28E1A3A-5EFB-2F4A-6955-F1134780E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062355"/>
              </p:ext>
            </p:extLst>
          </p:nvPr>
        </p:nvGraphicFramePr>
        <p:xfrm>
          <a:off x="5490581" y="4594980"/>
          <a:ext cx="1684586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00" imgH="393480" progId="Equation.DSMT4">
                  <p:embed/>
                </p:oleObj>
              </mc:Choice>
              <mc:Fallback>
                <p:oleObj name="Equation" r:id="rId28" imgW="927000" imgH="393480" progId="Equation.DSMT4">
                  <p:embed/>
                  <p:pic>
                    <p:nvPicPr>
                      <p:cNvPr id="22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0581" y="4594980"/>
                        <a:ext cx="1684586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1455682-6CC7-F019-AB4F-92805B1D44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707411"/>
              </p:ext>
            </p:extLst>
          </p:nvPr>
        </p:nvGraphicFramePr>
        <p:xfrm>
          <a:off x="5679874" y="5583760"/>
          <a:ext cx="1407758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74360" imgH="393480" progId="Equation.DSMT4">
                  <p:embed/>
                </p:oleObj>
              </mc:Choice>
              <mc:Fallback>
                <p:oleObj name="Equation" r:id="rId30" imgW="774360" imgH="393480" progId="Equation.DSMT4">
                  <p:embed/>
                  <p:pic>
                    <p:nvPicPr>
                      <p:cNvPr id="23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874" y="5583760"/>
                        <a:ext cx="1407758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utoShape 31">
            <a:extLst>
              <a:ext uri="{FF2B5EF4-FFF2-40B4-BE49-F238E27FC236}">
                <a16:creationId xmlns:a16="http://schemas.microsoft.com/office/drawing/2014/main" id="{F1C955D5-6007-1EBB-93C3-4B7B77E84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1572" y="5543981"/>
            <a:ext cx="1905000" cy="818677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B6BB9CDA-E22C-30CB-2D1A-0412F11F7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764" y="3262116"/>
            <a:ext cx="1713931" cy="35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/>
              <a:t>Normal Line</a:t>
            </a:r>
            <a:r>
              <a:rPr lang="en-US" altLang="en-US" sz="2200">
                <a:latin typeface="Arial" panose="020B0604020202020204" pitchFamily="34" charset="0"/>
              </a:rPr>
              <a:t>:</a:t>
            </a:r>
          </a:p>
        </p:txBody>
      </p:sp>
      <p:graphicFrame>
        <p:nvGraphicFramePr>
          <p:cNvPr id="30" name="Object 28">
            <a:extLst>
              <a:ext uri="{FF2B5EF4-FFF2-40B4-BE49-F238E27FC236}">
                <a16:creationId xmlns:a16="http://schemas.microsoft.com/office/drawing/2014/main" id="{F86E6183-BD4A-DF58-7A35-BB0FF13006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94268"/>
              </p:ext>
            </p:extLst>
          </p:nvPr>
        </p:nvGraphicFramePr>
        <p:xfrm>
          <a:off x="8600249" y="3727063"/>
          <a:ext cx="2008646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04840" imgH="393480" progId="Equation.DSMT4">
                  <p:embed/>
                </p:oleObj>
              </mc:Choice>
              <mc:Fallback>
                <p:oleObj name="Equation" r:id="rId32" imgW="1104840" imgH="393480" progId="Equation.DSMT4">
                  <p:embed/>
                  <p:pic>
                    <p:nvPicPr>
                      <p:cNvPr id="2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0249" y="3727063"/>
                        <a:ext cx="2008646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9">
            <a:extLst>
              <a:ext uri="{FF2B5EF4-FFF2-40B4-BE49-F238E27FC236}">
                <a16:creationId xmlns:a16="http://schemas.microsoft.com/office/drawing/2014/main" id="{AEAEF877-E86E-80C9-EFE1-01AC1059A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825707"/>
              </p:ext>
            </p:extLst>
          </p:nvPr>
        </p:nvGraphicFramePr>
        <p:xfrm>
          <a:off x="8699160" y="4661623"/>
          <a:ext cx="1870888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28520" imgH="393480" progId="Equation.DSMT4">
                  <p:embed/>
                </p:oleObj>
              </mc:Choice>
              <mc:Fallback>
                <p:oleObj name="Equation" r:id="rId34" imgW="1028520" imgH="393480" progId="Equation.DSMT4">
                  <p:embed/>
                  <p:pic>
                    <p:nvPicPr>
                      <p:cNvPr id="2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160" y="4661623"/>
                        <a:ext cx="1870888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0">
            <a:extLst>
              <a:ext uri="{FF2B5EF4-FFF2-40B4-BE49-F238E27FC236}">
                <a16:creationId xmlns:a16="http://schemas.microsoft.com/office/drawing/2014/main" id="{93F58191-96C9-9F71-0610-EDA8DBA2C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16112"/>
              </p:ext>
            </p:extLst>
          </p:nvPr>
        </p:nvGraphicFramePr>
        <p:xfrm>
          <a:off x="8975948" y="5598909"/>
          <a:ext cx="1500909" cy="71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25480" imgH="393480" progId="Equation.DSMT4">
                  <p:embed/>
                </p:oleObj>
              </mc:Choice>
              <mc:Fallback>
                <p:oleObj name="Equation" r:id="rId36" imgW="825480" imgH="393480" progId="Equation.DSMT4">
                  <p:embed/>
                  <p:pic>
                    <p:nvPicPr>
                      <p:cNvPr id="27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5948" y="5598909"/>
                        <a:ext cx="1500909" cy="713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AutoShape 32">
            <a:extLst>
              <a:ext uri="{FF2B5EF4-FFF2-40B4-BE49-F238E27FC236}">
                <a16:creationId xmlns:a16="http://schemas.microsoft.com/office/drawing/2014/main" id="{2E1D9481-629D-B84C-424C-E6A848892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152" y="5556047"/>
            <a:ext cx="1981200" cy="818677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134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1" grpId="0" animBg="1"/>
      <p:bldP spid="22" grpId="0" animBg="1"/>
      <p:bldP spid="24" grpId="0"/>
      <p:bldP spid="28" grpId="0" animBg="1"/>
      <p:bldP spid="29" grpId="0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487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MathematicalPiLTStd-3</vt:lpstr>
      <vt:lpstr>Times New Roman</vt:lpstr>
      <vt:lpstr>TimesLTStd-Italic</vt:lpstr>
      <vt:lpstr>TimesLTStd-Roman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Bach, Gale</dc:creator>
  <cp:lastModifiedBy>Bach, Gale</cp:lastModifiedBy>
  <cp:revision>106</cp:revision>
  <dcterms:created xsi:type="dcterms:W3CDTF">2022-06-05T19:04:41Z</dcterms:created>
  <dcterms:modified xsi:type="dcterms:W3CDTF">2024-11-22T23:14:03Z</dcterms:modified>
</cp:coreProperties>
</file>