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67" r:id="rId4"/>
    <p:sldId id="268" r:id="rId5"/>
    <p:sldId id="264" r:id="rId6"/>
    <p:sldId id="278" r:id="rId7"/>
    <p:sldId id="275" r:id="rId8"/>
    <p:sldId id="269" r:id="rId9"/>
    <p:sldId id="276" r:id="rId10"/>
    <p:sldId id="277" r:id="rId11"/>
    <p:sldId id="274" r:id="rId12"/>
    <p:sldId id="279" r:id="rId13"/>
    <p:sldId id="282" r:id="rId14"/>
    <p:sldId id="284" r:id="rId15"/>
    <p:sldId id="280" r:id="rId16"/>
    <p:sldId id="283" r:id="rId17"/>
    <p:sldId id="286"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7" autoAdjust="0"/>
    <p:restoredTop sz="94660"/>
  </p:normalViewPr>
  <p:slideViewPr>
    <p:cSldViewPr snapToGrid="0">
      <p:cViewPr varScale="1">
        <p:scale>
          <a:sx n="65" d="100"/>
          <a:sy n="65" d="100"/>
        </p:scale>
        <p:origin x="1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5/22/2024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5/22/2024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2.png"/><Relationship Id="rId7" Type="http://schemas.openxmlformats.org/officeDocument/2006/relationships/image" Target="../media/image63.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0.png"/><Relationship Id="rId5" Type="http://schemas.openxmlformats.org/officeDocument/2006/relationships/image" Target="../media/image61.png"/><Relationship Id="rId10" Type="http://schemas.openxmlformats.org/officeDocument/2006/relationships/image" Target="../media/image30.png"/><Relationship Id="rId4" Type="http://schemas.openxmlformats.org/officeDocument/2006/relationships/image" Target="../media/image53.png"/><Relationship Id="rId9"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7.wmf"/><Relationship Id="rId10" Type="http://schemas.openxmlformats.org/officeDocument/2006/relationships/image" Target="../media/image73.png"/><Relationship Id="rId4" Type="http://schemas.openxmlformats.org/officeDocument/2006/relationships/image" Target="../media/image660.png"/><Relationship Id="rId9" Type="http://schemas.openxmlformats.org/officeDocument/2006/relationships/image" Target="../media/image72.png"/><Relationship Id="rId1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6.wmf"/><Relationship Id="rId18" Type="http://schemas.openxmlformats.org/officeDocument/2006/relationships/image" Target="../media/image90.png"/><Relationship Id="rId26" Type="http://schemas.openxmlformats.org/officeDocument/2006/relationships/image" Target="../media/image98.png"/><Relationship Id="rId3" Type="http://schemas.openxmlformats.org/officeDocument/2006/relationships/image" Target="../media/image78.png"/><Relationship Id="rId21" Type="http://schemas.openxmlformats.org/officeDocument/2006/relationships/image" Target="../media/image93.png"/><Relationship Id="rId7" Type="http://schemas.openxmlformats.org/officeDocument/2006/relationships/image" Target="../media/image81.wmf"/><Relationship Id="rId12" Type="http://schemas.openxmlformats.org/officeDocument/2006/relationships/oleObject" Target="../embeddings/oleObject21.bin"/><Relationship Id="rId17" Type="http://schemas.openxmlformats.org/officeDocument/2006/relationships/image" Target="../media/image89.png"/><Relationship Id="rId25" Type="http://schemas.openxmlformats.org/officeDocument/2006/relationships/image" Target="../media/image97.png"/><Relationship Id="rId2" Type="http://schemas.openxmlformats.org/officeDocument/2006/relationships/image" Target="../media/image76.png"/><Relationship Id="rId16" Type="http://schemas.openxmlformats.org/officeDocument/2006/relationships/image" Target="../media/image88.png"/><Relationship Id="rId20"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oleObject" Target="../embeddings/oleObject20.bin"/><Relationship Id="rId11" Type="http://schemas.openxmlformats.org/officeDocument/2006/relationships/image" Target="../media/image85.png"/><Relationship Id="rId24" Type="http://schemas.openxmlformats.org/officeDocument/2006/relationships/image" Target="../media/image96.png"/><Relationship Id="rId5" Type="http://schemas.openxmlformats.org/officeDocument/2006/relationships/image" Target="../media/image80.png"/><Relationship Id="rId15" Type="http://schemas.openxmlformats.org/officeDocument/2006/relationships/image" Target="../media/image87.png"/><Relationship Id="rId23" Type="http://schemas.openxmlformats.org/officeDocument/2006/relationships/image" Target="../media/image95.png"/><Relationship Id="rId28" Type="http://schemas.openxmlformats.org/officeDocument/2006/relationships/image" Target="../media/image100.png"/><Relationship Id="rId10" Type="http://schemas.openxmlformats.org/officeDocument/2006/relationships/image" Target="../media/image84.png"/><Relationship Id="rId19" Type="http://schemas.openxmlformats.org/officeDocument/2006/relationships/image" Target="../media/image91.png"/><Relationship Id="rId4" Type="http://schemas.openxmlformats.org/officeDocument/2006/relationships/image" Target="../media/image79.png"/><Relationship Id="rId9" Type="http://schemas.openxmlformats.org/officeDocument/2006/relationships/image" Target="../media/image83.png"/><Relationship Id="rId14" Type="http://schemas.openxmlformats.org/officeDocument/2006/relationships/image" Target="../media/image86.png"/><Relationship Id="rId22" Type="http://schemas.openxmlformats.org/officeDocument/2006/relationships/image" Target="../media/image94.png"/><Relationship Id="rId27" Type="http://schemas.openxmlformats.org/officeDocument/2006/relationships/image" Target="../media/image99.png"/></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4.wmf"/><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wmf"/><Relationship Id="rId7" Type="http://schemas.openxmlformats.org/officeDocument/2006/relationships/image" Target="../media/image15.png"/><Relationship Id="rId2" Type="http://schemas.openxmlformats.org/officeDocument/2006/relationships/oleObject" Target="../embeddings/oleObject7.bin"/><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9.bin"/><Relationship Id="rId7" Type="http://schemas.openxmlformats.org/officeDocument/2006/relationships/oleObject" Target="../embeddings/oleObject10.bin"/><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6.wmf"/><Relationship Id="rId18" Type="http://schemas.openxmlformats.org/officeDocument/2006/relationships/image" Target="../media/image29.wmf"/><Relationship Id="rId3" Type="http://schemas.openxmlformats.org/officeDocument/2006/relationships/image" Target="../media/image21.wmf"/><Relationship Id="rId7" Type="http://schemas.openxmlformats.org/officeDocument/2006/relationships/image" Target="../media/image23.wmf"/><Relationship Id="rId12" Type="http://schemas.openxmlformats.org/officeDocument/2006/relationships/oleObject" Target="../embeddings/oleObject16.bin"/><Relationship Id="rId17" Type="http://schemas.openxmlformats.org/officeDocument/2006/relationships/oleObject" Target="../embeddings/oleObject18.bin"/><Relationship Id="rId2" Type="http://schemas.openxmlformats.org/officeDocument/2006/relationships/oleObject" Target="../embeddings/oleObject11.bin"/><Relationship Id="rId16" Type="http://schemas.openxmlformats.org/officeDocument/2006/relationships/image" Target="../media/image28.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oleObject" Target="../embeddings/oleObject13.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5.bin"/><Relationship Id="rId19" Type="http://schemas.openxmlformats.org/officeDocument/2006/relationships/image" Target="../media/image30.png"/><Relationship Id="rId4" Type="http://schemas.openxmlformats.org/officeDocument/2006/relationships/oleObject" Target="../embeddings/oleObject12.bin"/><Relationship Id="rId9" Type="http://schemas.openxmlformats.org/officeDocument/2006/relationships/image" Target="../media/image24.wmf"/><Relationship Id="rId1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AE99-FEF1-F559-98EC-9E8DF37A9E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C7C886-79FE-9AD5-116B-78BA15BAEA4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FF863B-137D-BBCE-F27C-49EE1D989777}"/>
              </a:ext>
            </a:extLst>
          </p:cNvPr>
          <p:cNvPicPr>
            <a:picLocks noChangeAspect="1"/>
          </p:cNvPicPr>
          <p:nvPr/>
        </p:nvPicPr>
        <p:blipFill>
          <a:blip r:embed="rId2"/>
          <a:stretch>
            <a:fillRect/>
          </a:stretch>
        </p:blipFill>
        <p:spPr>
          <a:xfrm>
            <a:off x="393175" y="328655"/>
            <a:ext cx="4729275" cy="463766"/>
          </a:xfrm>
          <a:prstGeom prst="rect">
            <a:avLst/>
          </a:prstGeom>
          <a:ln w="19050">
            <a:solidFill>
              <a:schemeClr val="accent1"/>
            </a:solidFill>
          </a:ln>
          <a:effectLst>
            <a:outerShdw blurRad="50800" dist="101600" dir="2700000" algn="tl" rotWithShape="0">
              <a:schemeClr val="accent1">
                <a:alpha val="40000"/>
              </a:schemeClr>
            </a:outerShdw>
          </a:effectLst>
        </p:spPr>
      </p:pic>
      <p:pic>
        <p:nvPicPr>
          <p:cNvPr id="5" name="Picture 5" descr="Riemann">
            <a:extLst>
              <a:ext uri="{FF2B5EF4-FFF2-40B4-BE49-F238E27FC236}">
                <a16:creationId xmlns:a16="http://schemas.microsoft.com/office/drawing/2014/main" id="{BA9B77A6-918A-7802-16BB-2E0C2EF06C45}"/>
              </a:ext>
            </a:extLst>
          </p:cNvPr>
          <p:cNvPicPr>
            <a:picLocks noChangeAspect="1" noChangeArrowheads="1"/>
          </p:cNvPicPr>
          <p:nvPr/>
        </p:nvPicPr>
        <p:blipFill>
          <a:blip r:embed="rId3"/>
          <a:srcRect/>
          <a:stretch>
            <a:fillRect/>
          </a:stretch>
        </p:blipFill>
        <p:spPr bwMode="auto">
          <a:xfrm>
            <a:off x="5003792" y="1268040"/>
            <a:ext cx="2519008" cy="2850813"/>
          </a:xfrm>
          <a:prstGeom prst="rect">
            <a:avLst/>
          </a:prstGeom>
          <a:noFill/>
          <a:ln w="19050">
            <a:solidFill>
              <a:schemeClr val="accent1"/>
            </a:solidFill>
            <a:miter lim="800000"/>
            <a:headEnd/>
            <a:tailEnd/>
          </a:ln>
          <a:effectLst>
            <a:outerShdw blurRad="50800" dist="101600" dir="2700000" algn="tl"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D6E34B16-EF68-413D-2F09-03E4872C16B3}"/>
              </a:ext>
            </a:extLst>
          </p:cNvPr>
          <p:cNvSpPr>
            <a:spLocks noChangeArrowheads="1"/>
          </p:cNvSpPr>
          <p:nvPr/>
        </p:nvSpPr>
        <p:spPr bwMode="auto">
          <a:xfrm>
            <a:off x="4142735" y="4508339"/>
            <a:ext cx="4164922" cy="707886"/>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000" b="1" dirty="0">
                <a:latin typeface="Times New Roman" panose="02020603050405020304" pitchFamily="18" charset="0"/>
              </a:rPr>
              <a:t>Georg Friedrich Bernhard Riemann</a:t>
            </a:r>
          </a:p>
          <a:p>
            <a:pPr algn="ctr" eaLnBrk="1" hangingPunct="1">
              <a:spcBef>
                <a:spcPct val="0"/>
              </a:spcBef>
              <a:buFontTx/>
              <a:buNone/>
              <a:defRPr/>
            </a:pPr>
            <a:r>
              <a:rPr lang="en-US" altLang="en-US" sz="2000" b="1" dirty="0">
                <a:latin typeface="Times New Roman" panose="02020603050405020304" pitchFamily="18" charset="0"/>
              </a:rPr>
              <a:t>1826 – 1866 </a:t>
            </a:r>
            <a:endParaRPr lang="en-US" altLang="en-US" sz="2000" dirty="0">
              <a:latin typeface="Times New Roman" panose="02020603050405020304" pitchFamily="18" charset="0"/>
            </a:endParaRPr>
          </a:p>
        </p:txBody>
      </p:sp>
      <p:sp>
        <p:nvSpPr>
          <p:cNvPr id="7" name="Rectangle 7">
            <a:extLst>
              <a:ext uri="{FF2B5EF4-FFF2-40B4-BE49-F238E27FC236}">
                <a16:creationId xmlns:a16="http://schemas.microsoft.com/office/drawing/2014/main" id="{977990C1-EFA9-1EEB-11E4-A03BF5EFBE63}"/>
              </a:ext>
            </a:extLst>
          </p:cNvPr>
          <p:cNvSpPr>
            <a:spLocks noChangeArrowheads="1"/>
          </p:cNvSpPr>
          <p:nvPr/>
        </p:nvSpPr>
        <p:spPr bwMode="auto">
          <a:xfrm>
            <a:off x="457473" y="5589960"/>
            <a:ext cx="11204265" cy="707886"/>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000" b="1" dirty="0">
                <a:latin typeface="Times New Roman" panose="02020603050405020304" pitchFamily="18" charset="0"/>
              </a:rPr>
              <a:t>Riemann</a:t>
            </a:r>
            <a:r>
              <a:rPr lang="en-US" altLang="en-US" sz="2000" dirty="0">
                <a:latin typeface="Times New Roman" panose="02020603050405020304" pitchFamily="18" charset="0"/>
              </a:rPr>
              <a:t>'s ideas concerning geometry of space had a profound effect on the development of modern theoretical physics. He clarified the notion of integral by defining what we now call the Riemann integral. </a:t>
            </a:r>
          </a:p>
        </p:txBody>
      </p:sp>
    </p:spTree>
    <p:extLst>
      <p:ext uri="{BB962C8B-B14F-4D97-AF65-F5344CB8AC3E}">
        <p14:creationId xmlns:p14="http://schemas.microsoft.com/office/powerpoint/2010/main" val="358514959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1221-F80B-771C-C990-C50ED207C2B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F53B71C-9FA0-0DC6-5205-8F0D9AF8C0B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4E50B3D-04F0-A3F9-408D-6D9B63726A5C}"/>
              </a:ext>
            </a:extLst>
          </p:cNvPr>
          <p:cNvSpPr txBox="1"/>
          <p:nvPr/>
        </p:nvSpPr>
        <p:spPr>
          <a:xfrm>
            <a:off x="4199361" y="385625"/>
            <a:ext cx="2709011" cy="430887"/>
          </a:xfrm>
          <a:prstGeom prst="rect">
            <a:avLst/>
          </a:prstGeom>
          <a:noFill/>
        </p:spPr>
        <p:txBody>
          <a:bodyPr wrap="none" rtlCol="0">
            <a:spAutoFit/>
          </a:bodyPr>
          <a:lstStyle/>
          <a:p>
            <a:r>
              <a:rPr lang="en-US" sz="2200" dirty="0">
                <a:latin typeface="Times New Roman" panose="02020603050405020304" pitchFamily="18" charset="0"/>
                <a:cs typeface="Times New Roman" panose="02020603050405020304" pitchFamily="18" charset="0"/>
              </a:rPr>
              <a:t>Idealized Ocean Wave</a:t>
            </a:r>
          </a:p>
        </p:txBody>
      </p:sp>
      <p:pic>
        <p:nvPicPr>
          <p:cNvPr id="7" name="Picture 6">
            <a:extLst>
              <a:ext uri="{FF2B5EF4-FFF2-40B4-BE49-F238E27FC236}">
                <a16:creationId xmlns:a16="http://schemas.microsoft.com/office/drawing/2014/main" id="{FB4885B7-4FB6-B3C5-FF8F-C6A494BD5C63}"/>
              </a:ext>
            </a:extLst>
          </p:cNvPr>
          <p:cNvPicPr>
            <a:picLocks noChangeAspect="1"/>
          </p:cNvPicPr>
          <p:nvPr/>
        </p:nvPicPr>
        <p:blipFill>
          <a:blip r:embed="rId2"/>
          <a:stretch>
            <a:fillRect/>
          </a:stretch>
        </p:blipFill>
        <p:spPr>
          <a:xfrm>
            <a:off x="2915394" y="1125577"/>
            <a:ext cx="5603657" cy="2129390"/>
          </a:xfrm>
          <a:prstGeom prst="rect">
            <a:avLst/>
          </a:prstGeom>
        </p:spPr>
      </p:pic>
      <p:sp>
        <p:nvSpPr>
          <p:cNvPr id="9" name="TextBox 8">
            <a:extLst>
              <a:ext uri="{FF2B5EF4-FFF2-40B4-BE49-F238E27FC236}">
                <a16:creationId xmlns:a16="http://schemas.microsoft.com/office/drawing/2014/main" id="{D857F079-FDE5-4E57-C8F3-64B62B2B1AAB}"/>
              </a:ext>
            </a:extLst>
          </p:cNvPr>
          <p:cNvSpPr txBox="1"/>
          <p:nvPr/>
        </p:nvSpPr>
        <p:spPr>
          <a:xfrm>
            <a:off x="181970" y="3429000"/>
            <a:ext cx="11498463" cy="769441"/>
          </a:xfrm>
          <a:prstGeom prst="rect">
            <a:avLst/>
          </a:prstGeom>
          <a:noFill/>
        </p:spPr>
        <p:txBody>
          <a:bodyPr wrap="square">
            <a:spAutoFit/>
          </a:bodyPr>
          <a:lstStyle/>
          <a:p>
            <a:pPr algn="l"/>
            <a:r>
              <a:rPr lang="en-US" sz="2200" b="0" i="0" u="none" strike="noStrike" baseline="0" dirty="0">
                <a:latin typeface="Times New Roman" panose="02020603050405020304" pitchFamily="18" charset="0"/>
                <a:cs typeface="Times New Roman" panose="02020603050405020304" pitchFamily="18" charset="0"/>
              </a:rPr>
              <a:t>Another application of hyperbolic functions occurs in the description of ocean waves: the velocity of a water wave with length </a:t>
            </a:r>
            <a:r>
              <a:rPr lang="en-US" sz="2200" b="0" i="1" u="none" strike="noStrike" baseline="0" dirty="0">
                <a:latin typeface="Times New Roman" panose="02020603050405020304" pitchFamily="18" charset="0"/>
                <a:cs typeface="Times New Roman" panose="02020603050405020304" pitchFamily="18" charset="0"/>
              </a:rPr>
              <a:t>L </a:t>
            </a:r>
            <a:r>
              <a:rPr lang="en-US" sz="2200" b="0" i="0" u="none" strike="noStrike" baseline="0" dirty="0">
                <a:latin typeface="Times New Roman" panose="02020603050405020304" pitchFamily="18" charset="0"/>
                <a:cs typeface="Times New Roman" panose="02020603050405020304" pitchFamily="18" charset="0"/>
              </a:rPr>
              <a:t>moving across a body of water with depth </a:t>
            </a:r>
            <a:r>
              <a:rPr lang="en-US" sz="2200" b="0" i="1" u="none" strike="noStrike" baseline="0" dirty="0">
                <a:latin typeface="Times New Roman" panose="02020603050405020304" pitchFamily="18" charset="0"/>
                <a:cs typeface="Times New Roman" panose="02020603050405020304" pitchFamily="18" charset="0"/>
              </a:rPr>
              <a:t>d </a:t>
            </a:r>
            <a:r>
              <a:rPr lang="en-US" sz="2200" b="0" i="0" u="none" strike="noStrike" baseline="0" dirty="0">
                <a:latin typeface="Times New Roman" panose="02020603050405020304" pitchFamily="18" charset="0"/>
                <a:cs typeface="Times New Roman" panose="02020603050405020304" pitchFamily="18" charset="0"/>
              </a:rPr>
              <a:t>is modeled by the function</a:t>
            </a:r>
            <a:endParaRPr lang="en-US" sz="2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D7383349-A953-163F-9AD8-CD39893EBDCB}"/>
              </a:ext>
            </a:extLst>
          </p:cNvPr>
          <p:cNvPicPr>
            <a:picLocks noChangeAspect="1"/>
          </p:cNvPicPr>
          <p:nvPr/>
        </p:nvPicPr>
        <p:blipFill>
          <a:blip r:embed="rId3"/>
          <a:stretch>
            <a:fillRect/>
          </a:stretch>
        </p:blipFill>
        <p:spPr>
          <a:xfrm>
            <a:off x="4284412" y="4372474"/>
            <a:ext cx="2865620" cy="1032883"/>
          </a:xfrm>
          <a:prstGeom prst="rect">
            <a:avLst/>
          </a:prstGeom>
        </p:spPr>
      </p:pic>
      <p:sp>
        <p:nvSpPr>
          <p:cNvPr id="13" name="TextBox 12">
            <a:extLst>
              <a:ext uri="{FF2B5EF4-FFF2-40B4-BE49-F238E27FC236}">
                <a16:creationId xmlns:a16="http://schemas.microsoft.com/office/drawing/2014/main" id="{83BBD6D4-033F-775E-D40B-90FD477F41C7}"/>
              </a:ext>
            </a:extLst>
          </p:cNvPr>
          <p:cNvSpPr txBox="1"/>
          <p:nvPr/>
        </p:nvSpPr>
        <p:spPr>
          <a:xfrm>
            <a:off x="181970" y="5301536"/>
            <a:ext cx="4969781" cy="430887"/>
          </a:xfrm>
          <a:prstGeom prst="rect">
            <a:avLst/>
          </a:prstGeom>
          <a:noFill/>
        </p:spPr>
        <p:txBody>
          <a:bodyPr wrap="square">
            <a:spAutoFit/>
          </a:bodyPr>
          <a:lstStyle/>
          <a:p>
            <a:r>
              <a:rPr lang="en-US" sz="2200" b="0" i="0" u="none" strike="noStrike" baseline="0" dirty="0">
                <a:latin typeface="TimesLTStd-Roman"/>
              </a:rPr>
              <a:t>where </a:t>
            </a:r>
            <a:r>
              <a:rPr lang="en-US" sz="2200" b="0" i="1" u="none" strike="noStrike" baseline="0" dirty="0">
                <a:latin typeface="TimesLTStd-Roman"/>
              </a:rPr>
              <a:t>g</a:t>
            </a:r>
            <a:r>
              <a:rPr lang="en-US" sz="2200" b="0" i="0" u="none" strike="noStrike" baseline="0" dirty="0">
                <a:latin typeface="BeaconDingbatsTypeOne"/>
              </a:rPr>
              <a:t> </a:t>
            </a:r>
            <a:r>
              <a:rPr lang="en-US" sz="2200" b="0" i="0" u="none" strike="noStrike" baseline="0" dirty="0">
                <a:latin typeface="TimesLTStd-Roman"/>
              </a:rPr>
              <a:t>is the acceleration due to gravity.</a:t>
            </a:r>
            <a:endParaRPr lang="en-US" sz="2200" dirty="0"/>
          </a:p>
        </p:txBody>
      </p:sp>
    </p:spTree>
    <p:extLst>
      <p:ext uri="{BB962C8B-B14F-4D97-AF65-F5344CB8AC3E}">
        <p14:creationId xmlns:p14="http://schemas.microsoft.com/office/powerpoint/2010/main" val="294299912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B71DF-705C-5983-6CF5-1E2307FB47D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5DCE60-1561-D675-FE30-178B56F080DB}"/>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4EF48B-BEC9-DF6D-2D6F-87DFE9261124}"/>
              </a:ext>
            </a:extLst>
          </p:cNvPr>
          <p:cNvSpPr txBox="1"/>
          <p:nvPr/>
        </p:nvSpPr>
        <p:spPr>
          <a:xfrm>
            <a:off x="271360" y="294853"/>
            <a:ext cx="11615840" cy="769441"/>
          </a:xfrm>
          <a:prstGeom prst="rect">
            <a:avLst/>
          </a:prstGeom>
          <a:noFill/>
        </p:spPr>
        <p:txBody>
          <a:bodyPr wrap="square">
            <a:spAutoFit/>
          </a:bodyPr>
          <a:lstStyle/>
          <a:p>
            <a:pPr algn="l"/>
            <a:r>
              <a:rPr lang="en-US" sz="2200" b="0" i="0" u="none" strike="noStrike" baseline="0" dirty="0">
                <a:latin typeface="TimesLTStd-Roman"/>
              </a:rPr>
              <a:t>The hyperbolic functions satisfy a number of identities that are similar to well-known trigonometric identities.</a:t>
            </a:r>
            <a:endParaRPr lang="en-US" sz="2200" dirty="0"/>
          </a:p>
        </p:txBody>
      </p:sp>
      <p:pic>
        <p:nvPicPr>
          <p:cNvPr id="6" name="Picture 5">
            <a:extLst>
              <a:ext uri="{FF2B5EF4-FFF2-40B4-BE49-F238E27FC236}">
                <a16:creationId xmlns:a16="http://schemas.microsoft.com/office/drawing/2014/main" id="{4C6A9514-E686-0E63-1288-DFF6A1D79ED5}"/>
              </a:ext>
            </a:extLst>
          </p:cNvPr>
          <p:cNvPicPr>
            <a:picLocks noChangeAspect="1"/>
          </p:cNvPicPr>
          <p:nvPr/>
        </p:nvPicPr>
        <p:blipFill>
          <a:blip r:embed="rId2"/>
          <a:stretch>
            <a:fillRect/>
          </a:stretch>
        </p:blipFill>
        <p:spPr>
          <a:xfrm>
            <a:off x="1444878" y="1236317"/>
            <a:ext cx="9302244" cy="2682976"/>
          </a:xfrm>
          <a:prstGeom prst="rect">
            <a:avLst/>
          </a:prstGeom>
        </p:spPr>
      </p:pic>
      <p:pic>
        <p:nvPicPr>
          <p:cNvPr id="2" name="Picture 1">
            <a:extLst>
              <a:ext uri="{FF2B5EF4-FFF2-40B4-BE49-F238E27FC236}">
                <a16:creationId xmlns:a16="http://schemas.microsoft.com/office/drawing/2014/main" id="{9612A1E4-5FA0-E497-E458-F1A0DCB888AA}"/>
              </a:ext>
            </a:extLst>
          </p:cNvPr>
          <p:cNvPicPr>
            <a:picLocks noChangeAspect="1"/>
          </p:cNvPicPr>
          <p:nvPr/>
        </p:nvPicPr>
        <p:blipFill>
          <a:blip r:embed="rId3"/>
          <a:stretch>
            <a:fillRect/>
          </a:stretch>
        </p:blipFill>
        <p:spPr>
          <a:xfrm>
            <a:off x="3062222" y="1911925"/>
            <a:ext cx="2541534" cy="444975"/>
          </a:xfrm>
          <a:prstGeom prst="rect">
            <a:avLst/>
          </a:prstGeom>
        </p:spPr>
      </p:pic>
      <p:pic>
        <p:nvPicPr>
          <p:cNvPr id="5" name="Picture 4">
            <a:extLst>
              <a:ext uri="{FF2B5EF4-FFF2-40B4-BE49-F238E27FC236}">
                <a16:creationId xmlns:a16="http://schemas.microsoft.com/office/drawing/2014/main" id="{49BEC819-9E89-A101-6BEB-67AF473EE1CE}"/>
              </a:ext>
            </a:extLst>
          </p:cNvPr>
          <p:cNvPicPr>
            <a:picLocks noChangeAspect="1"/>
          </p:cNvPicPr>
          <p:nvPr/>
        </p:nvPicPr>
        <p:blipFill>
          <a:blip r:embed="rId3"/>
          <a:stretch>
            <a:fillRect/>
          </a:stretch>
        </p:blipFill>
        <p:spPr>
          <a:xfrm>
            <a:off x="3151054" y="2270164"/>
            <a:ext cx="2541534" cy="444975"/>
          </a:xfrm>
          <a:prstGeom prst="rect">
            <a:avLst/>
          </a:prstGeom>
        </p:spPr>
      </p:pic>
      <p:pic>
        <p:nvPicPr>
          <p:cNvPr id="7" name="Picture 6">
            <a:extLst>
              <a:ext uri="{FF2B5EF4-FFF2-40B4-BE49-F238E27FC236}">
                <a16:creationId xmlns:a16="http://schemas.microsoft.com/office/drawing/2014/main" id="{99939343-B447-46B0-1B56-675070D61B03}"/>
              </a:ext>
            </a:extLst>
          </p:cNvPr>
          <p:cNvPicPr>
            <a:picLocks noChangeAspect="1"/>
          </p:cNvPicPr>
          <p:nvPr/>
        </p:nvPicPr>
        <p:blipFill>
          <a:blip r:embed="rId3"/>
          <a:stretch>
            <a:fillRect/>
          </a:stretch>
        </p:blipFill>
        <p:spPr>
          <a:xfrm>
            <a:off x="6904672" y="1826049"/>
            <a:ext cx="2541534" cy="444975"/>
          </a:xfrm>
          <a:prstGeom prst="rect">
            <a:avLst/>
          </a:prstGeom>
        </p:spPr>
      </p:pic>
      <p:pic>
        <p:nvPicPr>
          <p:cNvPr id="8" name="Picture 7">
            <a:extLst>
              <a:ext uri="{FF2B5EF4-FFF2-40B4-BE49-F238E27FC236}">
                <a16:creationId xmlns:a16="http://schemas.microsoft.com/office/drawing/2014/main" id="{A783C39C-51FA-9C87-3455-1FB5E91EB027}"/>
              </a:ext>
            </a:extLst>
          </p:cNvPr>
          <p:cNvPicPr>
            <a:picLocks noChangeAspect="1"/>
          </p:cNvPicPr>
          <p:nvPr/>
        </p:nvPicPr>
        <p:blipFill>
          <a:blip r:embed="rId3"/>
          <a:stretch>
            <a:fillRect/>
          </a:stretch>
        </p:blipFill>
        <p:spPr>
          <a:xfrm>
            <a:off x="6815840" y="2280362"/>
            <a:ext cx="2541534" cy="444975"/>
          </a:xfrm>
          <a:prstGeom prst="rect">
            <a:avLst/>
          </a:prstGeom>
        </p:spPr>
      </p:pic>
      <p:pic>
        <p:nvPicPr>
          <p:cNvPr id="9" name="Picture 8">
            <a:extLst>
              <a:ext uri="{FF2B5EF4-FFF2-40B4-BE49-F238E27FC236}">
                <a16:creationId xmlns:a16="http://schemas.microsoft.com/office/drawing/2014/main" id="{63C2B7EB-606D-868A-572C-B13515C32ABA}"/>
              </a:ext>
            </a:extLst>
          </p:cNvPr>
          <p:cNvPicPr>
            <a:picLocks noChangeAspect="1"/>
          </p:cNvPicPr>
          <p:nvPr/>
        </p:nvPicPr>
        <p:blipFill>
          <a:blip r:embed="rId3"/>
          <a:stretch>
            <a:fillRect/>
          </a:stretch>
        </p:blipFill>
        <p:spPr>
          <a:xfrm>
            <a:off x="3151053" y="2819800"/>
            <a:ext cx="5122555" cy="444975"/>
          </a:xfrm>
          <a:prstGeom prst="rect">
            <a:avLst/>
          </a:prstGeom>
        </p:spPr>
      </p:pic>
      <p:pic>
        <p:nvPicPr>
          <p:cNvPr id="10" name="Picture 9">
            <a:extLst>
              <a:ext uri="{FF2B5EF4-FFF2-40B4-BE49-F238E27FC236}">
                <a16:creationId xmlns:a16="http://schemas.microsoft.com/office/drawing/2014/main" id="{9F02564D-AAE3-4F51-568F-91CBFA702734}"/>
              </a:ext>
            </a:extLst>
          </p:cNvPr>
          <p:cNvPicPr>
            <a:picLocks noChangeAspect="1"/>
          </p:cNvPicPr>
          <p:nvPr/>
        </p:nvPicPr>
        <p:blipFill>
          <a:blip r:embed="rId3"/>
          <a:stretch>
            <a:fillRect/>
          </a:stretch>
        </p:blipFill>
        <p:spPr>
          <a:xfrm>
            <a:off x="2964052" y="3324407"/>
            <a:ext cx="5122555" cy="444975"/>
          </a:xfrm>
          <a:prstGeom prst="rect">
            <a:avLst/>
          </a:prstGeom>
        </p:spPr>
      </p:pic>
    </p:spTree>
    <p:extLst>
      <p:ext uri="{BB962C8B-B14F-4D97-AF65-F5344CB8AC3E}">
        <p14:creationId xmlns:p14="http://schemas.microsoft.com/office/powerpoint/2010/main" val="77884838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48766-A28B-989C-33AD-ECBDBF93DE3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E5A855F-7E22-D8F9-B420-3FFFFF98E1AE}"/>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BB16D5-25CA-33D0-7F17-8371D9B64870}"/>
              </a:ext>
            </a:extLst>
          </p:cNvPr>
          <p:cNvSpPr txBox="1"/>
          <p:nvPr/>
        </p:nvSpPr>
        <p:spPr>
          <a:xfrm>
            <a:off x="271360" y="4248479"/>
            <a:ext cx="11418487" cy="769441"/>
          </a:xfrm>
          <a:prstGeom prst="rect">
            <a:avLst/>
          </a:prstGeom>
          <a:noFill/>
        </p:spPr>
        <p:txBody>
          <a:bodyPr wrap="square">
            <a:spAutoFit/>
          </a:bodyPr>
          <a:lstStyle/>
          <a:p>
            <a:pPr algn="l"/>
            <a:r>
              <a:rPr lang="en-US" sz="2200" b="0" i="0" u="none" strike="noStrike" baseline="0" dirty="0">
                <a:latin typeface="TimesLTStd-Roman"/>
              </a:rPr>
              <a:t>Note the analogy with the differentiation formulas for trigonometric functions, but note that the signs are different in some cases.</a:t>
            </a:r>
            <a:endParaRPr lang="en-US" sz="2200" dirty="0"/>
          </a:p>
        </p:txBody>
      </p:sp>
      <p:sp>
        <p:nvSpPr>
          <p:cNvPr id="6" name="TextBox 5">
            <a:extLst>
              <a:ext uri="{FF2B5EF4-FFF2-40B4-BE49-F238E27FC236}">
                <a16:creationId xmlns:a16="http://schemas.microsoft.com/office/drawing/2014/main" id="{6D3241B6-07DD-D0AA-B0B4-846AD11E08B1}"/>
              </a:ext>
            </a:extLst>
          </p:cNvPr>
          <p:cNvSpPr txBox="1"/>
          <p:nvPr/>
        </p:nvSpPr>
        <p:spPr>
          <a:xfrm>
            <a:off x="271360" y="289372"/>
            <a:ext cx="6780703" cy="430887"/>
          </a:xfrm>
          <a:prstGeom prst="rect">
            <a:avLst/>
          </a:prstGeom>
          <a:noFill/>
        </p:spPr>
        <p:txBody>
          <a:bodyPr wrap="square">
            <a:spAutoFit/>
          </a:bodyPr>
          <a:lstStyle/>
          <a:p>
            <a:pPr algn="l"/>
            <a:r>
              <a:rPr lang="en-US" sz="2200" b="0" i="0" u="none" strike="noStrike" baseline="0" dirty="0">
                <a:latin typeface="TimesLTStd-Roman"/>
              </a:rPr>
              <a:t>I can read your minds, what are their derivatives?</a:t>
            </a:r>
            <a:endParaRPr lang="en-US" sz="2200" dirty="0"/>
          </a:p>
        </p:txBody>
      </p:sp>
      <p:pic>
        <p:nvPicPr>
          <p:cNvPr id="8" name="Picture 7">
            <a:extLst>
              <a:ext uri="{FF2B5EF4-FFF2-40B4-BE49-F238E27FC236}">
                <a16:creationId xmlns:a16="http://schemas.microsoft.com/office/drawing/2014/main" id="{9CEF0607-FDC4-0F69-73E5-8AB66720B4CD}"/>
              </a:ext>
            </a:extLst>
          </p:cNvPr>
          <p:cNvPicPr>
            <a:picLocks noChangeAspect="1"/>
          </p:cNvPicPr>
          <p:nvPr/>
        </p:nvPicPr>
        <p:blipFill>
          <a:blip r:embed="rId2"/>
          <a:stretch>
            <a:fillRect/>
          </a:stretch>
        </p:blipFill>
        <p:spPr>
          <a:xfrm>
            <a:off x="1301139" y="836166"/>
            <a:ext cx="9358927" cy="3356869"/>
          </a:xfrm>
          <a:prstGeom prst="rect">
            <a:avLst/>
          </a:prstGeom>
        </p:spPr>
      </p:pic>
      <p:pic>
        <p:nvPicPr>
          <p:cNvPr id="9" name="Picture 8">
            <a:extLst>
              <a:ext uri="{FF2B5EF4-FFF2-40B4-BE49-F238E27FC236}">
                <a16:creationId xmlns:a16="http://schemas.microsoft.com/office/drawing/2014/main" id="{77B39197-5044-11DE-FE35-873FBBC27A1C}"/>
              </a:ext>
            </a:extLst>
          </p:cNvPr>
          <p:cNvPicPr>
            <a:picLocks noChangeAspect="1"/>
          </p:cNvPicPr>
          <p:nvPr/>
        </p:nvPicPr>
        <p:blipFill>
          <a:blip r:embed="rId3"/>
          <a:stretch>
            <a:fillRect/>
          </a:stretch>
        </p:blipFill>
        <p:spPr>
          <a:xfrm>
            <a:off x="2391840" y="1433595"/>
            <a:ext cx="2752481" cy="844698"/>
          </a:xfrm>
          <a:prstGeom prst="rect">
            <a:avLst/>
          </a:prstGeom>
        </p:spPr>
      </p:pic>
      <p:pic>
        <p:nvPicPr>
          <p:cNvPr id="10" name="Picture 9">
            <a:extLst>
              <a:ext uri="{FF2B5EF4-FFF2-40B4-BE49-F238E27FC236}">
                <a16:creationId xmlns:a16="http://schemas.microsoft.com/office/drawing/2014/main" id="{FBD9A8F7-8F54-B0AD-22F7-4EE80829C003}"/>
              </a:ext>
            </a:extLst>
          </p:cNvPr>
          <p:cNvPicPr>
            <a:picLocks noChangeAspect="1"/>
          </p:cNvPicPr>
          <p:nvPr/>
        </p:nvPicPr>
        <p:blipFill>
          <a:blip r:embed="rId3"/>
          <a:stretch>
            <a:fillRect/>
          </a:stretch>
        </p:blipFill>
        <p:spPr>
          <a:xfrm>
            <a:off x="2070594" y="2278293"/>
            <a:ext cx="2994787" cy="844698"/>
          </a:xfrm>
          <a:prstGeom prst="rect">
            <a:avLst/>
          </a:prstGeom>
        </p:spPr>
      </p:pic>
      <p:pic>
        <p:nvPicPr>
          <p:cNvPr id="11" name="Picture 10">
            <a:extLst>
              <a:ext uri="{FF2B5EF4-FFF2-40B4-BE49-F238E27FC236}">
                <a16:creationId xmlns:a16="http://schemas.microsoft.com/office/drawing/2014/main" id="{79434160-81CF-33BD-C996-FC9BA89C7B9C}"/>
              </a:ext>
            </a:extLst>
          </p:cNvPr>
          <p:cNvPicPr>
            <a:picLocks noChangeAspect="1"/>
          </p:cNvPicPr>
          <p:nvPr/>
        </p:nvPicPr>
        <p:blipFill>
          <a:blip r:embed="rId3"/>
          <a:stretch>
            <a:fillRect/>
          </a:stretch>
        </p:blipFill>
        <p:spPr>
          <a:xfrm>
            <a:off x="2270686" y="3202774"/>
            <a:ext cx="2994787" cy="844698"/>
          </a:xfrm>
          <a:prstGeom prst="rect">
            <a:avLst/>
          </a:prstGeom>
        </p:spPr>
      </p:pic>
      <p:pic>
        <p:nvPicPr>
          <p:cNvPr id="12" name="Picture 11">
            <a:extLst>
              <a:ext uri="{FF2B5EF4-FFF2-40B4-BE49-F238E27FC236}">
                <a16:creationId xmlns:a16="http://schemas.microsoft.com/office/drawing/2014/main" id="{FF6F84A1-1995-4E05-643B-2FAEDBA3F41C}"/>
              </a:ext>
            </a:extLst>
          </p:cNvPr>
          <p:cNvPicPr>
            <a:picLocks noChangeAspect="1"/>
          </p:cNvPicPr>
          <p:nvPr/>
        </p:nvPicPr>
        <p:blipFill>
          <a:blip r:embed="rId3"/>
          <a:stretch>
            <a:fillRect/>
          </a:stretch>
        </p:blipFill>
        <p:spPr>
          <a:xfrm>
            <a:off x="5980602" y="1496558"/>
            <a:ext cx="3640058" cy="844698"/>
          </a:xfrm>
          <a:prstGeom prst="rect">
            <a:avLst/>
          </a:prstGeom>
        </p:spPr>
      </p:pic>
      <p:pic>
        <p:nvPicPr>
          <p:cNvPr id="13" name="Picture 12">
            <a:extLst>
              <a:ext uri="{FF2B5EF4-FFF2-40B4-BE49-F238E27FC236}">
                <a16:creationId xmlns:a16="http://schemas.microsoft.com/office/drawing/2014/main" id="{A39864AF-D4CB-F6EA-E046-F4215E806112}"/>
              </a:ext>
            </a:extLst>
          </p:cNvPr>
          <p:cNvPicPr>
            <a:picLocks noChangeAspect="1"/>
          </p:cNvPicPr>
          <p:nvPr/>
        </p:nvPicPr>
        <p:blipFill>
          <a:blip r:embed="rId3"/>
          <a:stretch>
            <a:fillRect/>
          </a:stretch>
        </p:blipFill>
        <p:spPr>
          <a:xfrm>
            <a:off x="5968961" y="2341256"/>
            <a:ext cx="3640058" cy="844698"/>
          </a:xfrm>
          <a:prstGeom prst="rect">
            <a:avLst/>
          </a:prstGeom>
        </p:spPr>
      </p:pic>
      <p:pic>
        <p:nvPicPr>
          <p:cNvPr id="14" name="Picture 13">
            <a:extLst>
              <a:ext uri="{FF2B5EF4-FFF2-40B4-BE49-F238E27FC236}">
                <a16:creationId xmlns:a16="http://schemas.microsoft.com/office/drawing/2014/main" id="{A0101FDD-BA6B-584D-3BA0-6A918EB0A8A5}"/>
              </a:ext>
            </a:extLst>
          </p:cNvPr>
          <p:cNvPicPr>
            <a:picLocks noChangeAspect="1"/>
          </p:cNvPicPr>
          <p:nvPr/>
        </p:nvPicPr>
        <p:blipFill>
          <a:blip r:embed="rId3"/>
          <a:stretch>
            <a:fillRect/>
          </a:stretch>
        </p:blipFill>
        <p:spPr>
          <a:xfrm>
            <a:off x="5877959" y="3189618"/>
            <a:ext cx="3640058" cy="844698"/>
          </a:xfrm>
          <a:prstGeom prst="rect">
            <a:avLst/>
          </a:prstGeom>
        </p:spPr>
      </p:pic>
    </p:spTree>
    <p:extLst>
      <p:ext uri="{BB962C8B-B14F-4D97-AF65-F5344CB8AC3E}">
        <p14:creationId xmlns:p14="http://schemas.microsoft.com/office/powerpoint/2010/main" val="125903906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68299-70EF-196C-AA39-2D7680F573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6A1AF9E-1718-314A-8F7D-E7445745B92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3F12C9-08D4-49A8-C36B-D67895ADC23A}"/>
              </a:ext>
            </a:extLst>
          </p:cNvPr>
          <p:cNvPicPr>
            <a:picLocks noChangeAspect="1"/>
          </p:cNvPicPr>
          <p:nvPr/>
        </p:nvPicPr>
        <p:blipFill>
          <a:blip r:embed="rId2"/>
          <a:stretch>
            <a:fillRect/>
          </a:stretch>
        </p:blipFill>
        <p:spPr>
          <a:xfrm>
            <a:off x="181970" y="250588"/>
            <a:ext cx="6839700" cy="396778"/>
          </a:xfrm>
          <a:prstGeom prst="rect">
            <a:avLst/>
          </a:prstGeom>
        </p:spPr>
      </p:pic>
      <p:pic>
        <p:nvPicPr>
          <p:cNvPr id="6" name="Picture 5">
            <a:extLst>
              <a:ext uri="{FF2B5EF4-FFF2-40B4-BE49-F238E27FC236}">
                <a16:creationId xmlns:a16="http://schemas.microsoft.com/office/drawing/2014/main" id="{B509629B-1597-6590-5C8B-1B56788DC466}"/>
              </a:ext>
            </a:extLst>
          </p:cNvPr>
          <p:cNvPicPr>
            <a:picLocks noChangeAspect="1"/>
          </p:cNvPicPr>
          <p:nvPr/>
        </p:nvPicPr>
        <p:blipFill>
          <a:blip r:embed="rId3"/>
          <a:stretch>
            <a:fillRect/>
          </a:stretch>
        </p:blipFill>
        <p:spPr>
          <a:xfrm>
            <a:off x="3120294" y="842060"/>
            <a:ext cx="5661962" cy="1700477"/>
          </a:xfrm>
          <a:prstGeom prst="rect">
            <a:avLst/>
          </a:prstGeom>
        </p:spPr>
      </p:pic>
      <p:pic>
        <p:nvPicPr>
          <p:cNvPr id="8" name="Picture 7">
            <a:extLst>
              <a:ext uri="{FF2B5EF4-FFF2-40B4-BE49-F238E27FC236}">
                <a16:creationId xmlns:a16="http://schemas.microsoft.com/office/drawing/2014/main" id="{46CBB2F6-CBA2-27F6-B405-49A6B6086A40}"/>
              </a:ext>
            </a:extLst>
          </p:cNvPr>
          <p:cNvPicPr>
            <a:picLocks noChangeAspect="1"/>
          </p:cNvPicPr>
          <p:nvPr/>
        </p:nvPicPr>
        <p:blipFill>
          <a:blip r:embed="rId4"/>
          <a:stretch>
            <a:fillRect/>
          </a:stretch>
        </p:blipFill>
        <p:spPr>
          <a:xfrm>
            <a:off x="376598" y="2677967"/>
            <a:ext cx="3584172" cy="3274995"/>
          </a:xfrm>
          <a:prstGeom prst="rect">
            <a:avLst/>
          </a:prstGeom>
        </p:spPr>
      </p:pic>
      <p:pic>
        <p:nvPicPr>
          <p:cNvPr id="10" name="Picture 9">
            <a:extLst>
              <a:ext uri="{FF2B5EF4-FFF2-40B4-BE49-F238E27FC236}">
                <a16:creationId xmlns:a16="http://schemas.microsoft.com/office/drawing/2014/main" id="{179F2E84-3DB6-6E62-4A16-4E4A662E25D6}"/>
              </a:ext>
            </a:extLst>
          </p:cNvPr>
          <p:cNvPicPr>
            <a:picLocks noChangeAspect="1"/>
          </p:cNvPicPr>
          <p:nvPr/>
        </p:nvPicPr>
        <p:blipFill>
          <a:blip r:embed="rId5"/>
          <a:stretch>
            <a:fillRect/>
          </a:stretch>
        </p:blipFill>
        <p:spPr>
          <a:xfrm>
            <a:off x="4263834" y="2685684"/>
            <a:ext cx="3664330" cy="2942914"/>
          </a:xfrm>
          <a:prstGeom prst="rect">
            <a:avLst/>
          </a:prstGeom>
        </p:spPr>
      </p:pic>
      <p:pic>
        <p:nvPicPr>
          <p:cNvPr id="12" name="Picture 11">
            <a:extLst>
              <a:ext uri="{FF2B5EF4-FFF2-40B4-BE49-F238E27FC236}">
                <a16:creationId xmlns:a16="http://schemas.microsoft.com/office/drawing/2014/main" id="{4ABBF58D-06F6-56B0-AE47-1F82547BBD11}"/>
              </a:ext>
            </a:extLst>
          </p:cNvPr>
          <p:cNvPicPr>
            <a:picLocks noChangeAspect="1"/>
          </p:cNvPicPr>
          <p:nvPr/>
        </p:nvPicPr>
        <p:blipFill>
          <a:blip r:embed="rId6"/>
          <a:stretch>
            <a:fillRect/>
          </a:stretch>
        </p:blipFill>
        <p:spPr>
          <a:xfrm>
            <a:off x="8533465" y="2689419"/>
            <a:ext cx="3137583" cy="3263543"/>
          </a:xfrm>
          <a:prstGeom prst="rect">
            <a:avLst/>
          </a:prstGeom>
        </p:spPr>
      </p:pic>
    </p:spTree>
    <p:extLst>
      <p:ext uri="{BB962C8B-B14F-4D97-AF65-F5344CB8AC3E}">
        <p14:creationId xmlns:p14="http://schemas.microsoft.com/office/powerpoint/2010/main" val="30527358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65556-7A92-CBEF-5BF3-32FE69C063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4C6F50-27BD-F676-CAF7-4DEED7DFD9C6}"/>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AE72AB-C00C-0D90-7076-4E825556DE9C}"/>
              </a:ext>
            </a:extLst>
          </p:cNvPr>
          <p:cNvSpPr txBox="1"/>
          <p:nvPr/>
        </p:nvSpPr>
        <p:spPr>
          <a:xfrm>
            <a:off x="181970" y="96799"/>
            <a:ext cx="11646024" cy="1107996"/>
          </a:xfrm>
          <a:prstGeom prst="rect">
            <a:avLst/>
          </a:prstGeom>
          <a:noFill/>
        </p:spPr>
        <p:txBody>
          <a:bodyPr wrap="square">
            <a:spAutoFit/>
          </a:bodyPr>
          <a:lstStyle/>
          <a:p>
            <a:pPr algn="l"/>
            <a:r>
              <a:rPr lang="en-US" sz="2200" b="0" i="0" u="none" strike="noStrike" baseline="0" dirty="0">
                <a:latin typeface="TimesLTStd-Roman"/>
              </a:rPr>
              <a:t>Since the hyperbolic functions are defined in terms of exponential functions, it’s not surprising to learn that the inverse hyperbolic functions can be expressed in terms of logarithms. In particular, we have:</a:t>
            </a:r>
            <a:endParaRPr lang="en-US" sz="2200" dirty="0"/>
          </a:p>
        </p:txBody>
      </p:sp>
      <p:pic>
        <p:nvPicPr>
          <p:cNvPr id="6" name="Picture 5">
            <a:extLst>
              <a:ext uri="{FF2B5EF4-FFF2-40B4-BE49-F238E27FC236}">
                <a16:creationId xmlns:a16="http://schemas.microsoft.com/office/drawing/2014/main" id="{57C60E23-4EA3-1675-7119-598452C66614}"/>
              </a:ext>
            </a:extLst>
          </p:cNvPr>
          <p:cNvPicPr>
            <a:picLocks noChangeAspect="1"/>
          </p:cNvPicPr>
          <p:nvPr/>
        </p:nvPicPr>
        <p:blipFill>
          <a:blip r:embed="rId2"/>
          <a:stretch>
            <a:fillRect/>
          </a:stretch>
        </p:blipFill>
        <p:spPr>
          <a:xfrm>
            <a:off x="1417931" y="1106695"/>
            <a:ext cx="9283350" cy="2210622"/>
          </a:xfrm>
          <a:prstGeom prst="rect">
            <a:avLst/>
          </a:prstGeom>
        </p:spPr>
      </p:pic>
      <p:pic>
        <p:nvPicPr>
          <p:cNvPr id="8" name="Picture 7">
            <a:extLst>
              <a:ext uri="{FF2B5EF4-FFF2-40B4-BE49-F238E27FC236}">
                <a16:creationId xmlns:a16="http://schemas.microsoft.com/office/drawing/2014/main" id="{B5F27247-1CCD-FF7E-6E8C-B1CA22C82301}"/>
              </a:ext>
            </a:extLst>
          </p:cNvPr>
          <p:cNvPicPr>
            <a:picLocks noChangeAspect="1"/>
          </p:cNvPicPr>
          <p:nvPr/>
        </p:nvPicPr>
        <p:blipFill>
          <a:blip r:embed="rId3"/>
          <a:stretch>
            <a:fillRect/>
          </a:stretch>
        </p:blipFill>
        <p:spPr>
          <a:xfrm>
            <a:off x="1411633" y="3474908"/>
            <a:ext cx="9289648" cy="3174225"/>
          </a:xfrm>
          <a:prstGeom prst="rect">
            <a:avLst/>
          </a:prstGeom>
        </p:spPr>
      </p:pic>
    </p:spTree>
    <p:extLst>
      <p:ext uri="{BB962C8B-B14F-4D97-AF65-F5344CB8AC3E}">
        <p14:creationId xmlns:p14="http://schemas.microsoft.com/office/powerpoint/2010/main" val="102420624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7C33A-204F-045C-69C5-9A0CBA5EA2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4F76452-4DAE-EDBE-FADF-8D38E4766CE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2638C46-32CC-2E65-D8A2-51EA0DEA7911}"/>
              </a:ext>
            </a:extLst>
          </p:cNvPr>
          <p:cNvSpPr txBox="1"/>
          <p:nvPr/>
        </p:nvSpPr>
        <p:spPr>
          <a:xfrm>
            <a:off x="1679142" y="299036"/>
            <a:ext cx="6094902" cy="430887"/>
          </a:xfrm>
          <a:prstGeom prst="rect">
            <a:avLst/>
          </a:prstGeom>
          <a:noFill/>
        </p:spPr>
        <p:txBody>
          <a:bodyPr wrap="square">
            <a:spAutoFit/>
          </a:bodyPr>
          <a:lstStyle/>
          <a:p>
            <a:r>
              <a:rPr lang="en-US" sz="2200" b="0" i="0" u="none" strike="noStrike" baseline="0" dirty="0">
                <a:latin typeface="TimesLTStd-Roman"/>
              </a:rPr>
              <a:t>Find the derivative. Simplify where possible.</a:t>
            </a:r>
            <a:endParaRPr lang="en-US" sz="2200" dirty="0"/>
          </a:p>
        </p:txBody>
      </p:sp>
      <p:sp>
        <p:nvSpPr>
          <p:cNvPr id="5" name="TextBox 4">
            <a:extLst>
              <a:ext uri="{FF2B5EF4-FFF2-40B4-BE49-F238E27FC236}">
                <a16:creationId xmlns:a16="http://schemas.microsoft.com/office/drawing/2014/main" id="{22FFF67B-0261-FEC3-1071-9DC9C48E4A13}"/>
              </a:ext>
            </a:extLst>
          </p:cNvPr>
          <p:cNvSpPr txBox="1"/>
          <p:nvPr/>
        </p:nvSpPr>
        <p:spPr>
          <a:xfrm>
            <a:off x="296126" y="274836"/>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56C2DB0D-BC7C-6F19-82D6-00C7394780B5}"/>
              </a:ext>
            </a:extLst>
          </p:cNvPr>
          <p:cNvSpPr txBox="1">
            <a:spLocks noChangeArrowheads="1"/>
          </p:cNvSpPr>
          <p:nvPr/>
        </p:nvSpPr>
        <p:spPr bwMode="auto">
          <a:xfrm>
            <a:off x="296126" y="168600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17" name="Group 16">
            <a:extLst>
              <a:ext uri="{FF2B5EF4-FFF2-40B4-BE49-F238E27FC236}">
                <a16:creationId xmlns:a16="http://schemas.microsoft.com/office/drawing/2014/main" id="{F55CF83E-E3EB-9B23-9439-D1CE3C37C921}"/>
              </a:ext>
            </a:extLst>
          </p:cNvPr>
          <p:cNvGrpSpPr/>
          <p:nvPr/>
        </p:nvGrpSpPr>
        <p:grpSpPr>
          <a:xfrm>
            <a:off x="482817" y="957206"/>
            <a:ext cx="2517456" cy="437465"/>
            <a:chOff x="709100" y="966309"/>
            <a:chExt cx="2517456" cy="437465"/>
          </a:xfrm>
        </p:grpSpPr>
        <p:pic>
          <p:nvPicPr>
            <p:cNvPr id="8" name="Picture 7">
              <a:extLst>
                <a:ext uri="{FF2B5EF4-FFF2-40B4-BE49-F238E27FC236}">
                  <a16:creationId xmlns:a16="http://schemas.microsoft.com/office/drawing/2014/main" id="{3B58DED6-2294-B29F-5E57-A36FF88C5B01}"/>
                </a:ext>
              </a:extLst>
            </p:cNvPr>
            <p:cNvPicPr>
              <a:picLocks noChangeAspect="1"/>
            </p:cNvPicPr>
            <p:nvPr/>
          </p:nvPicPr>
          <p:blipFill>
            <a:blip r:embed="rId2"/>
            <a:stretch>
              <a:fillRect/>
            </a:stretch>
          </p:blipFill>
          <p:spPr>
            <a:xfrm>
              <a:off x="1176598" y="1030362"/>
              <a:ext cx="2049958" cy="373412"/>
            </a:xfrm>
            <a:prstGeom prst="rect">
              <a:avLst/>
            </a:prstGeom>
          </p:spPr>
        </p:pic>
        <p:sp>
          <p:nvSpPr>
            <p:cNvPr id="14" name="TextBox 13">
              <a:extLst>
                <a:ext uri="{FF2B5EF4-FFF2-40B4-BE49-F238E27FC236}">
                  <a16:creationId xmlns:a16="http://schemas.microsoft.com/office/drawing/2014/main" id="{16492F70-2FFE-78B0-7E0A-182A33F239B9}"/>
                </a:ext>
              </a:extLst>
            </p:cNvPr>
            <p:cNvSpPr txBox="1"/>
            <p:nvPr/>
          </p:nvSpPr>
          <p:spPr>
            <a:xfrm>
              <a:off x="709100" y="966309"/>
              <a:ext cx="524629"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grpSp>
        <p:nvGrpSpPr>
          <p:cNvPr id="19" name="Group 18">
            <a:extLst>
              <a:ext uri="{FF2B5EF4-FFF2-40B4-BE49-F238E27FC236}">
                <a16:creationId xmlns:a16="http://schemas.microsoft.com/office/drawing/2014/main" id="{EA7CD477-FDBB-25F3-AEF1-39F5169E1F01}"/>
              </a:ext>
            </a:extLst>
          </p:cNvPr>
          <p:cNvGrpSpPr/>
          <p:nvPr/>
        </p:nvGrpSpPr>
        <p:grpSpPr>
          <a:xfrm>
            <a:off x="3617354" y="727559"/>
            <a:ext cx="2847803" cy="830652"/>
            <a:chOff x="3504251" y="801742"/>
            <a:chExt cx="2847803" cy="830652"/>
          </a:xfrm>
        </p:grpSpPr>
        <p:pic>
          <p:nvPicPr>
            <p:cNvPr id="10" name="Picture 9">
              <a:extLst>
                <a:ext uri="{FF2B5EF4-FFF2-40B4-BE49-F238E27FC236}">
                  <a16:creationId xmlns:a16="http://schemas.microsoft.com/office/drawing/2014/main" id="{9E50B276-BCC0-F779-6E4C-8DABB745F047}"/>
                </a:ext>
              </a:extLst>
            </p:cNvPr>
            <p:cNvPicPr>
              <a:picLocks noChangeAspect="1"/>
            </p:cNvPicPr>
            <p:nvPr/>
          </p:nvPicPr>
          <p:blipFill>
            <a:blip r:embed="rId3"/>
            <a:stretch>
              <a:fillRect/>
            </a:stretch>
          </p:blipFill>
          <p:spPr>
            <a:xfrm>
              <a:off x="4050615" y="801742"/>
              <a:ext cx="2301439" cy="830652"/>
            </a:xfrm>
            <a:prstGeom prst="rect">
              <a:avLst/>
            </a:prstGeom>
          </p:spPr>
        </p:pic>
        <p:sp>
          <p:nvSpPr>
            <p:cNvPr id="15" name="TextBox 14">
              <a:extLst>
                <a:ext uri="{FF2B5EF4-FFF2-40B4-BE49-F238E27FC236}">
                  <a16:creationId xmlns:a16="http://schemas.microsoft.com/office/drawing/2014/main" id="{5F288A3A-679C-EC38-2F2A-94D8ACF29A2B}"/>
                </a:ext>
              </a:extLst>
            </p:cNvPr>
            <p:cNvSpPr txBox="1"/>
            <p:nvPr/>
          </p:nvSpPr>
          <p:spPr>
            <a:xfrm>
              <a:off x="3504251" y="1030361"/>
              <a:ext cx="524629" cy="430887"/>
            </a:xfrm>
            <a:prstGeom prst="rect">
              <a:avLst/>
            </a:prstGeom>
            <a:noFill/>
          </p:spPr>
          <p:txBody>
            <a:bodyPr wrap="square">
              <a:spAutoFit/>
            </a:bodyPr>
            <a:lstStyle/>
            <a:p>
              <a:r>
                <a:rPr lang="en-US" sz="2200" b="0" i="0" u="none" strike="noStrike" baseline="0" dirty="0">
                  <a:latin typeface="TimesLTStd-Roman"/>
                </a:rPr>
                <a:t>(</a:t>
              </a:r>
              <a:r>
                <a:rPr lang="en-US" sz="2200" dirty="0">
                  <a:latin typeface="TimesLTStd-Roman"/>
                </a:rPr>
                <a:t>b</a:t>
              </a:r>
              <a:r>
                <a:rPr lang="en-US" sz="2200" b="0" i="0" u="none" strike="noStrike" baseline="0" dirty="0">
                  <a:latin typeface="TimesLTStd-Roman"/>
                </a:rPr>
                <a:t>)</a:t>
              </a:r>
              <a:endParaRPr lang="en-US" sz="2200" dirty="0"/>
            </a:p>
          </p:txBody>
        </p:sp>
      </p:grpSp>
      <p:grpSp>
        <p:nvGrpSpPr>
          <p:cNvPr id="18" name="Group 17">
            <a:extLst>
              <a:ext uri="{FF2B5EF4-FFF2-40B4-BE49-F238E27FC236}">
                <a16:creationId xmlns:a16="http://schemas.microsoft.com/office/drawing/2014/main" id="{1E991447-9440-8D6C-A6AC-33A722E676AA}"/>
              </a:ext>
            </a:extLst>
          </p:cNvPr>
          <p:cNvGrpSpPr/>
          <p:nvPr/>
        </p:nvGrpSpPr>
        <p:grpSpPr>
          <a:xfrm>
            <a:off x="7341513" y="955120"/>
            <a:ext cx="2614439" cy="446129"/>
            <a:chOff x="7242837" y="1015120"/>
            <a:chExt cx="2614439" cy="446129"/>
          </a:xfrm>
        </p:grpSpPr>
        <p:pic>
          <p:nvPicPr>
            <p:cNvPr id="12" name="Picture 11">
              <a:extLst>
                <a:ext uri="{FF2B5EF4-FFF2-40B4-BE49-F238E27FC236}">
                  <a16:creationId xmlns:a16="http://schemas.microsoft.com/office/drawing/2014/main" id="{9A8B219D-C512-2AD3-1063-6C9A72B986DF}"/>
                </a:ext>
              </a:extLst>
            </p:cNvPr>
            <p:cNvPicPr>
              <a:picLocks noChangeAspect="1"/>
            </p:cNvPicPr>
            <p:nvPr/>
          </p:nvPicPr>
          <p:blipFill>
            <a:blip r:embed="rId4"/>
            <a:stretch>
              <a:fillRect/>
            </a:stretch>
          </p:blipFill>
          <p:spPr>
            <a:xfrm>
              <a:off x="7715870" y="1015120"/>
              <a:ext cx="2141406" cy="388654"/>
            </a:xfrm>
            <a:prstGeom prst="rect">
              <a:avLst/>
            </a:prstGeom>
          </p:spPr>
        </p:pic>
        <p:sp>
          <p:nvSpPr>
            <p:cNvPr id="16" name="TextBox 15">
              <a:extLst>
                <a:ext uri="{FF2B5EF4-FFF2-40B4-BE49-F238E27FC236}">
                  <a16:creationId xmlns:a16="http://schemas.microsoft.com/office/drawing/2014/main" id="{00FD7511-D085-F74C-2858-03E6646E91AF}"/>
                </a:ext>
              </a:extLst>
            </p:cNvPr>
            <p:cNvSpPr txBox="1"/>
            <p:nvPr/>
          </p:nvSpPr>
          <p:spPr>
            <a:xfrm>
              <a:off x="7242837" y="1030362"/>
              <a:ext cx="524629"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grpSp>
        <p:nvGrpSpPr>
          <p:cNvPr id="20" name="Group 19">
            <a:extLst>
              <a:ext uri="{FF2B5EF4-FFF2-40B4-BE49-F238E27FC236}">
                <a16:creationId xmlns:a16="http://schemas.microsoft.com/office/drawing/2014/main" id="{6B6B9D95-853D-955B-9B91-470DD0128BC6}"/>
              </a:ext>
            </a:extLst>
          </p:cNvPr>
          <p:cNvGrpSpPr/>
          <p:nvPr/>
        </p:nvGrpSpPr>
        <p:grpSpPr>
          <a:xfrm>
            <a:off x="181970" y="2304728"/>
            <a:ext cx="2517456" cy="437465"/>
            <a:chOff x="709100" y="966309"/>
            <a:chExt cx="2517456" cy="437465"/>
          </a:xfrm>
        </p:grpSpPr>
        <p:pic>
          <p:nvPicPr>
            <p:cNvPr id="21" name="Picture 20">
              <a:extLst>
                <a:ext uri="{FF2B5EF4-FFF2-40B4-BE49-F238E27FC236}">
                  <a16:creationId xmlns:a16="http://schemas.microsoft.com/office/drawing/2014/main" id="{F33D7136-BDBB-D35C-5329-2CDB41349498}"/>
                </a:ext>
              </a:extLst>
            </p:cNvPr>
            <p:cNvPicPr>
              <a:picLocks noChangeAspect="1"/>
            </p:cNvPicPr>
            <p:nvPr/>
          </p:nvPicPr>
          <p:blipFill>
            <a:blip r:embed="rId2"/>
            <a:stretch>
              <a:fillRect/>
            </a:stretch>
          </p:blipFill>
          <p:spPr>
            <a:xfrm>
              <a:off x="1176598" y="1030362"/>
              <a:ext cx="2049958" cy="373412"/>
            </a:xfrm>
            <a:prstGeom prst="rect">
              <a:avLst/>
            </a:prstGeom>
          </p:spPr>
        </p:pic>
        <p:sp>
          <p:nvSpPr>
            <p:cNvPr id="22" name="TextBox 21">
              <a:extLst>
                <a:ext uri="{FF2B5EF4-FFF2-40B4-BE49-F238E27FC236}">
                  <a16:creationId xmlns:a16="http://schemas.microsoft.com/office/drawing/2014/main" id="{8EBFB950-993C-6C36-C5BD-2B7ACECE8712}"/>
                </a:ext>
              </a:extLst>
            </p:cNvPr>
            <p:cNvSpPr txBox="1"/>
            <p:nvPr/>
          </p:nvSpPr>
          <p:spPr>
            <a:xfrm>
              <a:off x="709100" y="966309"/>
              <a:ext cx="524629"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grpSp>
        <p:nvGrpSpPr>
          <p:cNvPr id="28" name="Group 27">
            <a:extLst>
              <a:ext uri="{FF2B5EF4-FFF2-40B4-BE49-F238E27FC236}">
                <a16:creationId xmlns:a16="http://schemas.microsoft.com/office/drawing/2014/main" id="{3571C649-6E6B-6B0B-F6E7-18E901667256}"/>
              </a:ext>
            </a:extLst>
          </p:cNvPr>
          <p:cNvGrpSpPr/>
          <p:nvPr/>
        </p:nvGrpSpPr>
        <p:grpSpPr>
          <a:xfrm>
            <a:off x="649468" y="2834591"/>
            <a:ext cx="3017782" cy="731583"/>
            <a:chOff x="649468" y="2834591"/>
            <a:chExt cx="3017782" cy="731583"/>
          </a:xfrm>
        </p:grpSpPr>
        <p:pic>
          <p:nvPicPr>
            <p:cNvPr id="24" name="Picture 23">
              <a:extLst>
                <a:ext uri="{FF2B5EF4-FFF2-40B4-BE49-F238E27FC236}">
                  <a16:creationId xmlns:a16="http://schemas.microsoft.com/office/drawing/2014/main" id="{4365C5A9-A9FD-ED24-1339-D7394039569B}"/>
                </a:ext>
              </a:extLst>
            </p:cNvPr>
            <p:cNvPicPr>
              <a:picLocks noChangeAspect="1"/>
            </p:cNvPicPr>
            <p:nvPr/>
          </p:nvPicPr>
          <p:blipFill>
            <a:blip r:embed="rId5"/>
            <a:stretch>
              <a:fillRect/>
            </a:stretch>
          </p:blipFill>
          <p:spPr>
            <a:xfrm>
              <a:off x="649468" y="2834591"/>
              <a:ext cx="3017782" cy="731583"/>
            </a:xfrm>
            <a:prstGeom prst="rect">
              <a:avLst/>
            </a:prstGeom>
          </p:spPr>
        </p:pic>
        <p:sp>
          <p:nvSpPr>
            <p:cNvPr id="26" name="TextBox 25">
              <a:extLst>
                <a:ext uri="{FF2B5EF4-FFF2-40B4-BE49-F238E27FC236}">
                  <a16:creationId xmlns:a16="http://schemas.microsoft.com/office/drawing/2014/main" id="{BFB9ED63-4E9D-3A5F-571B-9C6662CEC424}"/>
                </a:ext>
              </a:extLst>
            </p:cNvPr>
            <p:cNvSpPr txBox="1"/>
            <p:nvPr/>
          </p:nvSpPr>
          <p:spPr>
            <a:xfrm>
              <a:off x="2336982" y="2921289"/>
              <a:ext cx="287806" cy="461665"/>
            </a:xfrm>
            <a:prstGeom prst="rect">
              <a:avLst/>
            </a:prstGeom>
            <a:noFill/>
          </p:spPr>
          <p:txBody>
            <a:bodyPr wrap="square">
              <a:spAutoFit/>
            </a:bodyPr>
            <a:lstStyle/>
            <a:p>
              <a:r>
                <a:rPr lang="en-US" sz="2400" b="0" i="0" u="none" strike="noStrike" baseline="0" dirty="0">
                  <a:latin typeface="TimesLTStd-Roman"/>
                </a:rPr>
                <a:t>.</a:t>
              </a:r>
              <a:endParaRPr lang="en-US" sz="2400" dirty="0"/>
            </a:p>
          </p:txBody>
        </p:sp>
      </p:grpSp>
      <p:pic>
        <p:nvPicPr>
          <p:cNvPr id="27" name="Picture 26">
            <a:extLst>
              <a:ext uri="{FF2B5EF4-FFF2-40B4-BE49-F238E27FC236}">
                <a16:creationId xmlns:a16="http://schemas.microsoft.com/office/drawing/2014/main" id="{D9E1370D-CBAA-503A-2174-5CB47ECD747D}"/>
              </a:ext>
            </a:extLst>
          </p:cNvPr>
          <p:cNvPicPr>
            <a:picLocks noChangeAspect="1"/>
          </p:cNvPicPr>
          <p:nvPr/>
        </p:nvPicPr>
        <p:blipFill>
          <a:blip r:embed="rId6"/>
          <a:stretch>
            <a:fillRect/>
          </a:stretch>
        </p:blipFill>
        <p:spPr>
          <a:xfrm>
            <a:off x="1348017" y="2856526"/>
            <a:ext cx="1085059" cy="860837"/>
          </a:xfrm>
          <a:prstGeom prst="rect">
            <a:avLst/>
          </a:prstGeom>
        </p:spPr>
      </p:pic>
      <p:pic>
        <p:nvPicPr>
          <p:cNvPr id="29" name="Picture 28">
            <a:extLst>
              <a:ext uri="{FF2B5EF4-FFF2-40B4-BE49-F238E27FC236}">
                <a16:creationId xmlns:a16="http://schemas.microsoft.com/office/drawing/2014/main" id="{214247A9-E1E1-3B6C-7D42-14BBA0972386}"/>
              </a:ext>
            </a:extLst>
          </p:cNvPr>
          <p:cNvPicPr>
            <a:picLocks noChangeAspect="1"/>
          </p:cNvPicPr>
          <p:nvPr/>
        </p:nvPicPr>
        <p:blipFill>
          <a:blip r:embed="rId6"/>
          <a:stretch>
            <a:fillRect/>
          </a:stretch>
        </p:blipFill>
        <p:spPr>
          <a:xfrm>
            <a:off x="2394625" y="2839136"/>
            <a:ext cx="1292320" cy="860837"/>
          </a:xfrm>
          <a:prstGeom prst="rect">
            <a:avLst/>
          </a:prstGeom>
        </p:spPr>
      </p:pic>
      <p:pic>
        <p:nvPicPr>
          <p:cNvPr id="33" name="Picture 32">
            <a:extLst>
              <a:ext uri="{FF2B5EF4-FFF2-40B4-BE49-F238E27FC236}">
                <a16:creationId xmlns:a16="http://schemas.microsoft.com/office/drawing/2014/main" id="{8B709B08-F444-32C4-817B-FD50ED474096}"/>
              </a:ext>
            </a:extLst>
          </p:cNvPr>
          <p:cNvPicPr>
            <a:picLocks noChangeAspect="1"/>
          </p:cNvPicPr>
          <p:nvPr/>
        </p:nvPicPr>
        <p:blipFill>
          <a:blip r:embed="rId7"/>
          <a:stretch>
            <a:fillRect/>
          </a:stretch>
        </p:blipFill>
        <p:spPr>
          <a:xfrm>
            <a:off x="1348017" y="3699973"/>
            <a:ext cx="1874682" cy="701101"/>
          </a:xfrm>
          <a:prstGeom prst="rect">
            <a:avLst/>
          </a:prstGeom>
        </p:spPr>
      </p:pic>
      <p:pic>
        <p:nvPicPr>
          <p:cNvPr id="35" name="Picture 34">
            <a:extLst>
              <a:ext uri="{FF2B5EF4-FFF2-40B4-BE49-F238E27FC236}">
                <a16:creationId xmlns:a16="http://schemas.microsoft.com/office/drawing/2014/main" id="{394E5B2E-EFDC-D311-9E74-98A46FB87372}"/>
              </a:ext>
            </a:extLst>
          </p:cNvPr>
          <p:cNvPicPr>
            <a:picLocks noChangeAspect="1"/>
          </p:cNvPicPr>
          <p:nvPr/>
        </p:nvPicPr>
        <p:blipFill>
          <a:blip r:embed="rId8"/>
          <a:stretch>
            <a:fillRect/>
          </a:stretch>
        </p:blipFill>
        <p:spPr>
          <a:xfrm>
            <a:off x="1303717" y="4529083"/>
            <a:ext cx="1318374" cy="381033"/>
          </a:xfrm>
          <a:prstGeom prst="rect">
            <a:avLst/>
          </a:prstGeom>
        </p:spPr>
      </p:pic>
      <p:cxnSp>
        <p:nvCxnSpPr>
          <p:cNvPr id="36" name="Straight Connector 35">
            <a:extLst>
              <a:ext uri="{FF2B5EF4-FFF2-40B4-BE49-F238E27FC236}">
                <a16:creationId xmlns:a16="http://schemas.microsoft.com/office/drawing/2014/main" id="{E5452C93-A65C-B083-712B-9432D0C60F9B}"/>
              </a:ext>
            </a:extLst>
          </p:cNvPr>
          <p:cNvCxnSpPr/>
          <p:nvPr/>
        </p:nvCxnSpPr>
        <p:spPr>
          <a:xfrm>
            <a:off x="3894110" y="2304728"/>
            <a:ext cx="0" cy="411160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49EF8E4D-CE0C-E97E-32CB-AC77661726FB}"/>
              </a:ext>
            </a:extLst>
          </p:cNvPr>
          <p:cNvGrpSpPr/>
          <p:nvPr/>
        </p:nvGrpSpPr>
        <p:grpSpPr>
          <a:xfrm>
            <a:off x="4101276" y="2040058"/>
            <a:ext cx="2847803" cy="830652"/>
            <a:chOff x="3504251" y="801742"/>
            <a:chExt cx="2847803" cy="830652"/>
          </a:xfrm>
        </p:grpSpPr>
        <p:pic>
          <p:nvPicPr>
            <p:cNvPr id="38" name="Picture 37">
              <a:extLst>
                <a:ext uri="{FF2B5EF4-FFF2-40B4-BE49-F238E27FC236}">
                  <a16:creationId xmlns:a16="http://schemas.microsoft.com/office/drawing/2014/main" id="{852F2C29-3CC1-A4B0-2661-8C798335FB63}"/>
                </a:ext>
              </a:extLst>
            </p:cNvPr>
            <p:cNvPicPr>
              <a:picLocks noChangeAspect="1"/>
            </p:cNvPicPr>
            <p:nvPr/>
          </p:nvPicPr>
          <p:blipFill>
            <a:blip r:embed="rId3"/>
            <a:stretch>
              <a:fillRect/>
            </a:stretch>
          </p:blipFill>
          <p:spPr>
            <a:xfrm>
              <a:off x="4050615" y="801742"/>
              <a:ext cx="2301439" cy="830652"/>
            </a:xfrm>
            <a:prstGeom prst="rect">
              <a:avLst/>
            </a:prstGeom>
          </p:spPr>
        </p:pic>
        <p:sp>
          <p:nvSpPr>
            <p:cNvPr id="39" name="TextBox 38">
              <a:extLst>
                <a:ext uri="{FF2B5EF4-FFF2-40B4-BE49-F238E27FC236}">
                  <a16:creationId xmlns:a16="http://schemas.microsoft.com/office/drawing/2014/main" id="{A35B9B08-6D35-2B80-78FF-38E6767BE979}"/>
                </a:ext>
              </a:extLst>
            </p:cNvPr>
            <p:cNvSpPr txBox="1"/>
            <p:nvPr/>
          </p:nvSpPr>
          <p:spPr>
            <a:xfrm>
              <a:off x="3504251" y="1030361"/>
              <a:ext cx="524629" cy="430887"/>
            </a:xfrm>
            <a:prstGeom prst="rect">
              <a:avLst/>
            </a:prstGeom>
            <a:noFill/>
          </p:spPr>
          <p:txBody>
            <a:bodyPr wrap="square">
              <a:spAutoFit/>
            </a:bodyPr>
            <a:lstStyle/>
            <a:p>
              <a:r>
                <a:rPr lang="en-US" sz="2200" b="0" i="0" u="none" strike="noStrike" baseline="0" dirty="0">
                  <a:latin typeface="TimesLTStd-Roman"/>
                </a:rPr>
                <a:t>(</a:t>
              </a:r>
              <a:r>
                <a:rPr lang="en-US" sz="2200" dirty="0">
                  <a:latin typeface="TimesLTStd-Roman"/>
                </a:rPr>
                <a:t>b</a:t>
              </a:r>
              <a:r>
                <a:rPr lang="en-US" sz="2200" b="0" i="0" u="none" strike="noStrike" baseline="0" dirty="0">
                  <a:latin typeface="TimesLTStd-Roman"/>
                </a:rPr>
                <a:t>)</a:t>
              </a:r>
              <a:endParaRPr lang="en-US" sz="2200" dirty="0"/>
            </a:p>
          </p:txBody>
        </p:sp>
      </p:grpSp>
      <p:pic>
        <p:nvPicPr>
          <p:cNvPr id="41" name="Picture 40">
            <a:extLst>
              <a:ext uri="{FF2B5EF4-FFF2-40B4-BE49-F238E27FC236}">
                <a16:creationId xmlns:a16="http://schemas.microsoft.com/office/drawing/2014/main" id="{A2E89934-86A6-7D0F-199C-79E446BBAE86}"/>
              </a:ext>
            </a:extLst>
          </p:cNvPr>
          <p:cNvPicPr>
            <a:picLocks noChangeAspect="1"/>
          </p:cNvPicPr>
          <p:nvPr/>
        </p:nvPicPr>
        <p:blipFill>
          <a:blip r:embed="rId9"/>
          <a:stretch>
            <a:fillRect/>
          </a:stretch>
        </p:blipFill>
        <p:spPr>
          <a:xfrm>
            <a:off x="4644351" y="3048618"/>
            <a:ext cx="6340389" cy="769687"/>
          </a:xfrm>
          <a:prstGeom prst="rect">
            <a:avLst/>
          </a:prstGeom>
        </p:spPr>
      </p:pic>
      <p:pic>
        <p:nvPicPr>
          <p:cNvPr id="43" name="Picture 42">
            <a:extLst>
              <a:ext uri="{FF2B5EF4-FFF2-40B4-BE49-F238E27FC236}">
                <a16:creationId xmlns:a16="http://schemas.microsoft.com/office/drawing/2014/main" id="{A0CE4563-5B15-9448-D52D-75AB411A3200}"/>
              </a:ext>
            </a:extLst>
          </p:cNvPr>
          <p:cNvPicPr>
            <a:picLocks noChangeAspect="1"/>
          </p:cNvPicPr>
          <p:nvPr/>
        </p:nvPicPr>
        <p:blipFill>
          <a:blip r:embed="rId10"/>
          <a:stretch>
            <a:fillRect/>
          </a:stretch>
        </p:blipFill>
        <p:spPr>
          <a:xfrm>
            <a:off x="5316127" y="3965076"/>
            <a:ext cx="5989839" cy="754445"/>
          </a:xfrm>
          <a:prstGeom prst="rect">
            <a:avLst/>
          </a:prstGeom>
        </p:spPr>
      </p:pic>
      <p:pic>
        <p:nvPicPr>
          <p:cNvPr id="45" name="Picture 44">
            <a:extLst>
              <a:ext uri="{FF2B5EF4-FFF2-40B4-BE49-F238E27FC236}">
                <a16:creationId xmlns:a16="http://schemas.microsoft.com/office/drawing/2014/main" id="{74FE36D9-93A0-A7A9-311B-791F584A61A7}"/>
              </a:ext>
            </a:extLst>
          </p:cNvPr>
          <p:cNvPicPr>
            <a:picLocks noChangeAspect="1"/>
          </p:cNvPicPr>
          <p:nvPr/>
        </p:nvPicPr>
        <p:blipFill>
          <a:blip r:embed="rId11"/>
          <a:stretch>
            <a:fillRect/>
          </a:stretch>
        </p:blipFill>
        <p:spPr>
          <a:xfrm>
            <a:off x="5314437" y="4861411"/>
            <a:ext cx="2004234" cy="830652"/>
          </a:xfrm>
          <a:prstGeom prst="rect">
            <a:avLst/>
          </a:prstGeom>
        </p:spPr>
      </p:pic>
      <p:pic>
        <p:nvPicPr>
          <p:cNvPr id="46" name="Picture 45">
            <a:extLst>
              <a:ext uri="{FF2B5EF4-FFF2-40B4-BE49-F238E27FC236}">
                <a16:creationId xmlns:a16="http://schemas.microsoft.com/office/drawing/2014/main" id="{07B95A74-13BF-187E-2886-48EF73CC1620}"/>
              </a:ext>
            </a:extLst>
          </p:cNvPr>
          <p:cNvPicPr>
            <a:picLocks noChangeAspect="1"/>
          </p:cNvPicPr>
          <p:nvPr/>
        </p:nvPicPr>
        <p:blipFill>
          <a:blip r:embed="rId6"/>
          <a:stretch>
            <a:fillRect/>
          </a:stretch>
        </p:blipFill>
        <p:spPr>
          <a:xfrm>
            <a:off x="5684789" y="3012600"/>
            <a:ext cx="1521850" cy="403389"/>
          </a:xfrm>
          <a:prstGeom prst="rect">
            <a:avLst/>
          </a:prstGeom>
        </p:spPr>
      </p:pic>
      <p:pic>
        <p:nvPicPr>
          <p:cNvPr id="47" name="Picture 46">
            <a:extLst>
              <a:ext uri="{FF2B5EF4-FFF2-40B4-BE49-F238E27FC236}">
                <a16:creationId xmlns:a16="http://schemas.microsoft.com/office/drawing/2014/main" id="{B1FC0F23-BF22-B0F4-954C-C01FBD7185A9}"/>
              </a:ext>
            </a:extLst>
          </p:cNvPr>
          <p:cNvPicPr>
            <a:picLocks noChangeAspect="1"/>
          </p:cNvPicPr>
          <p:nvPr/>
        </p:nvPicPr>
        <p:blipFill>
          <a:blip r:embed="rId6"/>
          <a:stretch>
            <a:fillRect/>
          </a:stretch>
        </p:blipFill>
        <p:spPr>
          <a:xfrm>
            <a:off x="7206639" y="3025611"/>
            <a:ext cx="720647" cy="403389"/>
          </a:xfrm>
          <a:prstGeom prst="rect">
            <a:avLst/>
          </a:prstGeom>
        </p:spPr>
      </p:pic>
      <p:pic>
        <p:nvPicPr>
          <p:cNvPr id="48" name="Picture 47">
            <a:extLst>
              <a:ext uri="{FF2B5EF4-FFF2-40B4-BE49-F238E27FC236}">
                <a16:creationId xmlns:a16="http://schemas.microsoft.com/office/drawing/2014/main" id="{44049833-030F-DC2C-2BA4-20F2ABA6B8C8}"/>
              </a:ext>
            </a:extLst>
          </p:cNvPr>
          <p:cNvPicPr>
            <a:picLocks noChangeAspect="1"/>
          </p:cNvPicPr>
          <p:nvPr/>
        </p:nvPicPr>
        <p:blipFill>
          <a:blip r:embed="rId6"/>
          <a:stretch>
            <a:fillRect/>
          </a:stretch>
        </p:blipFill>
        <p:spPr>
          <a:xfrm>
            <a:off x="7956879" y="3019033"/>
            <a:ext cx="1713394" cy="403389"/>
          </a:xfrm>
          <a:prstGeom prst="rect">
            <a:avLst/>
          </a:prstGeom>
        </p:spPr>
      </p:pic>
      <p:pic>
        <p:nvPicPr>
          <p:cNvPr id="49" name="Picture 48">
            <a:extLst>
              <a:ext uri="{FF2B5EF4-FFF2-40B4-BE49-F238E27FC236}">
                <a16:creationId xmlns:a16="http://schemas.microsoft.com/office/drawing/2014/main" id="{5B38253B-B807-FAE1-B8A2-BA84BEEE44D0}"/>
              </a:ext>
            </a:extLst>
          </p:cNvPr>
          <p:cNvPicPr>
            <a:picLocks noChangeAspect="1"/>
          </p:cNvPicPr>
          <p:nvPr/>
        </p:nvPicPr>
        <p:blipFill>
          <a:blip r:embed="rId6"/>
          <a:stretch>
            <a:fillRect/>
          </a:stretch>
        </p:blipFill>
        <p:spPr>
          <a:xfrm>
            <a:off x="9674419" y="3016206"/>
            <a:ext cx="1323477" cy="403389"/>
          </a:xfrm>
          <a:prstGeom prst="rect">
            <a:avLst/>
          </a:prstGeom>
        </p:spPr>
      </p:pic>
      <p:pic>
        <p:nvPicPr>
          <p:cNvPr id="50" name="Picture 49">
            <a:extLst>
              <a:ext uri="{FF2B5EF4-FFF2-40B4-BE49-F238E27FC236}">
                <a16:creationId xmlns:a16="http://schemas.microsoft.com/office/drawing/2014/main" id="{B95A4BE8-04A3-D3BA-4433-5676CA7EAF2F}"/>
              </a:ext>
            </a:extLst>
          </p:cNvPr>
          <p:cNvPicPr>
            <a:picLocks noChangeAspect="1"/>
          </p:cNvPicPr>
          <p:nvPr/>
        </p:nvPicPr>
        <p:blipFill>
          <a:blip r:embed="rId6"/>
          <a:stretch>
            <a:fillRect/>
          </a:stretch>
        </p:blipFill>
        <p:spPr>
          <a:xfrm>
            <a:off x="5668113" y="3433426"/>
            <a:ext cx="5403361" cy="124453"/>
          </a:xfrm>
          <a:prstGeom prst="rect">
            <a:avLst/>
          </a:prstGeom>
        </p:spPr>
      </p:pic>
      <p:pic>
        <p:nvPicPr>
          <p:cNvPr id="51" name="Picture 50">
            <a:extLst>
              <a:ext uri="{FF2B5EF4-FFF2-40B4-BE49-F238E27FC236}">
                <a16:creationId xmlns:a16="http://schemas.microsoft.com/office/drawing/2014/main" id="{05D7B74D-D5CC-C660-9002-22086573A216}"/>
              </a:ext>
            </a:extLst>
          </p:cNvPr>
          <p:cNvPicPr>
            <a:picLocks noChangeAspect="1"/>
          </p:cNvPicPr>
          <p:nvPr/>
        </p:nvPicPr>
        <p:blipFill>
          <a:blip r:embed="rId6"/>
          <a:stretch>
            <a:fillRect/>
          </a:stretch>
        </p:blipFill>
        <p:spPr>
          <a:xfrm>
            <a:off x="7452178" y="3495081"/>
            <a:ext cx="1636634" cy="403389"/>
          </a:xfrm>
          <a:prstGeom prst="rect">
            <a:avLst/>
          </a:prstGeom>
        </p:spPr>
      </p:pic>
      <p:cxnSp>
        <p:nvCxnSpPr>
          <p:cNvPr id="52" name="Straight Connector 51">
            <a:extLst>
              <a:ext uri="{FF2B5EF4-FFF2-40B4-BE49-F238E27FC236}">
                <a16:creationId xmlns:a16="http://schemas.microsoft.com/office/drawing/2014/main" id="{6813375F-E29F-2FCD-0C14-31B12612E8B5}"/>
              </a:ext>
            </a:extLst>
          </p:cNvPr>
          <p:cNvCxnSpPr>
            <a:cxnSpLocks/>
          </p:cNvCxnSpPr>
          <p:nvPr/>
        </p:nvCxnSpPr>
        <p:spPr>
          <a:xfrm flipV="1">
            <a:off x="6747021" y="4056200"/>
            <a:ext cx="1484006" cy="1758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7E8927F-4FA0-13E2-B5D2-784A9BD75276}"/>
              </a:ext>
            </a:extLst>
          </p:cNvPr>
          <p:cNvCxnSpPr>
            <a:cxnSpLocks/>
          </p:cNvCxnSpPr>
          <p:nvPr/>
        </p:nvCxnSpPr>
        <p:spPr>
          <a:xfrm flipV="1">
            <a:off x="9670273" y="4062882"/>
            <a:ext cx="1484006" cy="1758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C2540239-1792-BC85-A582-F8D9D2422E62}"/>
              </a:ext>
            </a:extLst>
          </p:cNvPr>
          <p:cNvPicPr>
            <a:picLocks noChangeAspect="1"/>
          </p:cNvPicPr>
          <p:nvPr/>
        </p:nvPicPr>
        <p:blipFill>
          <a:blip r:embed="rId12"/>
          <a:stretch>
            <a:fillRect/>
          </a:stretch>
        </p:blipFill>
        <p:spPr>
          <a:xfrm>
            <a:off x="10170403" y="990776"/>
            <a:ext cx="1745131" cy="434378"/>
          </a:xfrm>
          <a:prstGeom prst="rect">
            <a:avLst/>
          </a:prstGeom>
        </p:spPr>
      </p:pic>
    </p:spTree>
    <p:extLst>
      <p:ext uri="{BB962C8B-B14F-4D97-AF65-F5344CB8AC3E}">
        <p14:creationId xmlns:p14="http://schemas.microsoft.com/office/powerpoint/2010/main" val="169230314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46"/>
                                        </p:tgtEl>
                                      </p:cBhvr>
                                    </p:animEffect>
                                    <p:set>
                                      <p:cBhvr>
                                        <p:cTn id="87" dur="1" fill="hold">
                                          <p:stCondLst>
                                            <p:cond delay="499"/>
                                          </p:stCondLst>
                                        </p:cTn>
                                        <p:tgtEl>
                                          <p:spTgt spid="4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47"/>
                                        </p:tgtEl>
                                      </p:cBhvr>
                                    </p:animEffect>
                                    <p:set>
                                      <p:cBhvr>
                                        <p:cTn id="92" dur="1" fill="hold">
                                          <p:stCondLst>
                                            <p:cond delay="499"/>
                                          </p:stCondLst>
                                        </p:cTn>
                                        <p:tgtEl>
                                          <p:spTgt spid="4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48"/>
                                        </p:tgtEl>
                                      </p:cBhvr>
                                    </p:animEffect>
                                    <p:set>
                                      <p:cBhvr>
                                        <p:cTn id="97" dur="1" fill="hold">
                                          <p:stCondLst>
                                            <p:cond delay="499"/>
                                          </p:stCondLst>
                                        </p:cTn>
                                        <p:tgtEl>
                                          <p:spTgt spid="4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49"/>
                                        </p:tgtEl>
                                      </p:cBhvr>
                                    </p:animEffect>
                                    <p:set>
                                      <p:cBhvr>
                                        <p:cTn id="102" dur="1" fill="hold">
                                          <p:stCondLst>
                                            <p:cond delay="499"/>
                                          </p:stCondLst>
                                        </p:cTn>
                                        <p:tgtEl>
                                          <p:spTgt spid="4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50"/>
                                        </p:tgtEl>
                                      </p:cBhvr>
                                    </p:animEffect>
                                    <p:set>
                                      <p:cBhvr>
                                        <p:cTn id="107" dur="1" fill="hold">
                                          <p:stCondLst>
                                            <p:cond delay="499"/>
                                          </p:stCondLst>
                                        </p:cTn>
                                        <p:tgtEl>
                                          <p:spTgt spid="5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51"/>
                                        </p:tgtEl>
                                      </p:cBhvr>
                                    </p:animEffect>
                                    <p:set>
                                      <p:cBhvr>
                                        <p:cTn id="112" dur="1" fill="hold">
                                          <p:stCondLst>
                                            <p:cond delay="499"/>
                                          </p:stCondLst>
                                        </p:cTn>
                                        <p:tgtEl>
                                          <p:spTgt spid="5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wipe(down)">
                                      <p:cBhvr>
                                        <p:cTn id="122" dur="580">
                                          <p:stCondLst>
                                            <p:cond delay="0"/>
                                          </p:stCondLst>
                                        </p:cTn>
                                        <p:tgtEl>
                                          <p:spTgt spid="52"/>
                                        </p:tgtEl>
                                      </p:cBhvr>
                                    </p:animEffect>
                                    <p:anim calcmode="lin" valueType="num">
                                      <p:cBhvr>
                                        <p:cTn id="123"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28" dur="26">
                                          <p:stCondLst>
                                            <p:cond delay="650"/>
                                          </p:stCondLst>
                                        </p:cTn>
                                        <p:tgtEl>
                                          <p:spTgt spid="52"/>
                                        </p:tgtEl>
                                      </p:cBhvr>
                                      <p:to x="100000" y="60000"/>
                                    </p:animScale>
                                    <p:animScale>
                                      <p:cBhvr>
                                        <p:cTn id="129" dur="166" decel="50000">
                                          <p:stCondLst>
                                            <p:cond delay="676"/>
                                          </p:stCondLst>
                                        </p:cTn>
                                        <p:tgtEl>
                                          <p:spTgt spid="52"/>
                                        </p:tgtEl>
                                      </p:cBhvr>
                                      <p:to x="100000" y="100000"/>
                                    </p:animScale>
                                    <p:animScale>
                                      <p:cBhvr>
                                        <p:cTn id="130" dur="26">
                                          <p:stCondLst>
                                            <p:cond delay="1312"/>
                                          </p:stCondLst>
                                        </p:cTn>
                                        <p:tgtEl>
                                          <p:spTgt spid="52"/>
                                        </p:tgtEl>
                                      </p:cBhvr>
                                      <p:to x="100000" y="80000"/>
                                    </p:animScale>
                                    <p:animScale>
                                      <p:cBhvr>
                                        <p:cTn id="131" dur="166" decel="50000">
                                          <p:stCondLst>
                                            <p:cond delay="1338"/>
                                          </p:stCondLst>
                                        </p:cTn>
                                        <p:tgtEl>
                                          <p:spTgt spid="52"/>
                                        </p:tgtEl>
                                      </p:cBhvr>
                                      <p:to x="100000" y="100000"/>
                                    </p:animScale>
                                    <p:animScale>
                                      <p:cBhvr>
                                        <p:cTn id="132" dur="26">
                                          <p:stCondLst>
                                            <p:cond delay="1642"/>
                                          </p:stCondLst>
                                        </p:cTn>
                                        <p:tgtEl>
                                          <p:spTgt spid="52"/>
                                        </p:tgtEl>
                                      </p:cBhvr>
                                      <p:to x="100000" y="90000"/>
                                    </p:animScale>
                                    <p:animScale>
                                      <p:cBhvr>
                                        <p:cTn id="133" dur="166" decel="50000">
                                          <p:stCondLst>
                                            <p:cond delay="1668"/>
                                          </p:stCondLst>
                                        </p:cTn>
                                        <p:tgtEl>
                                          <p:spTgt spid="52"/>
                                        </p:tgtEl>
                                      </p:cBhvr>
                                      <p:to x="100000" y="100000"/>
                                    </p:animScale>
                                    <p:animScale>
                                      <p:cBhvr>
                                        <p:cTn id="134" dur="26">
                                          <p:stCondLst>
                                            <p:cond delay="1808"/>
                                          </p:stCondLst>
                                        </p:cTn>
                                        <p:tgtEl>
                                          <p:spTgt spid="52"/>
                                        </p:tgtEl>
                                      </p:cBhvr>
                                      <p:to x="100000" y="95000"/>
                                    </p:animScale>
                                    <p:animScale>
                                      <p:cBhvr>
                                        <p:cTn id="135" dur="166" decel="50000">
                                          <p:stCondLst>
                                            <p:cond delay="1834"/>
                                          </p:stCondLst>
                                        </p:cTn>
                                        <p:tgtEl>
                                          <p:spTgt spid="52"/>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nodeType="click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wipe(down)">
                                      <p:cBhvr>
                                        <p:cTn id="140" dur="580">
                                          <p:stCondLst>
                                            <p:cond delay="0"/>
                                          </p:stCondLst>
                                        </p:cTn>
                                        <p:tgtEl>
                                          <p:spTgt spid="54"/>
                                        </p:tgtEl>
                                      </p:cBhvr>
                                    </p:animEffect>
                                    <p:anim calcmode="lin" valueType="num">
                                      <p:cBhvr>
                                        <p:cTn id="141"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46" dur="26">
                                          <p:stCondLst>
                                            <p:cond delay="650"/>
                                          </p:stCondLst>
                                        </p:cTn>
                                        <p:tgtEl>
                                          <p:spTgt spid="54"/>
                                        </p:tgtEl>
                                      </p:cBhvr>
                                      <p:to x="100000" y="60000"/>
                                    </p:animScale>
                                    <p:animScale>
                                      <p:cBhvr>
                                        <p:cTn id="147" dur="166" decel="50000">
                                          <p:stCondLst>
                                            <p:cond delay="676"/>
                                          </p:stCondLst>
                                        </p:cTn>
                                        <p:tgtEl>
                                          <p:spTgt spid="54"/>
                                        </p:tgtEl>
                                      </p:cBhvr>
                                      <p:to x="100000" y="100000"/>
                                    </p:animScale>
                                    <p:animScale>
                                      <p:cBhvr>
                                        <p:cTn id="148" dur="26">
                                          <p:stCondLst>
                                            <p:cond delay="1312"/>
                                          </p:stCondLst>
                                        </p:cTn>
                                        <p:tgtEl>
                                          <p:spTgt spid="54"/>
                                        </p:tgtEl>
                                      </p:cBhvr>
                                      <p:to x="100000" y="80000"/>
                                    </p:animScale>
                                    <p:animScale>
                                      <p:cBhvr>
                                        <p:cTn id="149" dur="166" decel="50000">
                                          <p:stCondLst>
                                            <p:cond delay="1338"/>
                                          </p:stCondLst>
                                        </p:cTn>
                                        <p:tgtEl>
                                          <p:spTgt spid="54"/>
                                        </p:tgtEl>
                                      </p:cBhvr>
                                      <p:to x="100000" y="100000"/>
                                    </p:animScale>
                                    <p:animScale>
                                      <p:cBhvr>
                                        <p:cTn id="150" dur="26">
                                          <p:stCondLst>
                                            <p:cond delay="1642"/>
                                          </p:stCondLst>
                                        </p:cTn>
                                        <p:tgtEl>
                                          <p:spTgt spid="54"/>
                                        </p:tgtEl>
                                      </p:cBhvr>
                                      <p:to x="100000" y="90000"/>
                                    </p:animScale>
                                    <p:animScale>
                                      <p:cBhvr>
                                        <p:cTn id="151" dur="166" decel="50000">
                                          <p:stCondLst>
                                            <p:cond delay="1668"/>
                                          </p:stCondLst>
                                        </p:cTn>
                                        <p:tgtEl>
                                          <p:spTgt spid="54"/>
                                        </p:tgtEl>
                                      </p:cBhvr>
                                      <p:to x="100000" y="100000"/>
                                    </p:animScale>
                                    <p:animScale>
                                      <p:cBhvr>
                                        <p:cTn id="152" dur="26">
                                          <p:stCondLst>
                                            <p:cond delay="1808"/>
                                          </p:stCondLst>
                                        </p:cTn>
                                        <p:tgtEl>
                                          <p:spTgt spid="54"/>
                                        </p:tgtEl>
                                      </p:cBhvr>
                                      <p:to x="100000" y="95000"/>
                                    </p:animScale>
                                    <p:animScale>
                                      <p:cBhvr>
                                        <p:cTn id="153" dur="166" decel="50000">
                                          <p:stCondLst>
                                            <p:cond delay="1834"/>
                                          </p:stCondLst>
                                        </p:cTn>
                                        <p:tgtEl>
                                          <p:spTgt spid="54"/>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5"/>
                                        </p:tgtEl>
                                        <p:attrNameLst>
                                          <p:attrName>style.visibility</p:attrName>
                                        </p:attrNameLst>
                                      </p:cBhvr>
                                      <p:to>
                                        <p:strVal val="visible"/>
                                      </p:to>
                                    </p:set>
                                    <p:animEffect transition="in" filter="fade">
                                      <p:cBhvr>
                                        <p:cTn id="15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82B6D-A07D-0B9B-B181-9F76ADBF083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C9ADEA-FA89-EBF9-D369-B39A0E661D26}"/>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8D1A72E-91F4-CA8C-2332-DC9FA7F48C33}"/>
              </a:ext>
            </a:extLst>
          </p:cNvPr>
          <p:cNvSpPr txBox="1"/>
          <p:nvPr/>
        </p:nvSpPr>
        <p:spPr>
          <a:xfrm>
            <a:off x="1679142" y="299036"/>
            <a:ext cx="6094902" cy="430887"/>
          </a:xfrm>
          <a:prstGeom prst="rect">
            <a:avLst/>
          </a:prstGeom>
          <a:noFill/>
        </p:spPr>
        <p:txBody>
          <a:bodyPr wrap="square">
            <a:spAutoFit/>
          </a:bodyPr>
          <a:lstStyle/>
          <a:p>
            <a:r>
              <a:rPr lang="en-US" sz="2200" b="0" i="0" u="none" strike="noStrike" baseline="0" dirty="0">
                <a:latin typeface="TimesLTStd-Roman"/>
              </a:rPr>
              <a:t>Find the derivative. Simplify where possible.</a:t>
            </a:r>
            <a:endParaRPr lang="en-US" sz="2200" dirty="0"/>
          </a:p>
        </p:txBody>
      </p:sp>
      <p:sp>
        <p:nvSpPr>
          <p:cNvPr id="3" name="TextBox 2">
            <a:extLst>
              <a:ext uri="{FF2B5EF4-FFF2-40B4-BE49-F238E27FC236}">
                <a16:creationId xmlns:a16="http://schemas.microsoft.com/office/drawing/2014/main" id="{4E612460-182B-FDCC-A2FB-304F77FEC62E}"/>
              </a:ext>
            </a:extLst>
          </p:cNvPr>
          <p:cNvSpPr txBox="1"/>
          <p:nvPr/>
        </p:nvSpPr>
        <p:spPr>
          <a:xfrm>
            <a:off x="296126" y="274836"/>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EA45BC44-0F79-A44D-F65C-F1C501885809}"/>
              </a:ext>
            </a:extLst>
          </p:cNvPr>
          <p:cNvSpPr txBox="1">
            <a:spLocks noChangeArrowheads="1"/>
          </p:cNvSpPr>
          <p:nvPr/>
        </p:nvSpPr>
        <p:spPr bwMode="auto">
          <a:xfrm>
            <a:off x="296126" y="168600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6" name="Group 5">
            <a:extLst>
              <a:ext uri="{FF2B5EF4-FFF2-40B4-BE49-F238E27FC236}">
                <a16:creationId xmlns:a16="http://schemas.microsoft.com/office/drawing/2014/main" id="{E29C03CC-AD7C-1023-228E-13CE0668C25C}"/>
              </a:ext>
            </a:extLst>
          </p:cNvPr>
          <p:cNvGrpSpPr/>
          <p:nvPr/>
        </p:nvGrpSpPr>
        <p:grpSpPr>
          <a:xfrm>
            <a:off x="482817" y="957206"/>
            <a:ext cx="2517456" cy="437465"/>
            <a:chOff x="709100" y="966309"/>
            <a:chExt cx="2517456" cy="437465"/>
          </a:xfrm>
        </p:grpSpPr>
        <p:pic>
          <p:nvPicPr>
            <p:cNvPr id="7" name="Picture 6">
              <a:extLst>
                <a:ext uri="{FF2B5EF4-FFF2-40B4-BE49-F238E27FC236}">
                  <a16:creationId xmlns:a16="http://schemas.microsoft.com/office/drawing/2014/main" id="{AB66328B-AAFD-DE08-51DF-67E78CFC0032}"/>
                </a:ext>
              </a:extLst>
            </p:cNvPr>
            <p:cNvPicPr>
              <a:picLocks noChangeAspect="1"/>
            </p:cNvPicPr>
            <p:nvPr/>
          </p:nvPicPr>
          <p:blipFill>
            <a:blip r:embed="rId2"/>
            <a:stretch>
              <a:fillRect/>
            </a:stretch>
          </p:blipFill>
          <p:spPr>
            <a:xfrm>
              <a:off x="1176598" y="1030362"/>
              <a:ext cx="2049958" cy="373412"/>
            </a:xfrm>
            <a:prstGeom prst="rect">
              <a:avLst/>
            </a:prstGeom>
          </p:spPr>
        </p:pic>
        <p:sp>
          <p:nvSpPr>
            <p:cNvPr id="8" name="TextBox 7">
              <a:extLst>
                <a:ext uri="{FF2B5EF4-FFF2-40B4-BE49-F238E27FC236}">
                  <a16:creationId xmlns:a16="http://schemas.microsoft.com/office/drawing/2014/main" id="{48EFE871-4F98-E5B9-D13D-80F8CB19A098}"/>
                </a:ext>
              </a:extLst>
            </p:cNvPr>
            <p:cNvSpPr txBox="1"/>
            <p:nvPr/>
          </p:nvSpPr>
          <p:spPr>
            <a:xfrm>
              <a:off x="709100" y="966309"/>
              <a:ext cx="524629" cy="430887"/>
            </a:xfrm>
            <a:prstGeom prst="rect">
              <a:avLst/>
            </a:prstGeom>
            <a:noFill/>
          </p:spPr>
          <p:txBody>
            <a:bodyPr wrap="square">
              <a:spAutoFit/>
            </a:bodyPr>
            <a:lstStyle/>
            <a:p>
              <a:r>
                <a:rPr lang="en-US" sz="2200" b="0" i="0" u="none" strike="noStrike" baseline="0" dirty="0">
                  <a:latin typeface="TimesLTStd-Roman"/>
                </a:rPr>
                <a:t>(a)</a:t>
              </a:r>
              <a:endParaRPr lang="en-US" sz="2200" dirty="0"/>
            </a:p>
          </p:txBody>
        </p:sp>
      </p:grpSp>
      <p:grpSp>
        <p:nvGrpSpPr>
          <p:cNvPr id="9" name="Group 8">
            <a:extLst>
              <a:ext uri="{FF2B5EF4-FFF2-40B4-BE49-F238E27FC236}">
                <a16:creationId xmlns:a16="http://schemas.microsoft.com/office/drawing/2014/main" id="{6DB0A0FC-2C23-F273-C668-EFAD3236B5B5}"/>
              </a:ext>
            </a:extLst>
          </p:cNvPr>
          <p:cNvGrpSpPr/>
          <p:nvPr/>
        </p:nvGrpSpPr>
        <p:grpSpPr>
          <a:xfrm>
            <a:off x="3617354" y="727559"/>
            <a:ext cx="2847803" cy="830652"/>
            <a:chOff x="3504251" y="801742"/>
            <a:chExt cx="2847803" cy="830652"/>
          </a:xfrm>
        </p:grpSpPr>
        <p:pic>
          <p:nvPicPr>
            <p:cNvPr id="10" name="Picture 9">
              <a:extLst>
                <a:ext uri="{FF2B5EF4-FFF2-40B4-BE49-F238E27FC236}">
                  <a16:creationId xmlns:a16="http://schemas.microsoft.com/office/drawing/2014/main" id="{BCB6E1F9-D9F2-787D-7614-8B5FDB60A11B}"/>
                </a:ext>
              </a:extLst>
            </p:cNvPr>
            <p:cNvPicPr>
              <a:picLocks noChangeAspect="1"/>
            </p:cNvPicPr>
            <p:nvPr/>
          </p:nvPicPr>
          <p:blipFill>
            <a:blip r:embed="rId3"/>
            <a:stretch>
              <a:fillRect/>
            </a:stretch>
          </p:blipFill>
          <p:spPr>
            <a:xfrm>
              <a:off x="4050615" y="801742"/>
              <a:ext cx="2301439" cy="830652"/>
            </a:xfrm>
            <a:prstGeom prst="rect">
              <a:avLst/>
            </a:prstGeom>
          </p:spPr>
        </p:pic>
        <p:sp>
          <p:nvSpPr>
            <p:cNvPr id="11" name="TextBox 10">
              <a:extLst>
                <a:ext uri="{FF2B5EF4-FFF2-40B4-BE49-F238E27FC236}">
                  <a16:creationId xmlns:a16="http://schemas.microsoft.com/office/drawing/2014/main" id="{43826CA0-3969-35A1-7DF3-D430B191F902}"/>
                </a:ext>
              </a:extLst>
            </p:cNvPr>
            <p:cNvSpPr txBox="1"/>
            <p:nvPr/>
          </p:nvSpPr>
          <p:spPr>
            <a:xfrm>
              <a:off x="3504251" y="1030361"/>
              <a:ext cx="524629" cy="430887"/>
            </a:xfrm>
            <a:prstGeom prst="rect">
              <a:avLst/>
            </a:prstGeom>
            <a:noFill/>
          </p:spPr>
          <p:txBody>
            <a:bodyPr wrap="square">
              <a:spAutoFit/>
            </a:bodyPr>
            <a:lstStyle/>
            <a:p>
              <a:r>
                <a:rPr lang="en-US" sz="2200" b="0" i="0" u="none" strike="noStrike" baseline="0" dirty="0">
                  <a:latin typeface="TimesLTStd-Roman"/>
                </a:rPr>
                <a:t>(</a:t>
              </a:r>
              <a:r>
                <a:rPr lang="en-US" sz="2200" dirty="0">
                  <a:latin typeface="TimesLTStd-Roman"/>
                </a:rPr>
                <a:t>b</a:t>
              </a:r>
              <a:r>
                <a:rPr lang="en-US" sz="2200" b="0" i="0" u="none" strike="noStrike" baseline="0" dirty="0">
                  <a:latin typeface="TimesLTStd-Roman"/>
                </a:rPr>
                <a:t>)</a:t>
              </a:r>
              <a:endParaRPr lang="en-US" sz="2200" dirty="0"/>
            </a:p>
          </p:txBody>
        </p:sp>
      </p:grpSp>
      <p:grpSp>
        <p:nvGrpSpPr>
          <p:cNvPr id="12" name="Group 11">
            <a:extLst>
              <a:ext uri="{FF2B5EF4-FFF2-40B4-BE49-F238E27FC236}">
                <a16:creationId xmlns:a16="http://schemas.microsoft.com/office/drawing/2014/main" id="{B8EC8A2B-43E3-A5A8-67C9-D8133DDAD00C}"/>
              </a:ext>
            </a:extLst>
          </p:cNvPr>
          <p:cNvGrpSpPr/>
          <p:nvPr/>
        </p:nvGrpSpPr>
        <p:grpSpPr>
          <a:xfrm>
            <a:off x="7341513" y="955120"/>
            <a:ext cx="2614439" cy="446129"/>
            <a:chOff x="7242837" y="1015120"/>
            <a:chExt cx="2614439" cy="446129"/>
          </a:xfrm>
        </p:grpSpPr>
        <p:pic>
          <p:nvPicPr>
            <p:cNvPr id="13" name="Picture 12">
              <a:extLst>
                <a:ext uri="{FF2B5EF4-FFF2-40B4-BE49-F238E27FC236}">
                  <a16:creationId xmlns:a16="http://schemas.microsoft.com/office/drawing/2014/main" id="{68C13AC6-1D3F-CFE1-31D5-FBA5D6FEC009}"/>
                </a:ext>
              </a:extLst>
            </p:cNvPr>
            <p:cNvPicPr>
              <a:picLocks noChangeAspect="1"/>
            </p:cNvPicPr>
            <p:nvPr/>
          </p:nvPicPr>
          <p:blipFill>
            <a:blip r:embed="rId4"/>
            <a:stretch>
              <a:fillRect/>
            </a:stretch>
          </p:blipFill>
          <p:spPr>
            <a:xfrm>
              <a:off x="7715870" y="1015120"/>
              <a:ext cx="2141406" cy="388654"/>
            </a:xfrm>
            <a:prstGeom prst="rect">
              <a:avLst/>
            </a:prstGeom>
          </p:spPr>
        </p:pic>
        <p:sp>
          <p:nvSpPr>
            <p:cNvPr id="14" name="TextBox 13">
              <a:extLst>
                <a:ext uri="{FF2B5EF4-FFF2-40B4-BE49-F238E27FC236}">
                  <a16:creationId xmlns:a16="http://schemas.microsoft.com/office/drawing/2014/main" id="{2D765406-BF7E-2C26-2F90-A066D3F8227A}"/>
                </a:ext>
              </a:extLst>
            </p:cNvPr>
            <p:cNvSpPr txBox="1"/>
            <p:nvPr/>
          </p:nvSpPr>
          <p:spPr>
            <a:xfrm>
              <a:off x="7242837" y="1030362"/>
              <a:ext cx="524629"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grpSp>
        <p:nvGrpSpPr>
          <p:cNvPr id="15" name="Group 14">
            <a:extLst>
              <a:ext uri="{FF2B5EF4-FFF2-40B4-BE49-F238E27FC236}">
                <a16:creationId xmlns:a16="http://schemas.microsoft.com/office/drawing/2014/main" id="{A0DCB01D-921F-C334-A36D-CA71719770F7}"/>
              </a:ext>
            </a:extLst>
          </p:cNvPr>
          <p:cNvGrpSpPr/>
          <p:nvPr/>
        </p:nvGrpSpPr>
        <p:grpSpPr>
          <a:xfrm>
            <a:off x="195126" y="2304710"/>
            <a:ext cx="2614439" cy="446129"/>
            <a:chOff x="7242837" y="1015120"/>
            <a:chExt cx="2614439" cy="446129"/>
          </a:xfrm>
        </p:grpSpPr>
        <p:pic>
          <p:nvPicPr>
            <p:cNvPr id="16" name="Picture 15">
              <a:extLst>
                <a:ext uri="{FF2B5EF4-FFF2-40B4-BE49-F238E27FC236}">
                  <a16:creationId xmlns:a16="http://schemas.microsoft.com/office/drawing/2014/main" id="{904269A5-3915-569B-1E33-2623D6952EE0}"/>
                </a:ext>
              </a:extLst>
            </p:cNvPr>
            <p:cNvPicPr>
              <a:picLocks noChangeAspect="1"/>
            </p:cNvPicPr>
            <p:nvPr/>
          </p:nvPicPr>
          <p:blipFill>
            <a:blip r:embed="rId4"/>
            <a:stretch>
              <a:fillRect/>
            </a:stretch>
          </p:blipFill>
          <p:spPr>
            <a:xfrm>
              <a:off x="7715870" y="1015120"/>
              <a:ext cx="2141406" cy="388654"/>
            </a:xfrm>
            <a:prstGeom prst="rect">
              <a:avLst/>
            </a:prstGeom>
          </p:spPr>
        </p:pic>
        <p:sp>
          <p:nvSpPr>
            <p:cNvPr id="17" name="TextBox 16">
              <a:extLst>
                <a:ext uri="{FF2B5EF4-FFF2-40B4-BE49-F238E27FC236}">
                  <a16:creationId xmlns:a16="http://schemas.microsoft.com/office/drawing/2014/main" id="{F9DE820D-0F54-731D-DBE7-418740C1A3EB}"/>
                </a:ext>
              </a:extLst>
            </p:cNvPr>
            <p:cNvSpPr txBox="1"/>
            <p:nvPr/>
          </p:nvSpPr>
          <p:spPr>
            <a:xfrm>
              <a:off x="7242837" y="1030362"/>
              <a:ext cx="524629" cy="430887"/>
            </a:xfrm>
            <a:prstGeom prst="rect">
              <a:avLst/>
            </a:prstGeom>
            <a:noFill/>
          </p:spPr>
          <p:txBody>
            <a:bodyPr wrap="square">
              <a:spAutoFit/>
            </a:bodyPr>
            <a:lstStyle/>
            <a:p>
              <a:r>
                <a:rPr lang="en-US" sz="2200" b="0" i="0" u="none" strike="noStrike" baseline="0" dirty="0">
                  <a:latin typeface="TimesLTStd-Roman"/>
                </a:rPr>
                <a:t>(c)</a:t>
              </a:r>
              <a:endParaRPr lang="en-US" sz="2200" dirty="0"/>
            </a:p>
          </p:txBody>
        </p:sp>
      </p:grpSp>
      <p:pic>
        <p:nvPicPr>
          <p:cNvPr id="19" name="Picture 18">
            <a:extLst>
              <a:ext uri="{FF2B5EF4-FFF2-40B4-BE49-F238E27FC236}">
                <a16:creationId xmlns:a16="http://schemas.microsoft.com/office/drawing/2014/main" id="{4473786D-C8DA-081D-AC7A-ABA8A261B32C}"/>
              </a:ext>
            </a:extLst>
          </p:cNvPr>
          <p:cNvPicPr>
            <a:picLocks noChangeAspect="1"/>
          </p:cNvPicPr>
          <p:nvPr/>
        </p:nvPicPr>
        <p:blipFill>
          <a:blip r:embed="rId5"/>
          <a:stretch>
            <a:fillRect/>
          </a:stretch>
        </p:blipFill>
        <p:spPr>
          <a:xfrm>
            <a:off x="627261" y="2796081"/>
            <a:ext cx="3680779" cy="845893"/>
          </a:xfrm>
          <a:prstGeom prst="rect">
            <a:avLst/>
          </a:prstGeom>
        </p:spPr>
      </p:pic>
      <p:pic>
        <p:nvPicPr>
          <p:cNvPr id="21" name="Picture 20">
            <a:extLst>
              <a:ext uri="{FF2B5EF4-FFF2-40B4-BE49-F238E27FC236}">
                <a16:creationId xmlns:a16="http://schemas.microsoft.com/office/drawing/2014/main" id="{9DE0F9DA-DF49-4339-3A2C-5EEF3CB085BF}"/>
              </a:ext>
            </a:extLst>
          </p:cNvPr>
          <p:cNvPicPr>
            <a:picLocks noChangeAspect="1"/>
          </p:cNvPicPr>
          <p:nvPr/>
        </p:nvPicPr>
        <p:blipFill>
          <a:blip r:embed="rId6"/>
          <a:stretch>
            <a:fillRect/>
          </a:stretch>
        </p:blipFill>
        <p:spPr>
          <a:xfrm>
            <a:off x="950315" y="3713726"/>
            <a:ext cx="2956816" cy="777307"/>
          </a:xfrm>
          <a:prstGeom prst="rect">
            <a:avLst/>
          </a:prstGeom>
        </p:spPr>
      </p:pic>
      <p:pic>
        <p:nvPicPr>
          <p:cNvPr id="23" name="Picture 22">
            <a:extLst>
              <a:ext uri="{FF2B5EF4-FFF2-40B4-BE49-F238E27FC236}">
                <a16:creationId xmlns:a16="http://schemas.microsoft.com/office/drawing/2014/main" id="{FEC0037A-CEB8-DF10-4D86-F19E6246EC18}"/>
              </a:ext>
            </a:extLst>
          </p:cNvPr>
          <p:cNvPicPr>
            <a:picLocks noChangeAspect="1"/>
          </p:cNvPicPr>
          <p:nvPr/>
        </p:nvPicPr>
        <p:blipFill>
          <a:blip r:embed="rId7"/>
          <a:stretch>
            <a:fillRect/>
          </a:stretch>
        </p:blipFill>
        <p:spPr>
          <a:xfrm>
            <a:off x="934281" y="4515727"/>
            <a:ext cx="2583404" cy="731583"/>
          </a:xfrm>
          <a:prstGeom prst="rect">
            <a:avLst/>
          </a:prstGeom>
        </p:spPr>
      </p:pic>
      <p:pic>
        <p:nvPicPr>
          <p:cNvPr id="25" name="Picture 24">
            <a:extLst>
              <a:ext uri="{FF2B5EF4-FFF2-40B4-BE49-F238E27FC236}">
                <a16:creationId xmlns:a16="http://schemas.microsoft.com/office/drawing/2014/main" id="{B338C279-A440-09BF-75D9-935D9F29F814}"/>
              </a:ext>
            </a:extLst>
          </p:cNvPr>
          <p:cNvPicPr>
            <a:picLocks noChangeAspect="1"/>
          </p:cNvPicPr>
          <p:nvPr/>
        </p:nvPicPr>
        <p:blipFill>
          <a:blip r:embed="rId8"/>
          <a:stretch>
            <a:fillRect/>
          </a:stretch>
        </p:blipFill>
        <p:spPr>
          <a:xfrm>
            <a:off x="934281" y="5323985"/>
            <a:ext cx="1021168" cy="480102"/>
          </a:xfrm>
          <a:prstGeom prst="rect">
            <a:avLst/>
          </a:prstGeom>
        </p:spPr>
      </p:pic>
      <p:pic>
        <p:nvPicPr>
          <p:cNvPr id="27" name="Picture 26">
            <a:extLst>
              <a:ext uri="{FF2B5EF4-FFF2-40B4-BE49-F238E27FC236}">
                <a16:creationId xmlns:a16="http://schemas.microsoft.com/office/drawing/2014/main" id="{3DE65942-F50C-6E30-FB8D-A8398F3EC8E5}"/>
              </a:ext>
            </a:extLst>
          </p:cNvPr>
          <p:cNvPicPr>
            <a:picLocks noChangeAspect="1"/>
          </p:cNvPicPr>
          <p:nvPr/>
        </p:nvPicPr>
        <p:blipFill>
          <a:blip r:embed="rId9"/>
          <a:stretch>
            <a:fillRect/>
          </a:stretch>
        </p:blipFill>
        <p:spPr>
          <a:xfrm>
            <a:off x="5557012" y="2191306"/>
            <a:ext cx="2827832" cy="856537"/>
          </a:xfrm>
          <a:prstGeom prst="rect">
            <a:avLst/>
          </a:prstGeom>
        </p:spPr>
      </p:pic>
      <p:pic>
        <p:nvPicPr>
          <p:cNvPr id="28" name="Picture 27">
            <a:extLst>
              <a:ext uri="{FF2B5EF4-FFF2-40B4-BE49-F238E27FC236}">
                <a16:creationId xmlns:a16="http://schemas.microsoft.com/office/drawing/2014/main" id="{598E5F01-704F-8450-F754-5F6CA442963E}"/>
              </a:ext>
            </a:extLst>
          </p:cNvPr>
          <p:cNvPicPr>
            <a:picLocks noChangeAspect="1"/>
          </p:cNvPicPr>
          <p:nvPr/>
        </p:nvPicPr>
        <p:blipFill>
          <a:blip r:embed="rId10"/>
          <a:stretch>
            <a:fillRect/>
          </a:stretch>
        </p:blipFill>
        <p:spPr>
          <a:xfrm>
            <a:off x="1005059" y="2791428"/>
            <a:ext cx="1915759" cy="845893"/>
          </a:xfrm>
          <a:prstGeom prst="rect">
            <a:avLst/>
          </a:prstGeom>
        </p:spPr>
      </p:pic>
      <p:pic>
        <p:nvPicPr>
          <p:cNvPr id="29" name="Picture 28">
            <a:extLst>
              <a:ext uri="{FF2B5EF4-FFF2-40B4-BE49-F238E27FC236}">
                <a16:creationId xmlns:a16="http://schemas.microsoft.com/office/drawing/2014/main" id="{6E9726CF-EF59-5496-F6A5-25F730CED178}"/>
              </a:ext>
            </a:extLst>
          </p:cNvPr>
          <p:cNvPicPr>
            <a:picLocks noChangeAspect="1"/>
          </p:cNvPicPr>
          <p:nvPr/>
        </p:nvPicPr>
        <p:blipFill>
          <a:blip r:embed="rId10"/>
          <a:stretch>
            <a:fillRect/>
          </a:stretch>
        </p:blipFill>
        <p:spPr>
          <a:xfrm>
            <a:off x="2921789" y="2803687"/>
            <a:ext cx="1518644" cy="724068"/>
          </a:xfrm>
          <a:prstGeom prst="rect">
            <a:avLst/>
          </a:prstGeom>
        </p:spPr>
      </p:pic>
      <p:pic>
        <p:nvPicPr>
          <p:cNvPr id="30" name="Picture 29">
            <a:extLst>
              <a:ext uri="{FF2B5EF4-FFF2-40B4-BE49-F238E27FC236}">
                <a16:creationId xmlns:a16="http://schemas.microsoft.com/office/drawing/2014/main" id="{2AC80845-D980-C0E4-1714-FC04BE7887E4}"/>
              </a:ext>
            </a:extLst>
          </p:cNvPr>
          <p:cNvPicPr>
            <a:picLocks noChangeAspect="1"/>
          </p:cNvPicPr>
          <p:nvPr/>
        </p:nvPicPr>
        <p:blipFill>
          <a:blip r:embed="rId10"/>
          <a:stretch>
            <a:fillRect/>
          </a:stretch>
        </p:blipFill>
        <p:spPr>
          <a:xfrm>
            <a:off x="934281" y="3689032"/>
            <a:ext cx="1506312" cy="724068"/>
          </a:xfrm>
          <a:prstGeom prst="rect">
            <a:avLst/>
          </a:prstGeom>
        </p:spPr>
      </p:pic>
      <p:pic>
        <p:nvPicPr>
          <p:cNvPr id="31" name="Picture 30">
            <a:extLst>
              <a:ext uri="{FF2B5EF4-FFF2-40B4-BE49-F238E27FC236}">
                <a16:creationId xmlns:a16="http://schemas.microsoft.com/office/drawing/2014/main" id="{2CA65377-F222-47A1-C89F-D173678C9A8B}"/>
              </a:ext>
            </a:extLst>
          </p:cNvPr>
          <p:cNvPicPr>
            <a:picLocks noChangeAspect="1"/>
          </p:cNvPicPr>
          <p:nvPr/>
        </p:nvPicPr>
        <p:blipFill>
          <a:blip r:embed="rId10"/>
          <a:stretch>
            <a:fillRect/>
          </a:stretch>
        </p:blipFill>
        <p:spPr>
          <a:xfrm>
            <a:off x="2467650" y="3702188"/>
            <a:ext cx="1506312" cy="724068"/>
          </a:xfrm>
          <a:prstGeom prst="rect">
            <a:avLst/>
          </a:prstGeom>
        </p:spPr>
      </p:pic>
      <p:pic>
        <p:nvPicPr>
          <p:cNvPr id="33" name="Picture 32">
            <a:extLst>
              <a:ext uri="{FF2B5EF4-FFF2-40B4-BE49-F238E27FC236}">
                <a16:creationId xmlns:a16="http://schemas.microsoft.com/office/drawing/2014/main" id="{1202AC73-8A90-3807-9728-6F78B7CBA3A6}"/>
              </a:ext>
            </a:extLst>
          </p:cNvPr>
          <p:cNvPicPr>
            <a:picLocks noChangeAspect="1"/>
          </p:cNvPicPr>
          <p:nvPr/>
        </p:nvPicPr>
        <p:blipFill>
          <a:blip r:embed="rId11"/>
          <a:stretch>
            <a:fillRect/>
          </a:stretch>
        </p:blipFill>
        <p:spPr>
          <a:xfrm>
            <a:off x="10170403" y="990776"/>
            <a:ext cx="1745131" cy="434378"/>
          </a:xfrm>
          <a:prstGeom prst="rect">
            <a:avLst/>
          </a:prstGeom>
        </p:spPr>
      </p:pic>
    </p:spTree>
    <p:extLst>
      <p:ext uri="{BB962C8B-B14F-4D97-AF65-F5344CB8AC3E}">
        <p14:creationId xmlns:p14="http://schemas.microsoft.com/office/powerpoint/2010/main" val="236619664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F174-74C5-F768-F65D-10EFDE4544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276B14-B13B-70F1-81AE-383F019A82B3}"/>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32C956-6328-C652-9DEC-4BD70FF2C2D3}"/>
              </a:ext>
            </a:extLst>
          </p:cNvPr>
          <p:cNvSpPr txBox="1"/>
          <p:nvPr/>
        </p:nvSpPr>
        <p:spPr>
          <a:xfrm>
            <a:off x="1700360" y="310001"/>
            <a:ext cx="10194903" cy="769441"/>
          </a:xfrm>
          <a:prstGeom prst="rect">
            <a:avLst/>
          </a:prstGeom>
          <a:noFill/>
        </p:spPr>
        <p:txBody>
          <a:bodyPr wrap="square">
            <a:spAutoFit/>
          </a:bodyPr>
          <a:lstStyle/>
          <a:p>
            <a:pPr algn="l"/>
            <a:r>
              <a:rPr lang="en-US" sz="2200" b="1" i="0" u="none" strike="noStrike" baseline="0" dirty="0">
                <a:latin typeface="Times New Roman" panose="02020603050405020304" pitchFamily="18" charset="0"/>
                <a:cs typeface="Times New Roman" panose="02020603050405020304" pitchFamily="18" charset="0"/>
              </a:rPr>
              <a:t>The Gateway Arch </a:t>
            </a:r>
            <a:r>
              <a:rPr lang="en-US" sz="2200" b="0" i="0" u="none" strike="noStrike" baseline="0" dirty="0">
                <a:latin typeface="Times New Roman" panose="02020603050405020304" pitchFamily="18" charset="0"/>
                <a:cs typeface="Times New Roman" panose="02020603050405020304" pitchFamily="18" charset="0"/>
              </a:rPr>
              <a:t>The Gateway Arch in St. Louis was designed by </a:t>
            </a:r>
            <a:r>
              <a:rPr lang="en-US" sz="2200" b="0" i="0" u="none" strike="noStrike" baseline="0" dirty="0" err="1">
                <a:latin typeface="Times New Roman" panose="02020603050405020304" pitchFamily="18" charset="0"/>
                <a:cs typeface="Times New Roman" panose="02020603050405020304" pitchFamily="18" charset="0"/>
              </a:rPr>
              <a:t>Eero</a:t>
            </a:r>
            <a:r>
              <a:rPr lang="en-US" sz="2200" b="0" i="0" u="none" strike="noStrike" baseline="0" dirty="0">
                <a:latin typeface="Times New Roman" panose="02020603050405020304" pitchFamily="18" charset="0"/>
                <a:cs typeface="Times New Roman" panose="02020603050405020304" pitchFamily="18" charset="0"/>
              </a:rPr>
              <a:t> Saarinen and was constructed using the equation</a:t>
            </a:r>
            <a:endParaRPr lang="en-US" sz="2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841D2FA-7B83-C301-60A1-D83ECBBA015C}"/>
              </a:ext>
            </a:extLst>
          </p:cNvPr>
          <p:cNvSpPr txBox="1"/>
          <p:nvPr/>
        </p:nvSpPr>
        <p:spPr>
          <a:xfrm>
            <a:off x="296126" y="283939"/>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4B83451A-C244-CD3B-7F1B-AD8317BE0DE6}"/>
              </a:ext>
            </a:extLst>
          </p:cNvPr>
          <p:cNvSpPr txBox="1">
            <a:spLocks noChangeArrowheads="1"/>
          </p:cNvSpPr>
          <p:nvPr/>
        </p:nvSpPr>
        <p:spPr bwMode="auto">
          <a:xfrm>
            <a:off x="296126" y="3519679"/>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7" name="Picture 6">
            <a:extLst>
              <a:ext uri="{FF2B5EF4-FFF2-40B4-BE49-F238E27FC236}">
                <a16:creationId xmlns:a16="http://schemas.microsoft.com/office/drawing/2014/main" id="{816EF00B-FA55-6208-03A0-A096DEE1008B}"/>
              </a:ext>
            </a:extLst>
          </p:cNvPr>
          <p:cNvPicPr>
            <a:picLocks noChangeAspect="1"/>
          </p:cNvPicPr>
          <p:nvPr/>
        </p:nvPicPr>
        <p:blipFill>
          <a:blip r:embed="rId2"/>
          <a:stretch>
            <a:fillRect/>
          </a:stretch>
        </p:blipFill>
        <p:spPr>
          <a:xfrm>
            <a:off x="1220001" y="2224398"/>
            <a:ext cx="406512" cy="400786"/>
          </a:xfrm>
          <a:prstGeom prst="rect">
            <a:avLst/>
          </a:prstGeom>
        </p:spPr>
      </p:pic>
      <p:pic>
        <p:nvPicPr>
          <p:cNvPr id="9" name="Picture 8">
            <a:extLst>
              <a:ext uri="{FF2B5EF4-FFF2-40B4-BE49-F238E27FC236}">
                <a16:creationId xmlns:a16="http://schemas.microsoft.com/office/drawing/2014/main" id="{C97B8791-1072-1161-803E-AE21CA4A4D66}"/>
              </a:ext>
            </a:extLst>
          </p:cNvPr>
          <p:cNvPicPr>
            <a:picLocks noChangeAspect="1"/>
          </p:cNvPicPr>
          <p:nvPr/>
        </p:nvPicPr>
        <p:blipFill>
          <a:blip r:embed="rId3"/>
          <a:stretch>
            <a:fillRect/>
          </a:stretch>
        </p:blipFill>
        <p:spPr>
          <a:xfrm>
            <a:off x="3884215" y="1150357"/>
            <a:ext cx="4686706" cy="37341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F2B2FF-E0BC-F4D0-1BE9-DF3A702C88B3}"/>
                  </a:ext>
                </a:extLst>
              </p:cNvPr>
              <p:cNvSpPr txBox="1"/>
              <p:nvPr/>
            </p:nvSpPr>
            <p:spPr>
              <a:xfrm>
                <a:off x="1626513" y="1551334"/>
                <a:ext cx="10149928" cy="430887"/>
              </a:xfrm>
              <a:prstGeom prst="rect">
                <a:avLst/>
              </a:prstGeom>
              <a:noFill/>
            </p:spPr>
            <p:txBody>
              <a:bodyPr wrap="square">
                <a:spAutoFit/>
              </a:bodyPr>
              <a:lstStyle/>
              <a:p>
                <a:pPr algn="l"/>
                <a:r>
                  <a:rPr lang="en-US" sz="2200" b="0" i="0" u="none" strike="noStrike" baseline="0" dirty="0">
                    <a:latin typeface="TimesLTStd-Roman"/>
                  </a:rPr>
                  <a:t>for the central curve of the arch, where </a:t>
                </a:r>
                <a:r>
                  <a:rPr lang="en-US" sz="2200" b="0" i="1" u="none" strike="noStrike" baseline="0" dirty="0">
                    <a:latin typeface="TimesLTStd-Italic"/>
                  </a:rPr>
                  <a:t>x </a:t>
                </a:r>
                <a:r>
                  <a:rPr lang="en-US" sz="2200" b="0" i="0" u="none" strike="noStrike" baseline="0" dirty="0">
                    <a:latin typeface="TimesLTStd-Roman"/>
                  </a:rPr>
                  <a:t>and </a:t>
                </a:r>
                <a:r>
                  <a:rPr lang="en-US" sz="2200" b="0" i="1" u="none" strike="noStrike" baseline="0" dirty="0">
                    <a:latin typeface="TimesLTStd-Italic"/>
                  </a:rPr>
                  <a:t>y </a:t>
                </a:r>
                <a:r>
                  <a:rPr lang="en-US" sz="2200" b="0" i="0" u="none" strike="noStrike" baseline="0" dirty="0">
                    <a:latin typeface="TimesLTStd-Roman"/>
                  </a:rPr>
                  <a:t>are measured in meters and </a:t>
                </a:r>
                <a14:m>
                  <m:oMath xmlns:m="http://schemas.openxmlformats.org/officeDocument/2006/math">
                    <m:d>
                      <m:dPr>
                        <m:begChr m:val="|"/>
                        <m:endChr m:val="|"/>
                        <m:ctrlPr>
                          <a:rPr lang="en-US" sz="2200" b="0" i="1" u="none" strike="noStrike" baseline="0" smtClean="0">
                            <a:latin typeface="Cambria Math" panose="02040503050406030204" pitchFamily="18" charset="0"/>
                          </a:rPr>
                        </m:ctrlPr>
                      </m:dPr>
                      <m:e>
                        <m:r>
                          <a:rPr lang="en-US" sz="2200" b="0" i="1" u="none" strike="noStrike" baseline="0" smtClean="0">
                            <a:latin typeface="Cambria Math" panose="02040503050406030204" pitchFamily="18" charset="0"/>
                          </a:rPr>
                          <m:t>𝑥</m:t>
                        </m:r>
                      </m:e>
                    </m:d>
                    <m:r>
                      <a:rPr lang="en-US" sz="2200" b="0" i="1" u="none" strike="noStrike" baseline="0" smtClean="0">
                        <a:latin typeface="Cambria Math" panose="02040503050406030204" pitchFamily="18" charset="0"/>
                        <a:ea typeface="Cambria Math" panose="02040503050406030204" pitchFamily="18" charset="0"/>
                      </a:rPr>
                      <m:t>≤91.20.</m:t>
                    </m:r>
                  </m:oMath>
                </a14:m>
                <a:endParaRPr lang="en-US" sz="2200" dirty="0"/>
              </a:p>
            </p:txBody>
          </p:sp>
        </mc:Choice>
        <mc:Fallback xmlns="">
          <p:sp>
            <p:nvSpPr>
              <p:cNvPr id="11" name="TextBox 10">
                <a:extLst>
                  <a:ext uri="{FF2B5EF4-FFF2-40B4-BE49-F238E27FC236}">
                    <a16:creationId xmlns:a16="http://schemas.microsoft.com/office/drawing/2014/main" id="{F0F2B2FF-E0BC-F4D0-1BE9-DF3A702C88B3}"/>
                  </a:ext>
                </a:extLst>
              </p:cNvPr>
              <p:cNvSpPr txBox="1">
                <a:spLocks noRot="1" noChangeAspect="1" noMove="1" noResize="1" noEditPoints="1" noAdjustHandles="1" noChangeArrowheads="1" noChangeShapeType="1" noTextEdit="1"/>
              </p:cNvSpPr>
              <p:nvPr/>
            </p:nvSpPr>
            <p:spPr>
              <a:xfrm>
                <a:off x="1626513" y="1551334"/>
                <a:ext cx="10149928" cy="430887"/>
              </a:xfrm>
              <a:prstGeom prst="rect">
                <a:avLst/>
              </a:prstGeom>
              <a:blipFill>
                <a:blip r:embed="rId4"/>
                <a:stretch>
                  <a:fillRect l="-781" t="-9859" b="-2676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E98B6CCE-F713-922E-195F-AADFE654FBF9}"/>
              </a:ext>
            </a:extLst>
          </p:cNvPr>
          <p:cNvSpPr txBox="1"/>
          <p:nvPr/>
        </p:nvSpPr>
        <p:spPr>
          <a:xfrm>
            <a:off x="1712097" y="2021973"/>
            <a:ext cx="8602925" cy="1446550"/>
          </a:xfrm>
          <a:prstGeom prst="rect">
            <a:avLst/>
          </a:prstGeom>
          <a:noFill/>
        </p:spPr>
        <p:txBody>
          <a:bodyPr wrap="square">
            <a:spAutoFit/>
          </a:bodyPr>
          <a:lstStyle/>
          <a:p>
            <a:pPr algn="l"/>
            <a:r>
              <a:rPr lang="en-US" sz="2200" b="0" i="0" u="none" strike="noStrike" baseline="0" dirty="0">
                <a:latin typeface="TimesLTStd-Roman"/>
              </a:rPr>
              <a:t>(a) Graph the central curve.</a:t>
            </a:r>
          </a:p>
          <a:p>
            <a:pPr algn="l"/>
            <a:r>
              <a:rPr lang="en-US" sz="2200" b="0" i="0" u="none" strike="noStrike" baseline="0" dirty="0">
                <a:latin typeface="TimesLTStd-Roman"/>
              </a:rPr>
              <a:t>(b) What is the height of the arch at its center?</a:t>
            </a:r>
          </a:p>
          <a:p>
            <a:pPr algn="l"/>
            <a:r>
              <a:rPr lang="en-US" sz="2200" b="0" i="0" u="none" strike="noStrike" baseline="0" dirty="0">
                <a:latin typeface="TimesLTStd-Roman"/>
              </a:rPr>
              <a:t>(c) At what points is the height 100 m?</a:t>
            </a:r>
          </a:p>
          <a:p>
            <a:pPr algn="l"/>
            <a:r>
              <a:rPr lang="en-US" sz="2200" b="0" i="0" u="none" strike="noStrike" baseline="0" dirty="0">
                <a:latin typeface="TimesLTStd-Roman"/>
              </a:rPr>
              <a:t>(d) What is the slope of the arch at the points in part (c)?</a:t>
            </a:r>
            <a:endParaRPr lang="en-US" sz="2200" dirty="0"/>
          </a:p>
        </p:txBody>
      </p:sp>
      <p:sp>
        <p:nvSpPr>
          <p:cNvPr id="15" name="TextBox 14">
            <a:extLst>
              <a:ext uri="{FF2B5EF4-FFF2-40B4-BE49-F238E27FC236}">
                <a16:creationId xmlns:a16="http://schemas.microsoft.com/office/drawing/2014/main" id="{5FF459F9-4EFC-2AF9-BD5B-C63FF3B89FB8}"/>
              </a:ext>
            </a:extLst>
          </p:cNvPr>
          <p:cNvSpPr txBox="1"/>
          <p:nvPr/>
        </p:nvSpPr>
        <p:spPr>
          <a:xfrm>
            <a:off x="181970" y="4007981"/>
            <a:ext cx="3620355" cy="430887"/>
          </a:xfrm>
          <a:prstGeom prst="rect">
            <a:avLst/>
          </a:prstGeom>
          <a:noFill/>
        </p:spPr>
        <p:txBody>
          <a:bodyPr wrap="square">
            <a:spAutoFit/>
          </a:bodyPr>
          <a:lstStyle/>
          <a:p>
            <a:pPr algn="l"/>
            <a:r>
              <a:rPr lang="en-US" sz="2200" b="0" i="0" u="none" strike="noStrike" baseline="0" dirty="0">
                <a:latin typeface="TimesLTStd-Roman"/>
              </a:rPr>
              <a:t>(a) Graph the central curve.</a:t>
            </a:r>
          </a:p>
        </p:txBody>
      </p:sp>
      <p:pic>
        <p:nvPicPr>
          <p:cNvPr id="17" name="Picture 16">
            <a:extLst>
              <a:ext uri="{FF2B5EF4-FFF2-40B4-BE49-F238E27FC236}">
                <a16:creationId xmlns:a16="http://schemas.microsoft.com/office/drawing/2014/main" id="{7F263625-7F99-EFB7-F0E1-6999D65FD638}"/>
              </a:ext>
            </a:extLst>
          </p:cNvPr>
          <p:cNvPicPr>
            <a:picLocks noChangeAspect="1"/>
          </p:cNvPicPr>
          <p:nvPr/>
        </p:nvPicPr>
        <p:blipFill>
          <a:blip r:embed="rId5"/>
          <a:stretch>
            <a:fillRect/>
          </a:stretch>
        </p:blipFill>
        <p:spPr>
          <a:xfrm>
            <a:off x="4192711" y="4318845"/>
            <a:ext cx="3105150" cy="2343150"/>
          </a:xfrm>
          <a:prstGeom prst="rect">
            <a:avLst/>
          </a:prstGeom>
        </p:spPr>
      </p:pic>
      <p:pic>
        <p:nvPicPr>
          <p:cNvPr id="19" name="Picture 18">
            <a:extLst>
              <a:ext uri="{FF2B5EF4-FFF2-40B4-BE49-F238E27FC236}">
                <a16:creationId xmlns:a16="http://schemas.microsoft.com/office/drawing/2014/main" id="{6213DE88-CB6C-8EF2-D271-B64937F82618}"/>
              </a:ext>
            </a:extLst>
          </p:cNvPr>
          <p:cNvPicPr>
            <a:picLocks noChangeAspect="1"/>
          </p:cNvPicPr>
          <p:nvPr/>
        </p:nvPicPr>
        <p:blipFill>
          <a:blip r:embed="rId6"/>
          <a:stretch>
            <a:fillRect/>
          </a:stretch>
        </p:blipFill>
        <p:spPr>
          <a:xfrm>
            <a:off x="4192711" y="4318845"/>
            <a:ext cx="3105150" cy="2343150"/>
          </a:xfrm>
          <a:prstGeom prst="rect">
            <a:avLst/>
          </a:prstGeom>
        </p:spPr>
      </p:pic>
      <p:pic>
        <p:nvPicPr>
          <p:cNvPr id="21" name="Picture 20">
            <a:extLst>
              <a:ext uri="{FF2B5EF4-FFF2-40B4-BE49-F238E27FC236}">
                <a16:creationId xmlns:a16="http://schemas.microsoft.com/office/drawing/2014/main" id="{68D7A23A-3C29-ABBC-E4C9-356EF4821D76}"/>
              </a:ext>
            </a:extLst>
          </p:cNvPr>
          <p:cNvPicPr>
            <a:picLocks noChangeAspect="1"/>
          </p:cNvPicPr>
          <p:nvPr/>
        </p:nvPicPr>
        <p:blipFill>
          <a:blip r:embed="rId7"/>
          <a:stretch>
            <a:fillRect/>
          </a:stretch>
        </p:blipFill>
        <p:spPr>
          <a:xfrm>
            <a:off x="4192711" y="4318845"/>
            <a:ext cx="3105150" cy="2343150"/>
          </a:xfrm>
          <a:prstGeom prst="rect">
            <a:avLst/>
          </a:prstGeom>
        </p:spPr>
      </p:pic>
      <p:pic>
        <p:nvPicPr>
          <p:cNvPr id="23" name="Picture 22">
            <a:extLst>
              <a:ext uri="{FF2B5EF4-FFF2-40B4-BE49-F238E27FC236}">
                <a16:creationId xmlns:a16="http://schemas.microsoft.com/office/drawing/2014/main" id="{49E443C6-2774-5014-3B88-64D70B5245DA}"/>
              </a:ext>
            </a:extLst>
          </p:cNvPr>
          <p:cNvPicPr>
            <a:picLocks noChangeAspect="1"/>
          </p:cNvPicPr>
          <p:nvPr/>
        </p:nvPicPr>
        <p:blipFill>
          <a:blip r:embed="rId8"/>
          <a:stretch>
            <a:fillRect/>
          </a:stretch>
        </p:blipFill>
        <p:spPr>
          <a:xfrm>
            <a:off x="4192711" y="4318845"/>
            <a:ext cx="3105150" cy="2343150"/>
          </a:xfrm>
          <a:prstGeom prst="rect">
            <a:avLst/>
          </a:prstGeom>
        </p:spPr>
      </p:pic>
      <p:pic>
        <p:nvPicPr>
          <p:cNvPr id="35" name="Picture 34">
            <a:extLst>
              <a:ext uri="{FF2B5EF4-FFF2-40B4-BE49-F238E27FC236}">
                <a16:creationId xmlns:a16="http://schemas.microsoft.com/office/drawing/2014/main" id="{732BF632-4531-B8F8-7A55-2E3A11B787F3}"/>
              </a:ext>
            </a:extLst>
          </p:cNvPr>
          <p:cNvPicPr>
            <a:picLocks noChangeAspect="1"/>
          </p:cNvPicPr>
          <p:nvPr/>
        </p:nvPicPr>
        <p:blipFill>
          <a:blip r:embed="rId9"/>
          <a:stretch>
            <a:fillRect/>
          </a:stretch>
        </p:blipFill>
        <p:spPr>
          <a:xfrm>
            <a:off x="4192711" y="4318845"/>
            <a:ext cx="3105150" cy="2343150"/>
          </a:xfrm>
          <a:prstGeom prst="rect">
            <a:avLst/>
          </a:prstGeom>
        </p:spPr>
      </p:pic>
      <p:pic>
        <p:nvPicPr>
          <p:cNvPr id="36" name="Picture 35">
            <a:extLst>
              <a:ext uri="{FF2B5EF4-FFF2-40B4-BE49-F238E27FC236}">
                <a16:creationId xmlns:a16="http://schemas.microsoft.com/office/drawing/2014/main" id="{620CB767-2031-7678-A406-E81F736E11F6}"/>
              </a:ext>
            </a:extLst>
          </p:cNvPr>
          <p:cNvPicPr>
            <a:picLocks noChangeAspect="1"/>
          </p:cNvPicPr>
          <p:nvPr/>
        </p:nvPicPr>
        <p:blipFill>
          <a:blip r:embed="rId10"/>
          <a:stretch>
            <a:fillRect/>
          </a:stretch>
        </p:blipFill>
        <p:spPr>
          <a:xfrm>
            <a:off x="4189264" y="4322543"/>
            <a:ext cx="3105150" cy="2343150"/>
          </a:xfrm>
          <a:prstGeom prst="rect">
            <a:avLst/>
          </a:prstGeom>
        </p:spPr>
      </p:pic>
      <p:pic>
        <p:nvPicPr>
          <p:cNvPr id="37" name="Picture 36">
            <a:extLst>
              <a:ext uri="{FF2B5EF4-FFF2-40B4-BE49-F238E27FC236}">
                <a16:creationId xmlns:a16="http://schemas.microsoft.com/office/drawing/2014/main" id="{719ED260-4628-BA10-4A55-F9C9453C52F2}"/>
              </a:ext>
            </a:extLst>
          </p:cNvPr>
          <p:cNvPicPr>
            <a:picLocks noChangeAspect="1"/>
          </p:cNvPicPr>
          <p:nvPr/>
        </p:nvPicPr>
        <p:blipFill>
          <a:blip r:embed="rId11"/>
          <a:stretch>
            <a:fillRect/>
          </a:stretch>
        </p:blipFill>
        <p:spPr>
          <a:xfrm>
            <a:off x="4185817" y="4326241"/>
            <a:ext cx="3105150" cy="2343150"/>
          </a:xfrm>
          <a:prstGeom prst="rect">
            <a:avLst/>
          </a:prstGeom>
        </p:spPr>
      </p:pic>
      <p:pic>
        <p:nvPicPr>
          <p:cNvPr id="38" name="Picture 37">
            <a:extLst>
              <a:ext uri="{FF2B5EF4-FFF2-40B4-BE49-F238E27FC236}">
                <a16:creationId xmlns:a16="http://schemas.microsoft.com/office/drawing/2014/main" id="{C8D4E813-DF51-4C58-0E23-39DA6EF05D84}"/>
              </a:ext>
            </a:extLst>
          </p:cNvPr>
          <p:cNvPicPr>
            <a:picLocks noChangeAspect="1"/>
          </p:cNvPicPr>
          <p:nvPr/>
        </p:nvPicPr>
        <p:blipFill>
          <a:blip r:embed="rId12"/>
          <a:stretch>
            <a:fillRect/>
          </a:stretch>
        </p:blipFill>
        <p:spPr>
          <a:xfrm>
            <a:off x="4182370" y="4319663"/>
            <a:ext cx="3105150" cy="2343150"/>
          </a:xfrm>
          <a:prstGeom prst="rect">
            <a:avLst/>
          </a:prstGeom>
        </p:spPr>
      </p:pic>
      <p:pic>
        <p:nvPicPr>
          <p:cNvPr id="39" name="Picture 38">
            <a:extLst>
              <a:ext uri="{FF2B5EF4-FFF2-40B4-BE49-F238E27FC236}">
                <a16:creationId xmlns:a16="http://schemas.microsoft.com/office/drawing/2014/main" id="{F9E422D7-4772-B1B4-8D89-8E9C17249876}"/>
              </a:ext>
            </a:extLst>
          </p:cNvPr>
          <p:cNvPicPr>
            <a:picLocks noChangeAspect="1"/>
          </p:cNvPicPr>
          <p:nvPr/>
        </p:nvPicPr>
        <p:blipFill>
          <a:blip r:embed="rId13"/>
          <a:stretch>
            <a:fillRect/>
          </a:stretch>
        </p:blipFill>
        <p:spPr>
          <a:xfrm>
            <a:off x="4189264" y="4318845"/>
            <a:ext cx="3105150" cy="2343150"/>
          </a:xfrm>
          <a:prstGeom prst="rect">
            <a:avLst/>
          </a:prstGeom>
        </p:spPr>
      </p:pic>
      <p:graphicFrame>
        <p:nvGraphicFramePr>
          <p:cNvPr id="40" name="Object 39">
            <a:extLst>
              <a:ext uri="{FF2B5EF4-FFF2-40B4-BE49-F238E27FC236}">
                <a16:creationId xmlns:a16="http://schemas.microsoft.com/office/drawing/2014/main" id="{0E13C8CC-7D89-53F9-6DBE-B6D0AA376BC9}"/>
              </a:ext>
            </a:extLst>
          </p:cNvPr>
          <p:cNvGraphicFramePr>
            <a:graphicFrameLocks noChangeAspect="1"/>
          </p:cNvGraphicFramePr>
          <p:nvPr>
            <p:extLst>
              <p:ext uri="{D42A27DB-BD31-4B8C-83A1-F6EECF244321}">
                <p14:modId xmlns:p14="http://schemas.microsoft.com/office/powerpoint/2010/main" val="1179389939"/>
              </p:ext>
            </p:extLst>
          </p:nvPr>
        </p:nvGraphicFramePr>
        <p:xfrm>
          <a:off x="296126" y="4535458"/>
          <a:ext cx="1433512" cy="382587"/>
        </p:xfrm>
        <a:graphic>
          <a:graphicData uri="http://schemas.openxmlformats.org/presentationml/2006/ole">
            <mc:AlternateContent xmlns:mc="http://schemas.openxmlformats.org/markup-compatibility/2006">
              <mc:Choice xmlns:v="urn:schemas-microsoft-com:vml" Requires="v">
                <p:oleObj name="Equation" r:id="rId14" imgW="761760" imgH="203040" progId="Equation.DSMT4">
                  <p:embed/>
                </p:oleObj>
              </mc:Choice>
              <mc:Fallback>
                <p:oleObj name="Equation" r:id="rId14" imgW="761760" imgH="203040" progId="Equation.DSMT4">
                  <p:embed/>
                  <p:pic>
                    <p:nvPicPr>
                      <p:cNvPr id="18" name="Object 17">
                        <a:extLst>
                          <a:ext uri="{FF2B5EF4-FFF2-40B4-BE49-F238E27FC236}">
                            <a16:creationId xmlns:a16="http://schemas.microsoft.com/office/drawing/2014/main" id="{0E13C8CC-7D89-53F9-6DBE-B6D0AA376BC9}"/>
                          </a:ext>
                        </a:extLst>
                      </p:cNvPr>
                      <p:cNvPicPr>
                        <a:picLocks noChangeAspect="1" noChangeArrowheads="1"/>
                      </p:cNvPicPr>
                      <p:nvPr/>
                    </p:nvPicPr>
                    <p:blipFill>
                      <a:blip r:embed="rId15"/>
                      <a:srcRect/>
                      <a:stretch>
                        <a:fillRect/>
                      </a:stretch>
                    </p:blipFill>
                    <p:spPr bwMode="auto">
                      <a:xfrm>
                        <a:off x="296126" y="4535458"/>
                        <a:ext cx="1433512"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4641314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E5678-0E2A-F43D-BCF8-C3F1347C734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9B1911F-66AC-872C-91DC-2D08D49F9C9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9">
            <a:extLst>
              <a:ext uri="{FF2B5EF4-FFF2-40B4-BE49-F238E27FC236}">
                <a16:creationId xmlns:a16="http://schemas.microsoft.com/office/drawing/2014/main" id="{6C830227-5E18-1285-2FFE-1E94DA479C1B}"/>
              </a:ext>
            </a:extLst>
          </p:cNvPr>
          <p:cNvSpPr txBox="1">
            <a:spLocks noChangeArrowheads="1"/>
          </p:cNvSpPr>
          <p:nvPr/>
        </p:nvSpPr>
        <p:spPr bwMode="auto">
          <a:xfrm>
            <a:off x="243499" y="217314"/>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
        <p:nvSpPr>
          <p:cNvPr id="5" name="TextBox 4">
            <a:extLst>
              <a:ext uri="{FF2B5EF4-FFF2-40B4-BE49-F238E27FC236}">
                <a16:creationId xmlns:a16="http://schemas.microsoft.com/office/drawing/2014/main" id="{93DFB4BB-649B-9F9B-50A6-3979D3AAEAE3}"/>
              </a:ext>
            </a:extLst>
          </p:cNvPr>
          <p:cNvSpPr txBox="1"/>
          <p:nvPr/>
        </p:nvSpPr>
        <p:spPr>
          <a:xfrm>
            <a:off x="243499" y="804966"/>
            <a:ext cx="5607489" cy="430887"/>
          </a:xfrm>
          <a:prstGeom prst="rect">
            <a:avLst/>
          </a:prstGeom>
          <a:noFill/>
        </p:spPr>
        <p:txBody>
          <a:bodyPr wrap="square">
            <a:spAutoFit/>
          </a:bodyPr>
          <a:lstStyle/>
          <a:p>
            <a:pPr algn="l"/>
            <a:r>
              <a:rPr lang="en-US" sz="2200" b="0" i="0" u="none" strike="noStrike" baseline="0" dirty="0">
                <a:latin typeface="TimesLTStd-Roman"/>
              </a:rPr>
              <a:t>(b) What is the height of the arch at its center?</a:t>
            </a:r>
          </a:p>
        </p:txBody>
      </p:sp>
      <p:pic>
        <p:nvPicPr>
          <p:cNvPr id="6" name="Picture 5">
            <a:extLst>
              <a:ext uri="{FF2B5EF4-FFF2-40B4-BE49-F238E27FC236}">
                <a16:creationId xmlns:a16="http://schemas.microsoft.com/office/drawing/2014/main" id="{22DD67CC-2C1C-CC04-9486-D94AE0268A2B}"/>
              </a:ext>
            </a:extLst>
          </p:cNvPr>
          <p:cNvPicPr>
            <a:picLocks noChangeAspect="1"/>
          </p:cNvPicPr>
          <p:nvPr/>
        </p:nvPicPr>
        <p:blipFill>
          <a:blip r:embed="rId2"/>
          <a:stretch>
            <a:fillRect/>
          </a:stretch>
        </p:blipFill>
        <p:spPr>
          <a:xfrm>
            <a:off x="8340245" y="674402"/>
            <a:ext cx="3105150" cy="2343150"/>
          </a:xfrm>
          <a:prstGeom prst="rect">
            <a:avLst/>
          </a:prstGeom>
        </p:spPr>
      </p:pic>
      <p:sp>
        <p:nvSpPr>
          <p:cNvPr id="7" name="TextBox 6">
            <a:extLst>
              <a:ext uri="{FF2B5EF4-FFF2-40B4-BE49-F238E27FC236}">
                <a16:creationId xmlns:a16="http://schemas.microsoft.com/office/drawing/2014/main" id="{6C1DE943-BB04-96B8-75E2-9B6EFF17EAD2}"/>
              </a:ext>
            </a:extLst>
          </p:cNvPr>
          <p:cNvSpPr txBox="1"/>
          <p:nvPr/>
        </p:nvSpPr>
        <p:spPr>
          <a:xfrm>
            <a:off x="243499" y="1265836"/>
            <a:ext cx="5607489" cy="430887"/>
          </a:xfrm>
          <a:prstGeom prst="rect">
            <a:avLst/>
          </a:prstGeom>
          <a:noFill/>
        </p:spPr>
        <p:txBody>
          <a:bodyPr wrap="square">
            <a:spAutoFit/>
          </a:bodyPr>
          <a:lstStyle/>
          <a:p>
            <a:pPr algn="l"/>
            <a:r>
              <a:rPr lang="en-US" sz="2200" b="0" i="0" u="none" strike="noStrike" baseline="0" dirty="0">
                <a:latin typeface="TimesLTStd-Roman"/>
              </a:rPr>
              <a:t>Height of the arch at its center in when </a:t>
            </a:r>
            <a:r>
              <a:rPr lang="en-US" sz="2200" b="0" i="1" u="none" strike="noStrike" baseline="0" dirty="0">
                <a:latin typeface="TimesLTStd-Roman"/>
              </a:rPr>
              <a:t>x</a:t>
            </a:r>
            <a:r>
              <a:rPr lang="en-US" sz="2200" b="0" u="none" strike="noStrike" baseline="0" dirty="0">
                <a:latin typeface="TimesLTStd-Roman"/>
              </a:rPr>
              <a:t> = 0.</a:t>
            </a:r>
            <a:endParaRPr lang="en-US" sz="2200" b="0" i="0" u="none" strike="noStrike" baseline="0" dirty="0">
              <a:latin typeface="TimesLTStd-Roman"/>
            </a:endParaRPr>
          </a:p>
        </p:txBody>
      </p:sp>
      <p:pic>
        <p:nvPicPr>
          <p:cNvPr id="10" name="Picture 9">
            <a:extLst>
              <a:ext uri="{FF2B5EF4-FFF2-40B4-BE49-F238E27FC236}">
                <a16:creationId xmlns:a16="http://schemas.microsoft.com/office/drawing/2014/main" id="{D1BEBBB7-50D9-C8AD-8D1A-D0D6F5D0CD1C}"/>
              </a:ext>
            </a:extLst>
          </p:cNvPr>
          <p:cNvPicPr>
            <a:picLocks noChangeAspect="1"/>
          </p:cNvPicPr>
          <p:nvPr/>
        </p:nvPicPr>
        <p:blipFill>
          <a:blip r:embed="rId3"/>
          <a:stretch>
            <a:fillRect/>
          </a:stretch>
        </p:blipFill>
        <p:spPr>
          <a:xfrm>
            <a:off x="8340245" y="3178404"/>
            <a:ext cx="3105150" cy="2343150"/>
          </a:xfrm>
          <a:prstGeom prst="rect">
            <a:avLst/>
          </a:prstGeom>
        </p:spPr>
      </p:pic>
      <p:pic>
        <p:nvPicPr>
          <p:cNvPr id="12" name="Picture 11">
            <a:extLst>
              <a:ext uri="{FF2B5EF4-FFF2-40B4-BE49-F238E27FC236}">
                <a16:creationId xmlns:a16="http://schemas.microsoft.com/office/drawing/2014/main" id="{9FE2C9E9-4452-A090-6064-E460A47E3F43}"/>
              </a:ext>
            </a:extLst>
          </p:cNvPr>
          <p:cNvPicPr>
            <a:picLocks noChangeAspect="1"/>
          </p:cNvPicPr>
          <p:nvPr/>
        </p:nvPicPr>
        <p:blipFill>
          <a:blip r:embed="rId4"/>
          <a:stretch>
            <a:fillRect/>
          </a:stretch>
        </p:blipFill>
        <p:spPr>
          <a:xfrm>
            <a:off x="8340245" y="3178404"/>
            <a:ext cx="3105150" cy="2343150"/>
          </a:xfrm>
          <a:prstGeom prst="rect">
            <a:avLst/>
          </a:prstGeom>
        </p:spPr>
      </p:pic>
      <p:pic>
        <p:nvPicPr>
          <p:cNvPr id="14" name="Picture 13">
            <a:extLst>
              <a:ext uri="{FF2B5EF4-FFF2-40B4-BE49-F238E27FC236}">
                <a16:creationId xmlns:a16="http://schemas.microsoft.com/office/drawing/2014/main" id="{126FBBB5-B3ED-899A-ACCA-EC4E3988DBB2}"/>
              </a:ext>
            </a:extLst>
          </p:cNvPr>
          <p:cNvPicPr>
            <a:picLocks noChangeAspect="1"/>
          </p:cNvPicPr>
          <p:nvPr/>
        </p:nvPicPr>
        <p:blipFill>
          <a:blip r:embed="rId5"/>
          <a:stretch>
            <a:fillRect/>
          </a:stretch>
        </p:blipFill>
        <p:spPr>
          <a:xfrm>
            <a:off x="8340245" y="3178404"/>
            <a:ext cx="3105150" cy="2343150"/>
          </a:xfrm>
          <a:prstGeom prst="rect">
            <a:avLst/>
          </a:prstGeom>
        </p:spPr>
      </p:pic>
      <p:sp>
        <p:nvSpPr>
          <p:cNvPr id="15" name="TextBox 14">
            <a:extLst>
              <a:ext uri="{FF2B5EF4-FFF2-40B4-BE49-F238E27FC236}">
                <a16:creationId xmlns:a16="http://schemas.microsoft.com/office/drawing/2014/main" id="{2ACF940A-CCC3-2DAC-CF23-E97CAF97232C}"/>
              </a:ext>
            </a:extLst>
          </p:cNvPr>
          <p:cNvSpPr txBox="1"/>
          <p:nvPr/>
        </p:nvSpPr>
        <p:spPr>
          <a:xfrm>
            <a:off x="243499" y="1780197"/>
            <a:ext cx="6333822" cy="430887"/>
          </a:xfrm>
          <a:prstGeom prst="rect">
            <a:avLst/>
          </a:prstGeom>
          <a:noFill/>
        </p:spPr>
        <p:txBody>
          <a:bodyPr wrap="square">
            <a:spAutoFit/>
          </a:bodyPr>
          <a:lstStyle/>
          <a:p>
            <a:pPr algn="l"/>
            <a:r>
              <a:rPr lang="en-US" sz="2200" b="0" i="0" u="none" strike="noStrike" baseline="0" dirty="0">
                <a:latin typeface="TimesLTStd-Roman"/>
              </a:rPr>
              <a:t>The height of the arch at its center </a:t>
            </a:r>
            <a:r>
              <a:rPr lang="en-US" sz="2200" dirty="0">
                <a:latin typeface="TimesLTStd-Roman"/>
              </a:rPr>
              <a:t>is</a:t>
            </a:r>
            <a:r>
              <a:rPr lang="en-US" sz="2200" b="0" i="0" u="none" strike="noStrike" baseline="0" dirty="0">
                <a:latin typeface="TimesLTStd-Roman"/>
              </a:rPr>
              <a:t> 190.53 m</a:t>
            </a:r>
            <a:r>
              <a:rPr lang="en-US" sz="2200" b="0" u="none" strike="noStrike" baseline="0" dirty="0">
                <a:latin typeface="TimesLTStd-Roman"/>
              </a:rPr>
              <a:t>.</a:t>
            </a:r>
            <a:endParaRPr lang="en-US" sz="2200" b="0" i="0" u="none" strike="noStrike" baseline="0" dirty="0">
              <a:latin typeface="TimesLTStd-Roman"/>
            </a:endParaRPr>
          </a:p>
        </p:txBody>
      </p:sp>
      <p:sp>
        <p:nvSpPr>
          <p:cNvPr id="16" name="TextBox 15">
            <a:extLst>
              <a:ext uri="{FF2B5EF4-FFF2-40B4-BE49-F238E27FC236}">
                <a16:creationId xmlns:a16="http://schemas.microsoft.com/office/drawing/2014/main" id="{56947362-817C-8F1A-BAAE-5EF8E5A3E609}"/>
              </a:ext>
            </a:extLst>
          </p:cNvPr>
          <p:cNvSpPr txBox="1"/>
          <p:nvPr/>
        </p:nvSpPr>
        <p:spPr>
          <a:xfrm>
            <a:off x="243499" y="2273996"/>
            <a:ext cx="4872899" cy="430887"/>
          </a:xfrm>
          <a:prstGeom prst="rect">
            <a:avLst/>
          </a:prstGeom>
          <a:noFill/>
        </p:spPr>
        <p:txBody>
          <a:bodyPr wrap="square">
            <a:spAutoFit/>
          </a:bodyPr>
          <a:lstStyle/>
          <a:p>
            <a:pPr algn="l"/>
            <a:r>
              <a:rPr lang="en-US" sz="2200" b="0" i="0" u="none" strike="noStrike" baseline="0" dirty="0">
                <a:latin typeface="TimesLTStd-Roman"/>
              </a:rPr>
              <a:t>(c) At what points is the height 100 m?</a:t>
            </a:r>
          </a:p>
        </p:txBody>
      </p:sp>
      <p:graphicFrame>
        <p:nvGraphicFramePr>
          <p:cNvPr id="17" name="Object 16">
            <a:extLst>
              <a:ext uri="{FF2B5EF4-FFF2-40B4-BE49-F238E27FC236}">
                <a16:creationId xmlns:a16="http://schemas.microsoft.com/office/drawing/2014/main" id="{8B9DCD9C-3F40-02F0-3909-CDDAA0736467}"/>
              </a:ext>
            </a:extLst>
          </p:cNvPr>
          <p:cNvGraphicFramePr>
            <a:graphicFrameLocks noChangeAspect="1"/>
          </p:cNvGraphicFramePr>
          <p:nvPr>
            <p:extLst>
              <p:ext uri="{D42A27DB-BD31-4B8C-83A1-F6EECF244321}">
                <p14:modId xmlns:p14="http://schemas.microsoft.com/office/powerpoint/2010/main" val="4097488397"/>
              </p:ext>
            </p:extLst>
          </p:nvPr>
        </p:nvGraphicFramePr>
        <p:xfrm>
          <a:off x="313795" y="2847174"/>
          <a:ext cx="3008313" cy="382588"/>
        </p:xfrm>
        <a:graphic>
          <a:graphicData uri="http://schemas.openxmlformats.org/presentationml/2006/ole">
            <mc:AlternateContent xmlns:mc="http://schemas.openxmlformats.org/markup-compatibility/2006">
              <mc:Choice xmlns:v="urn:schemas-microsoft-com:vml" Requires="v">
                <p:oleObj name="Equation" r:id="rId6" imgW="1600200" imgH="203040" progId="Equation.DSMT4">
                  <p:embed/>
                </p:oleObj>
              </mc:Choice>
              <mc:Fallback>
                <p:oleObj name="Equation" r:id="rId6" imgW="1600200" imgH="203040" progId="Equation.DSMT4">
                  <p:embed/>
                  <p:pic>
                    <p:nvPicPr>
                      <p:cNvPr id="12" name="Object 11">
                        <a:extLst>
                          <a:ext uri="{FF2B5EF4-FFF2-40B4-BE49-F238E27FC236}">
                            <a16:creationId xmlns:a16="http://schemas.microsoft.com/office/drawing/2014/main" id="{846A653F-F01A-786C-8EBC-30913AE9F82F}"/>
                          </a:ext>
                        </a:extLst>
                      </p:cNvPr>
                      <p:cNvPicPr>
                        <a:picLocks noChangeAspect="1" noChangeArrowheads="1"/>
                      </p:cNvPicPr>
                      <p:nvPr/>
                    </p:nvPicPr>
                    <p:blipFill>
                      <a:blip r:embed="rId7"/>
                      <a:srcRect/>
                      <a:stretch>
                        <a:fillRect/>
                      </a:stretch>
                    </p:blipFill>
                    <p:spPr bwMode="auto">
                      <a:xfrm>
                        <a:off x="313795" y="2847174"/>
                        <a:ext cx="3008313"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 name="Picture 19">
            <a:extLst>
              <a:ext uri="{FF2B5EF4-FFF2-40B4-BE49-F238E27FC236}">
                <a16:creationId xmlns:a16="http://schemas.microsoft.com/office/drawing/2014/main" id="{A147E6F6-1322-C37D-C0BD-E633F9048ADB}"/>
              </a:ext>
            </a:extLst>
          </p:cNvPr>
          <p:cNvPicPr>
            <a:picLocks noChangeAspect="1"/>
          </p:cNvPicPr>
          <p:nvPr/>
        </p:nvPicPr>
        <p:blipFill>
          <a:blip r:embed="rId8"/>
          <a:stretch>
            <a:fillRect/>
          </a:stretch>
        </p:blipFill>
        <p:spPr>
          <a:xfrm>
            <a:off x="8340245" y="3177124"/>
            <a:ext cx="3105150" cy="2343150"/>
          </a:xfrm>
          <a:prstGeom prst="rect">
            <a:avLst/>
          </a:prstGeom>
        </p:spPr>
      </p:pic>
      <p:pic>
        <p:nvPicPr>
          <p:cNvPr id="22" name="Picture 21">
            <a:extLst>
              <a:ext uri="{FF2B5EF4-FFF2-40B4-BE49-F238E27FC236}">
                <a16:creationId xmlns:a16="http://schemas.microsoft.com/office/drawing/2014/main" id="{6445FC2E-6275-05DA-CBE7-B53D3C17C0DD}"/>
              </a:ext>
            </a:extLst>
          </p:cNvPr>
          <p:cNvPicPr>
            <a:picLocks noChangeAspect="1"/>
          </p:cNvPicPr>
          <p:nvPr/>
        </p:nvPicPr>
        <p:blipFill>
          <a:blip r:embed="rId9"/>
          <a:stretch>
            <a:fillRect/>
          </a:stretch>
        </p:blipFill>
        <p:spPr>
          <a:xfrm>
            <a:off x="8340245" y="3177124"/>
            <a:ext cx="3105150" cy="2343150"/>
          </a:xfrm>
          <a:prstGeom prst="rect">
            <a:avLst/>
          </a:prstGeom>
        </p:spPr>
      </p:pic>
      <p:pic>
        <p:nvPicPr>
          <p:cNvPr id="28" name="Picture 27">
            <a:extLst>
              <a:ext uri="{FF2B5EF4-FFF2-40B4-BE49-F238E27FC236}">
                <a16:creationId xmlns:a16="http://schemas.microsoft.com/office/drawing/2014/main" id="{E078D2EE-02DB-B5B7-A603-C2C7E788F4E9}"/>
              </a:ext>
            </a:extLst>
          </p:cNvPr>
          <p:cNvPicPr>
            <a:picLocks noChangeAspect="1"/>
          </p:cNvPicPr>
          <p:nvPr/>
        </p:nvPicPr>
        <p:blipFill>
          <a:blip r:embed="rId10"/>
          <a:stretch>
            <a:fillRect/>
          </a:stretch>
        </p:blipFill>
        <p:spPr>
          <a:xfrm>
            <a:off x="8340245" y="3175844"/>
            <a:ext cx="3105150" cy="2343150"/>
          </a:xfrm>
          <a:prstGeom prst="rect">
            <a:avLst/>
          </a:prstGeom>
        </p:spPr>
      </p:pic>
      <p:pic>
        <p:nvPicPr>
          <p:cNvPr id="30" name="Picture 29">
            <a:extLst>
              <a:ext uri="{FF2B5EF4-FFF2-40B4-BE49-F238E27FC236}">
                <a16:creationId xmlns:a16="http://schemas.microsoft.com/office/drawing/2014/main" id="{3A63D935-DBD9-5C58-2AA7-28F1C970F198}"/>
              </a:ext>
            </a:extLst>
          </p:cNvPr>
          <p:cNvPicPr>
            <a:picLocks noChangeAspect="1"/>
          </p:cNvPicPr>
          <p:nvPr/>
        </p:nvPicPr>
        <p:blipFill>
          <a:blip r:embed="rId11"/>
          <a:stretch>
            <a:fillRect/>
          </a:stretch>
        </p:blipFill>
        <p:spPr>
          <a:xfrm>
            <a:off x="8339169" y="3178399"/>
            <a:ext cx="3105150" cy="2343150"/>
          </a:xfrm>
          <a:prstGeom prst="rect">
            <a:avLst/>
          </a:prstGeom>
        </p:spPr>
      </p:pic>
      <p:graphicFrame>
        <p:nvGraphicFramePr>
          <p:cNvPr id="31" name="Object 30">
            <a:extLst>
              <a:ext uri="{FF2B5EF4-FFF2-40B4-BE49-F238E27FC236}">
                <a16:creationId xmlns:a16="http://schemas.microsoft.com/office/drawing/2014/main" id="{2705B924-5810-8924-87E7-21568C8ACEBC}"/>
              </a:ext>
            </a:extLst>
          </p:cNvPr>
          <p:cNvGraphicFramePr>
            <a:graphicFrameLocks noChangeAspect="1"/>
          </p:cNvGraphicFramePr>
          <p:nvPr>
            <p:extLst>
              <p:ext uri="{D42A27DB-BD31-4B8C-83A1-F6EECF244321}">
                <p14:modId xmlns:p14="http://schemas.microsoft.com/office/powerpoint/2010/main" val="4284895913"/>
              </p:ext>
            </p:extLst>
          </p:nvPr>
        </p:nvGraphicFramePr>
        <p:xfrm>
          <a:off x="711200" y="3198813"/>
          <a:ext cx="1885950" cy="525462"/>
        </p:xfrm>
        <a:graphic>
          <a:graphicData uri="http://schemas.openxmlformats.org/presentationml/2006/ole">
            <mc:AlternateContent xmlns:mc="http://schemas.openxmlformats.org/markup-compatibility/2006">
              <mc:Choice xmlns:v="urn:schemas-microsoft-com:vml" Requires="v">
                <p:oleObj name="Equation" r:id="rId12" imgW="1002960" imgH="279360" progId="Equation.DSMT4">
                  <p:embed/>
                </p:oleObj>
              </mc:Choice>
              <mc:Fallback>
                <p:oleObj name="Equation" r:id="rId12" imgW="1002960" imgH="279360" progId="Equation.DSMT4">
                  <p:embed/>
                  <p:pic>
                    <p:nvPicPr>
                      <p:cNvPr id="17" name="Object 16">
                        <a:extLst>
                          <a:ext uri="{FF2B5EF4-FFF2-40B4-BE49-F238E27FC236}">
                            <a16:creationId xmlns:a16="http://schemas.microsoft.com/office/drawing/2014/main" id="{8B9DCD9C-3F40-02F0-3909-CDDAA0736467}"/>
                          </a:ext>
                        </a:extLst>
                      </p:cNvPr>
                      <p:cNvPicPr>
                        <a:picLocks noChangeAspect="1" noChangeArrowheads="1"/>
                      </p:cNvPicPr>
                      <p:nvPr/>
                    </p:nvPicPr>
                    <p:blipFill>
                      <a:blip r:embed="rId13"/>
                      <a:srcRect/>
                      <a:stretch>
                        <a:fillRect/>
                      </a:stretch>
                    </p:blipFill>
                    <p:spPr bwMode="auto">
                      <a:xfrm>
                        <a:off x="711200" y="3198813"/>
                        <a:ext cx="1885950"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5ED5655-0392-6229-4E13-F65C40C4E000}"/>
                  </a:ext>
                </a:extLst>
              </p:cNvPr>
              <p:cNvSpPr txBox="1"/>
              <p:nvPr/>
            </p:nvSpPr>
            <p:spPr>
              <a:xfrm>
                <a:off x="313795" y="3751677"/>
                <a:ext cx="6094902" cy="430887"/>
              </a:xfrm>
              <a:prstGeom prst="rect">
                <a:avLst/>
              </a:prstGeom>
              <a:noFill/>
            </p:spPr>
            <p:txBody>
              <a:bodyPr wrap="square">
                <a:spAutoFit/>
              </a:bodyPr>
              <a:lstStyle/>
              <a:p>
                <a:r>
                  <a:rPr lang="en-US" sz="2200" b="0" i="0" u="none" strike="noStrike" baseline="0" dirty="0">
                    <a:latin typeface="TimesNewRoman"/>
                  </a:rPr>
                  <a:t>The points are approximately </a:t>
                </a:r>
                <a14:m>
                  <m:oMath xmlns:m="http://schemas.openxmlformats.org/officeDocument/2006/math">
                    <m:d>
                      <m:dPr>
                        <m:ctrlPr>
                          <a:rPr lang="en-US" sz="2200" b="0" i="1" u="none" strike="noStrike" baseline="0" smtClean="0">
                            <a:latin typeface="Cambria Math" panose="02040503050406030204" pitchFamily="18" charset="0"/>
                            <a:ea typeface="Cambria Math" panose="02040503050406030204" pitchFamily="18" charset="0"/>
                          </a:rPr>
                        </m:ctrlPr>
                      </m:dPr>
                      <m:e>
                        <m:r>
                          <a:rPr lang="en-US" sz="2200" b="0" i="1" u="none" strike="noStrike" baseline="0" smtClean="0">
                            <a:latin typeface="Cambria Math" panose="02040503050406030204" pitchFamily="18" charset="0"/>
                            <a:ea typeface="Cambria Math" panose="02040503050406030204" pitchFamily="18" charset="0"/>
                          </a:rPr>
                          <m:t>±71.558, 100</m:t>
                        </m:r>
                      </m:e>
                    </m:d>
                    <m:r>
                      <a:rPr lang="en-US" sz="2200" b="0" i="1" u="none" strike="noStrike" baseline="0" smtClean="0">
                        <a:latin typeface="Cambria Math" panose="02040503050406030204" pitchFamily="18" charset="0"/>
                        <a:ea typeface="Cambria Math" panose="02040503050406030204" pitchFamily="18" charset="0"/>
                      </a:rPr>
                      <m:t>.</m:t>
                    </m:r>
                  </m:oMath>
                </a14:m>
                <a:endParaRPr lang="en-US" sz="2200" dirty="0"/>
              </a:p>
            </p:txBody>
          </p:sp>
        </mc:Choice>
        <mc:Fallback xmlns="">
          <p:sp>
            <p:nvSpPr>
              <p:cNvPr id="33" name="TextBox 32">
                <a:extLst>
                  <a:ext uri="{FF2B5EF4-FFF2-40B4-BE49-F238E27FC236}">
                    <a16:creationId xmlns:a16="http://schemas.microsoft.com/office/drawing/2014/main" id="{B5ED5655-0392-6229-4E13-F65C40C4E000}"/>
                  </a:ext>
                </a:extLst>
              </p:cNvPr>
              <p:cNvSpPr txBox="1">
                <a:spLocks noRot="1" noChangeAspect="1" noMove="1" noResize="1" noEditPoints="1" noAdjustHandles="1" noChangeArrowheads="1" noChangeShapeType="1" noTextEdit="1"/>
              </p:cNvSpPr>
              <p:nvPr/>
            </p:nvSpPr>
            <p:spPr>
              <a:xfrm>
                <a:off x="313795" y="3751677"/>
                <a:ext cx="6094902" cy="430887"/>
              </a:xfrm>
              <a:prstGeom prst="rect">
                <a:avLst/>
              </a:prstGeom>
              <a:blipFill>
                <a:blip r:embed="rId14"/>
                <a:stretch>
                  <a:fillRect l="-1300" t="-9859" b="-26761"/>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6F247819-D281-E4E5-E765-9B70F17112B6}"/>
              </a:ext>
            </a:extLst>
          </p:cNvPr>
          <p:cNvSpPr txBox="1"/>
          <p:nvPr/>
        </p:nvSpPr>
        <p:spPr>
          <a:xfrm>
            <a:off x="243498" y="4239811"/>
            <a:ext cx="6762516" cy="430887"/>
          </a:xfrm>
          <a:prstGeom prst="rect">
            <a:avLst/>
          </a:prstGeom>
          <a:noFill/>
        </p:spPr>
        <p:txBody>
          <a:bodyPr wrap="square">
            <a:spAutoFit/>
          </a:bodyPr>
          <a:lstStyle/>
          <a:p>
            <a:pPr algn="l"/>
            <a:r>
              <a:rPr lang="en-US" sz="2200" b="0" i="0" u="none" strike="noStrike" baseline="0" dirty="0">
                <a:latin typeface="TimesLTStd-Roman"/>
              </a:rPr>
              <a:t>(d) What is the slope of the arch at the points in part (c)?</a:t>
            </a:r>
            <a:endParaRPr lang="en-US" sz="2200" dirty="0"/>
          </a:p>
        </p:txBody>
      </p:sp>
      <p:pic>
        <p:nvPicPr>
          <p:cNvPr id="37" name="Picture 36">
            <a:extLst>
              <a:ext uri="{FF2B5EF4-FFF2-40B4-BE49-F238E27FC236}">
                <a16:creationId xmlns:a16="http://schemas.microsoft.com/office/drawing/2014/main" id="{E2906E37-F468-879F-FBAF-10B43A89134F}"/>
              </a:ext>
            </a:extLst>
          </p:cNvPr>
          <p:cNvPicPr>
            <a:picLocks noChangeAspect="1"/>
          </p:cNvPicPr>
          <p:nvPr/>
        </p:nvPicPr>
        <p:blipFill>
          <a:blip r:embed="rId15"/>
          <a:stretch>
            <a:fillRect/>
          </a:stretch>
        </p:blipFill>
        <p:spPr>
          <a:xfrm>
            <a:off x="8337604" y="3185657"/>
            <a:ext cx="3105150" cy="2343150"/>
          </a:xfrm>
          <a:prstGeom prst="rect">
            <a:avLst/>
          </a:prstGeom>
        </p:spPr>
      </p:pic>
      <p:pic>
        <p:nvPicPr>
          <p:cNvPr id="39" name="Picture 38">
            <a:extLst>
              <a:ext uri="{FF2B5EF4-FFF2-40B4-BE49-F238E27FC236}">
                <a16:creationId xmlns:a16="http://schemas.microsoft.com/office/drawing/2014/main" id="{BD353624-A91B-4545-AF4E-8DF663FE17C3}"/>
              </a:ext>
            </a:extLst>
          </p:cNvPr>
          <p:cNvPicPr>
            <a:picLocks noChangeAspect="1"/>
          </p:cNvPicPr>
          <p:nvPr/>
        </p:nvPicPr>
        <p:blipFill>
          <a:blip r:embed="rId16"/>
          <a:stretch>
            <a:fillRect/>
          </a:stretch>
        </p:blipFill>
        <p:spPr>
          <a:xfrm>
            <a:off x="8337604" y="3182348"/>
            <a:ext cx="3105150" cy="2343150"/>
          </a:xfrm>
          <a:prstGeom prst="rect">
            <a:avLst/>
          </a:prstGeom>
        </p:spPr>
      </p:pic>
      <p:pic>
        <p:nvPicPr>
          <p:cNvPr id="41" name="Picture 40">
            <a:extLst>
              <a:ext uri="{FF2B5EF4-FFF2-40B4-BE49-F238E27FC236}">
                <a16:creationId xmlns:a16="http://schemas.microsoft.com/office/drawing/2014/main" id="{CDC76354-A288-9612-82D4-57F15C6863D4}"/>
              </a:ext>
            </a:extLst>
          </p:cNvPr>
          <p:cNvPicPr>
            <a:picLocks noChangeAspect="1"/>
          </p:cNvPicPr>
          <p:nvPr/>
        </p:nvPicPr>
        <p:blipFill>
          <a:blip r:embed="rId17"/>
          <a:stretch>
            <a:fillRect/>
          </a:stretch>
        </p:blipFill>
        <p:spPr>
          <a:xfrm>
            <a:off x="8342716" y="3178962"/>
            <a:ext cx="3105150" cy="2343150"/>
          </a:xfrm>
          <a:prstGeom prst="rect">
            <a:avLst/>
          </a:prstGeom>
        </p:spPr>
      </p:pic>
      <p:pic>
        <p:nvPicPr>
          <p:cNvPr id="43" name="Picture 42">
            <a:extLst>
              <a:ext uri="{FF2B5EF4-FFF2-40B4-BE49-F238E27FC236}">
                <a16:creationId xmlns:a16="http://schemas.microsoft.com/office/drawing/2014/main" id="{1B782A6F-504A-FD42-C4D9-F0608F56ED2A}"/>
              </a:ext>
            </a:extLst>
          </p:cNvPr>
          <p:cNvPicPr>
            <a:picLocks noChangeAspect="1"/>
          </p:cNvPicPr>
          <p:nvPr/>
        </p:nvPicPr>
        <p:blipFill>
          <a:blip r:embed="rId18"/>
          <a:stretch>
            <a:fillRect/>
          </a:stretch>
        </p:blipFill>
        <p:spPr>
          <a:xfrm>
            <a:off x="8342159" y="3178590"/>
            <a:ext cx="3105150" cy="2343150"/>
          </a:xfrm>
          <a:prstGeom prst="rect">
            <a:avLst/>
          </a:prstGeom>
        </p:spPr>
      </p:pic>
      <p:pic>
        <p:nvPicPr>
          <p:cNvPr id="51" name="Picture 50">
            <a:extLst>
              <a:ext uri="{FF2B5EF4-FFF2-40B4-BE49-F238E27FC236}">
                <a16:creationId xmlns:a16="http://schemas.microsoft.com/office/drawing/2014/main" id="{AD802225-143E-C995-617D-6AE5EAC3746C}"/>
              </a:ext>
            </a:extLst>
          </p:cNvPr>
          <p:cNvPicPr>
            <a:picLocks noChangeAspect="1"/>
          </p:cNvPicPr>
          <p:nvPr/>
        </p:nvPicPr>
        <p:blipFill>
          <a:blip r:embed="rId19"/>
          <a:stretch>
            <a:fillRect/>
          </a:stretch>
        </p:blipFill>
        <p:spPr>
          <a:xfrm>
            <a:off x="8343900" y="3180604"/>
            <a:ext cx="3105150" cy="2343150"/>
          </a:xfrm>
          <a:prstGeom prst="rect">
            <a:avLst/>
          </a:prstGeom>
        </p:spPr>
      </p:pic>
      <p:pic>
        <p:nvPicPr>
          <p:cNvPr id="53" name="Picture 52">
            <a:extLst>
              <a:ext uri="{FF2B5EF4-FFF2-40B4-BE49-F238E27FC236}">
                <a16:creationId xmlns:a16="http://schemas.microsoft.com/office/drawing/2014/main" id="{7BCF1CAC-E2B0-5239-B00C-2D14291246D0}"/>
              </a:ext>
            </a:extLst>
          </p:cNvPr>
          <p:cNvPicPr>
            <a:picLocks noChangeAspect="1"/>
          </p:cNvPicPr>
          <p:nvPr/>
        </p:nvPicPr>
        <p:blipFill>
          <a:blip r:embed="rId20"/>
          <a:stretch>
            <a:fillRect/>
          </a:stretch>
        </p:blipFill>
        <p:spPr>
          <a:xfrm>
            <a:off x="8343275" y="3178962"/>
            <a:ext cx="3105150" cy="2343150"/>
          </a:xfrm>
          <a:prstGeom prst="rect">
            <a:avLst/>
          </a:prstGeom>
        </p:spPr>
      </p:pic>
      <p:pic>
        <p:nvPicPr>
          <p:cNvPr id="55" name="Picture 54">
            <a:extLst>
              <a:ext uri="{FF2B5EF4-FFF2-40B4-BE49-F238E27FC236}">
                <a16:creationId xmlns:a16="http://schemas.microsoft.com/office/drawing/2014/main" id="{D97264F4-D5BF-E25B-C67F-608D1062660F}"/>
              </a:ext>
            </a:extLst>
          </p:cNvPr>
          <p:cNvPicPr>
            <a:picLocks noChangeAspect="1"/>
          </p:cNvPicPr>
          <p:nvPr/>
        </p:nvPicPr>
        <p:blipFill>
          <a:blip r:embed="rId21"/>
          <a:stretch>
            <a:fillRect/>
          </a:stretch>
        </p:blipFill>
        <p:spPr>
          <a:xfrm>
            <a:off x="8342159" y="3181045"/>
            <a:ext cx="3105150" cy="2343150"/>
          </a:xfrm>
          <a:prstGeom prst="rect">
            <a:avLst/>
          </a:prstGeom>
        </p:spPr>
      </p:pic>
      <p:pic>
        <p:nvPicPr>
          <p:cNvPr id="57" name="Picture 56">
            <a:extLst>
              <a:ext uri="{FF2B5EF4-FFF2-40B4-BE49-F238E27FC236}">
                <a16:creationId xmlns:a16="http://schemas.microsoft.com/office/drawing/2014/main" id="{28934D95-66DC-3604-CD85-F0ADF7E3D03E}"/>
              </a:ext>
            </a:extLst>
          </p:cNvPr>
          <p:cNvPicPr>
            <a:picLocks noChangeAspect="1"/>
          </p:cNvPicPr>
          <p:nvPr/>
        </p:nvPicPr>
        <p:blipFill>
          <a:blip r:embed="rId22"/>
          <a:stretch>
            <a:fillRect/>
          </a:stretch>
        </p:blipFill>
        <p:spPr>
          <a:xfrm>
            <a:off x="8337658" y="3182502"/>
            <a:ext cx="3105150" cy="2343150"/>
          </a:xfrm>
          <a:prstGeom prst="rect">
            <a:avLst/>
          </a:prstGeom>
        </p:spPr>
      </p:pic>
      <p:pic>
        <p:nvPicPr>
          <p:cNvPr id="59" name="Picture 58">
            <a:extLst>
              <a:ext uri="{FF2B5EF4-FFF2-40B4-BE49-F238E27FC236}">
                <a16:creationId xmlns:a16="http://schemas.microsoft.com/office/drawing/2014/main" id="{9619F718-5734-6084-5C3E-CD664710A576}"/>
              </a:ext>
            </a:extLst>
          </p:cNvPr>
          <p:cNvPicPr>
            <a:picLocks noChangeAspect="1"/>
          </p:cNvPicPr>
          <p:nvPr/>
        </p:nvPicPr>
        <p:blipFill>
          <a:blip r:embed="rId23"/>
          <a:stretch>
            <a:fillRect/>
          </a:stretch>
        </p:blipFill>
        <p:spPr>
          <a:xfrm>
            <a:off x="8337723" y="3183568"/>
            <a:ext cx="3105150" cy="2343150"/>
          </a:xfrm>
          <a:prstGeom prst="rect">
            <a:avLst/>
          </a:prstGeom>
        </p:spPr>
      </p:pic>
      <p:pic>
        <p:nvPicPr>
          <p:cNvPr id="61" name="Picture 60">
            <a:extLst>
              <a:ext uri="{FF2B5EF4-FFF2-40B4-BE49-F238E27FC236}">
                <a16:creationId xmlns:a16="http://schemas.microsoft.com/office/drawing/2014/main" id="{C551CBC8-92D1-0009-A768-113E8E4A2A4A}"/>
              </a:ext>
            </a:extLst>
          </p:cNvPr>
          <p:cNvPicPr>
            <a:picLocks noChangeAspect="1"/>
          </p:cNvPicPr>
          <p:nvPr/>
        </p:nvPicPr>
        <p:blipFill>
          <a:blip r:embed="rId24"/>
          <a:stretch>
            <a:fillRect/>
          </a:stretch>
        </p:blipFill>
        <p:spPr>
          <a:xfrm>
            <a:off x="8337550" y="3179763"/>
            <a:ext cx="3105150" cy="2343150"/>
          </a:xfrm>
          <a:prstGeom prst="rect">
            <a:avLst/>
          </a:prstGeom>
        </p:spPr>
      </p:pic>
      <p:pic>
        <p:nvPicPr>
          <p:cNvPr id="63" name="Picture 62">
            <a:extLst>
              <a:ext uri="{FF2B5EF4-FFF2-40B4-BE49-F238E27FC236}">
                <a16:creationId xmlns:a16="http://schemas.microsoft.com/office/drawing/2014/main" id="{B2963654-FA75-163A-E37F-541D028F0906}"/>
              </a:ext>
            </a:extLst>
          </p:cNvPr>
          <p:cNvPicPr>
            <a:picLocks noChangeAspect="1"/>
          </p:cNvPicPr>
          <p:nvPr/>
        </p:nvPicPr>
        <p:blipFill>
          <a:blip r:embed="rId25"/>
          <a:stretch>
            <a:fillRect/>
          </a:stretch>
        </p:blipFill>
        <p:spPr>
          <a:xfrm>
            <a:off x="8342689" y="3182660"/>
            <a:ext cx="3105150" cy="2343150"/>
          </a:xfrm>
          <a:prstGeom prst="rect">
            <a:avLst/>
          </a:prstGeom>
        </p:spPr>
      </p:pic>
      <p:pic>
        <p:nvPicPr>
          <p:cNvPr id="65" name="Picture 64">
            <a:extLst>
              <a:ext uri="{FF2B5EF4-FFF2-40B4-BE49-F238E27FC236}">
                <a16:creationId xmlns:a16="http://schemas.microsoft.com/office/drawing/2014/main" id="{7B8C0F31-984D-4EDE-F60C-EED75F453AA1}"/>
              </a:ext>
            </a:extLst>
          </p:cNvPr>
          <p:cNvPicPr>
            <a:picLocks noChangeAspect="1"/>
          </p:cNvPicPr>
          <p:nvPr/>
        </p:nvPicPr>
        <p:blipFill>
          <a:blip r:embed="rId26"/>
          <a:stretch>
            <a:fillRect/>
          </a:stretch>
        </p:blipFill>
        <p:spPr>
          <a:xfrm>
            <a:off x="8342703" y="3179763"/>
            <a:ext cx="3105150" cy="2343150"/>
          </a:xfrm>
          <a:prstGeom prst="rect">
            <a:avLst/>
          </a:prstGeom>
        </p:spPr>
      </p:pic>
      <p:sp>
        <p:nvSpPr>
          <p:cNvPr id="67" name="TextBox 66">
            <a:extLst>
              <a:ext uri="{FF2B5EF4-FFF2-40B4-BE49-F238E27FC236}">
                <a16:creationId xmlns:a16="http://schemas.microsoft.com/office/drawing/2014/main" id="{97B005AB-AAB0-EB57-8AAA-0AFB6C7D5571}"/>
              </a:ext>
            </a:extLst>
          </p:cNvPr>
          <p:cNvSpPr txBox="1"/>
          <p:nvPr/>
        </p:nvSpPr>
        <p:spPr>
          <a:xfrm>
            <a:off x="313795" y="4764690"/>
            <a:ext cx="7347665" cy="769441"/>
          </a:xfrm>
          <a:prstGeom prst="rect">
            <a:avLst/>
          </a:prstGeom>
          <a:noFill/>
        </p:spPr>
        <p:txBody>
          <a:bodyPr wrap="square">
            <a:spAutoFit/>
          </a:bodyPr>
          <a:lstStyle/>
          <a:p>
            <a:r>
              <a:rPr lang="en-US" sz="2200" b="0" i="0" u="none" strike="noStrike" baseline="0" dirty="0">
                <a:latin typeface="Times New Roman" panose="02020603050405020304" pitchFamily="18" charset="0"/>
                <a:cs typeface="Times New Roman" panose="02020603050405020304" pitchFamily="18" charset="0"/>
              </a:rPr>
              <a:t>So, the slope at (71</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558, 100) is about −3</a:t>
            </a:r>
            <a:r>
              <a:rPr lang="en-US" sz="2200" dirty="0">
                <a:latin typeface="Times New Roman" panose="02020603050405020304" pitchFamily="18" charset="0"/>
                <a:cs typeface="Times New Roman" panose="02020603050405020304" pitchFamily="18" charset="0"/>
              </a:rPr>
              <a:t>.</a:t>
            </a:r>
            <a:r>
              <a:rPr lang="en-US" sz="2200" b="0" i="0" u="none" strike="noStrike" baseline="0" dirty="0">
                <a:latin typeface="Times New Roman" panose="02020603050405020304" pitchFamily="18" charset="0"/>
                <a:cs typeface="Times New Roman" panose="02020603050405020304" pitchFamily="18" charset="0"/>
              </a:rPr>
              <a:t>605 and the slope at (−71.558, 100) is about 3</a:t>
            </a:r>
            <a:r>
              <a:rPr lang="en-US" sz="2200" dirty="0">
                <a:latin typeface="Times New Roman" panose="02020603050405020304" pitchFamily="18" charset="0"/>
                <a:cs typeface="Times New Roman" panose="02020603050405020304" pitchFamily="18" charset="0"/>
              </a:rPr>
              <a:t>.605</a:t>
            </a:r>
            <a:r>
              <a:rPr lang="en-US" sz="2200" b="0" i="0" u="none" strike="noStrike"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9D743EFF-D012-1C38-3377-8153185B8BC2}"/>
              </a:ext>
            </a:extLst>
          </p:cNvPr>
          <p:cNvSpPr/>
          <p:nvPr/>
        </p:nvSpPr>
        <p:spPr>
          <a:xfrm>
            <a:off x="8768192" y="1932143"/>
            <a:ext cx="88234" cy="8823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DF15B6-953B-A152-621B-2C0C7090799F}"/>
              </a:ext>
            </a:extLst>
          </p:cNvPr>
          <p:cNvSpPr/>
          <p:nvPr/>
        </p:nvSpPr>
        <p:spPr>
          <a:xfrm>
            <a:off x="10918489" y="1922020"/>
            <a:ext cx="88234" cy="88234"/>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6ED67D7-8E8E-480F-D8D5-BAA74B3603CC}"/>
                  </a:ext>
                </a:extLst>
              </p:cNvPr>
              <p:cNvSpPr txBox="1"/>
              <p:nvPr/>
            </p:nvSpPr>
            <p:spPr>
              <a:xfrm>
                <a:off x="8599640" y="1991890"/>
                <a:ext cx="1425872"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200" b="0" i="1" u="none" strike="noStrike" baseline="0" smtClean="0">
                              <a:latin typeface="Cambria Math" panose="02040503050406030204" pitchFamily="18" charset="0"/>
                              <a:ea typeface="Cambria Math" panose="02040503050406030204" pitchFamily="18" charset="0"/>
                            </a:rPr>
                          </m:ctrlPr>
                        </m:dPr>
                        <m:e>
                          <m:r>
                            <a:rPr lang="en-US" sz="1200" b="0" i="1" u="none" strike="noStrike" baseline="0" smtClean="0">
                              <a:latin typeface="Cambria Math" panose="02040503050406030204" pitchFamily="18" charset="0"/>
                              <a:ea typeface="Cambria Math" panose="02040503050406030204" pitchFamily="18" charset="0"/>
                            </a:rPr>
                            <m:t>−71.558, 100</m:t>
                          </m:r>
                        </m:e>
                      </m:d>
                    </m:oMath>
                  </m:oMathPara>
                </a14:m>
                <a:endParaRPr lang="en-US" sz="1200" dirty="0"/>
              </a:p>
            </p:txBody>
          </p:sp>
        </mc:Choice>
        <mc:Fallback xmlns="">
          <p:sp>
            <p:nvSpPr>
              <p:cNvPr id="11" name="TextBox 10">
                <a:extLst>
                  <a:ext uri="{FF2B5EF4-FFF2-40B4-BE49-F238E27FC236}">
                    <a16:creationId xmlns:a16="http://schemas.microsoft.com/office/drawing/2014/main" id="{66ED67D7-8E8E-480F-D8D5-BAA74B3603CC}"/>
                  </a:ext>
                </a:extLst>
              </p:cNvPr>
              <p:cNvSpPr txBox="1">
                <a:spLocks noRot="1" noChangeAspect="1" noMove="1" noResize="1" noEditPoints="1" noAdjustHandles="1" noChangeArrowheads="1" noChangeShapeType="1" noTextEdit="1"/>
              </p:cNvSpPr>
              <p:nvPr/>
            </p:nvSpPr>
            <p:spPr>
              <a:xfrm>
                <a:off x="8599640" y="1991890"/>
                <a:ext cx="1425872" cy="27699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57E1AF5-478E-7089-CAC7-8F6A1172DC80}"/>
                  </a:ext>
                </a:extLst>
              </p:cNvPr>
              <p:cNvSpPr txBox="1"/>
              <p:nvPr/>
            </p:nvSpPr>
            <p:spPr>
              <a:xfrm>
                <a:off x="9817166" y="2002803"/>
                <a:ext cx="1425872"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200" b="0" i="1" u="none" strike="noStrike" baseline="0" smtClean="0">
                              <a:latin typeface="Cambria Math" panose="02040503050406030204" pitchFamily="18" charset="0"/>
                              <a:ea typeface="Cambria Math" panose="02040503050406030204" pitchFamily="18" charset="0"/>
                            </a:rPr>
                          </m:ctrlPr>
                        </m:dPr>
                        <m:e>
                          <m:r>
                            <a:rPr lang="en-US" sz="1200" b="0" i="1" u="none" strike="noStrike" baseline="0" smtClean="0">
                              <a:latin typeface="Cambria Math" panose="02040503050406030204" pitchFamily="18" charset="0"/>
                              <a:ea typeface="Cambria Math" panose="02040503050406030204" pitchFamily="18" charset="0"/>
                            </a:rPr>
                            <m:t>71.558, 100</m:t>
                          </m:r>
                        </m:e>
                      </m:d>
                    </m:oMath>
                  </m:oMathPara>
                </a14:m>
                <a:endParaRPr lang="en-US" sz="1200" dirty="0"/>
              </a:p>
            </p:txBody>
          </p:sp>
        </mc:Choice>
        <mc:Fallback xmlns="">
          <p:sp>
            <p:nvSpPr>
              <p:cNvPr id="13" name="TextBox 12">
                <a:extLst>
                  <a:ext uri="{FF2B5EF4-FFF2-40B4-BE49-F238E27FC236}">
                    <a16:creationId xmlns:a16="http://schemas.microsoft.com/office/drawing/2014/main" id="{257E1AF5-478E-7089-CAC7-8F6A1172DC80}"/>
                  </a:ext>
                </a:extLst>
              </p:cNvPr>
              <p:cNvSpPr txBox="1">
                <a:spLocks noRot="1" noChangeAspect="1" noMove="1" noResize="1" noEditPoints="1" noAdjustHandles="1" noChangeArrowheads="1" noChangeShapeType="1" noTextEdit="1"/>
              </p:cNvSpPr>
              <p:nvPr/>
            </p:nvSpPr>
            <p:spPr>
              <a:xfrm>
                <a:off x="9817166" y="2002803"/>
                <a:ext cx="1425872" cy="276999"/>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8665621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wipe(down)">
                                      <p:cBhvr>
                                        <p:cTn id="85" dur="580">
                                          <p:stCondLst>
                                            <p:cond delay="0"/>
                                          </p:stCondLst>
                                        </p:cTn>
                                        <p:tgtEl>
                                          <p:spTgt spid="2"/>
                                        </p:tgtEl>
                                      </p:cBhvr>
                                    </p:animEffect>
                                    <p:anim calcmode="lin" valueType="num">
                                      <p:cBhvr>
                                        <p:cTn id="8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1" dur="26">
                                          <p:stCondLst>
                                            <p:cond delay="650"/>
                                          </p:stCondLst>
                                        </p:cTn>
                                        <p:tgtEl>
                                          <p:spTgt spid="2"/>
                                        </p:tgtEl>
                                      </p:cBhvr>
                                      <p:to x="100000" y="60000"/>
                                    </p:animScale>
                                    <p:animScale>
                                      <p:cBhvr>
                                        <p:cTn id="92" dur="166" decel="50000">
                                          <p:stCondLst>
                                            <p:cond delay="676"/>
                                          </p:stCondLst>
                                        </p:cTn>
                                        <p:tgtEl>
                                          <p:spTgt spid="2"/>
                                        </p:tgtEl>
                                      </p:cBhvr>
                                      <p:to x="100000" y="100000"/>
                                    </p:animScale>
                                    <p:animScale>
                                      <p:cBhvr>
                                        <p:cTn id="93" dur="26">
                                          <p:stCondLst>
                                            <p:cond delay="1312"/>
                                          </p:stCondLst>
                                        </p:cTn>
                                        <p:tgtEl>
                                          <p:spTgt spid="2"/>
                                        </p:tgtEl>
                                      </p:cBhvr>
                                      <p:to x="100000" y="80000"/>
                                    </p:animScale>
                                    <p:animScale>
                                      <p:cBhvr>
                                        <p:cTn id="94" dur="166" decel="50000">
                                          <p:stCondLst>
                                            <p:cond delay="1338"/>
                                          </p:stCondLst>
                                        </p:cTn>
                                        <p:tgtEl>
                                          <p:spTgt spid="2"/>
                                        </p:tgtEl>
                                      </p:cBhvr>
                                      <p:to x="100000" y="100000"/>
                                    </p:animScale>
                                    <p:animScale>
                                      <p:cBhvr>
                                        <p:cTn id="95" dur="26">
                                          <p:stCondLst>
                                            <p:cond delay="1642"/>
                                          </p:stCondLst>
                                        </p:cTn>
                                        <p:tgtEl>
                                          <p:spTgt spid="2"/>
                                        </p:tgtEl>
                                      </p:cBhvr>
                                      <p:to x="100000" y="90000"/>
                                    </p:animScale>
                                    <p:animScale>
                                      <p:cBhvr>
                                        <p:cTn id="96" dur="166" decel="50000">
                                          <p:stCondLst>
                                            <p:cond delay="1668"/>
                                          </p:stCondLst>
                                        </p:cTn>
                                        <p:tgtEl>
                                          <p:spTgt spid="2"/>
                                        </p:tgtEl>
                                      </p:cBhvr>
                                      <p:to x="100000" y="100000"/>
                                    </p:animScale>
                                    <p:animScale>
                                      <p:cBhvr>
                                        <p:cTn id="97" dur="26">
                                          <p:stCondLst>
                                            <p:cond delay="1808"/>
                                          </p:stCondLst>
                                        </p:cTn>
                                        <p:tgtEl>
                                          <p:spTgt spid="2"/>
                                        </p:tgtEl>
                                      </p:cBhvr>
                                      <p:to x="100000" y="95000"/>
                                    </p:animScale>
                                    <p:animScale>
                                      <p:cBhvr>
                                        <p:cTn id="98" dur="166" decel="50000">
                                          <p:stCondLst>
                                            <p:cond delay="1834"/>
                                          </p:stCondLst>
                                        </p:cTn>
                                        <p:tgtEl>
                                          <p:spTgt spid="2"/>
                                        </p:tgtEl>
                                      </p:cBhvr>
                                      <p:to x="100000" y="100000"/>
                                    </p:animScale>
                                  </p:childTnLst>
                                </p:cTn>
                              </p:par>
                              <p:par>
                                <p:cTn id="99" presetID="45"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2000"/>
                                        <p:tgtEl>
                                          <p:spTgt spid="11"/>
                                        </p:tgtEl>
                                      </p:cBhvr>
                                    </p:animEffect>
                                    <p:anim calcmode="lin" valueType="num">
                                      <p:cBhvr>
                                        <p:cTn id="102" dur="2000" fill="hold"/>
                                        <p:tgtEl>
                                          <p:spTgt spid="11"/>
                                        </p:tgtEl>
                                        <p:attrNameLst>
                                          <p:attrName>ppt_w</p:attrName>
                                        </p:attrNameLst>
                                      </p:cBhvr>
                                      <p:tavLst>
                                        <p:tav tm="0" fmla="#ppt_w*sin(2.5*pi*$)">
                                          <p:val>
                                            <p:fltVal val="0"/>
                                          </p:val>
                                        </p:tav>
                                        <p:tav tm="100000">
                                          <p:val>
                                            <p:fltVal val="1"/>
                                          </p:val>
                                        </p:tav>
                                      </p:tavLst>
                                    </p:anim>
                                    <p:anim calcmode="lin" valueType="num">
                                      <p:cBhvr>
                                        <p:cTn id="103"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wipe(down)">
                                      <p:cBhvr>
                                        <p:cTn id="108" dur="580">
                                          <p:stCondLst>
                                            <p:cond delay="0"/>
                                          </p:stCondLst>
                                        </p:cTn>
                                        <p:tgtEl>
                                          <p:spTgt spid="8"/>
                                        </p:tgtEl>
                                      </p:cBhvr>
                                    </p:animEffect>
                                    <p:anim calcmode="lin" valueType="num">
                                      <p:cBhvr>
                                        <p:cTn id="10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4" dur="26">
                                          <p:stCondLst>
                                            <p:cond delay="650"/>
                                          </p:stCondLst>
                                        </p:cTn>
                                        <p:tgtEl>
                                          <p:spTgt spid="8"/>
                                        </p:tgtEl>
                                      </p:cBhvr>
                                      <p:to x="100000" y="60000"/>
                                    </p:animScale>
                                    <p:animScale>
                                      <p:cBhvr>
                                        <p:cTn id="115" dur="166" decel="50000">
                                          <p:stCondLst>
                                            <p:cond delay="676"/>
                                          </p:stCondLst>
                                        </p:cTn>
                                        <p:tgtEl>
                                          <p:spTgt spid="8"/>
                                        </p:tgtEl>
                                      </p:cBhvr>
                                      <p:to x="100000" y="100000"/>
                                    </p:animScale>
                                    <p:animScale>
                                      <p:cBhvr>
                                        <p:cTn id="116" dur="26">
                                          <p:stCondLst>
                                            <p:cond delay="1312"/>
                                          </p:stCondLst>
                                        </p:cTn>
                                        <p:tgtEl>
                                          <p:spTgt spid="8"/>
                                        </p:tgtEl>
                                      </p:cBhvr>
                                      <p:to x="100000" y="80000"/>
                                    </p:animScale>
                                    <p:animScale>
                                      <p:cBhvr>
                                        <p:cTn id="117" dur="166" decel="50000">
                                          <p:stCondLst>
                                            <p:cond delay="1338"/>
                                          </p:stCondLst>
                                        </p:cTn>
                                        <p:tgtEl>
                                          <p:spTgt spid="8"/>
                                        </p:tgtEl>
                                      </p:cBhvr>
                                      <p:to x="100000" y="100000"/>
                                    </p:animScale>
                                    <p:animScale>
                                      <p:cBhvr>
                                        <p:cTn id="118" dur="26">
                                          <p:stCondLst>
                                            <p:cond delay="1642"/>
                                          </p:stCondLst>
                                        </p:cTn>
                                        <p:tgtEl>
                                          <p:spTgt spid="8"/>
                                        </p:tgtEl>
                                      </p:cBhvr>
                                      <p:to x="100000" y="90000"/>
                                    </p:animScale>
                                    <p:animScale>
                                      <p:cBhvr>
                                        <p:cTn id="119" dur="166" decel="50000">
                                          <p:stCondLst>
                                            <p:cond delay="1668"/>
                                          </p:stCondLst>
                                        </p:cTn>
                                        <p:tgtEl>
                                          <p:spTgt spid="8"/>
                                        </p:tgtEl>
                                      </p:cBhvr>
                                      <p:to x="100000" y="100000"/>
                                    </p:animScale>
                                    <p:animScale>
                                      <p:cBhvr>
                                        <p:cTn id="120" dur="26">
                                          <p:stCondLst>
                                            <p:cond delay="1808"/>
                                          </p:stCondLst>
                                        </p:cTn>
                                        <p:tgtEl>
                                          <p:spTgt spid="8"/>
                                        </p:tgtEl>
                                      </p:cBhvr>
                                      <p:to x="100000" y="95000"/>
                                    </p:animScale>
                                    <p:animScale>
                                      <p:cBhvr>
                                        <p:cTn id="121" dur="166" decel="50000">
                                          <p:stCondLst>
                                            <p:cond delay="1834"/>
                                          </p:stCondLst>
                                        </p:cTn>
                                        <p:tgtEl>
                                          <p:spTgt spid="8"/>
                                        </p:tgtEl>
                                      </p:cBhvr>
                                      <p:to x="100000" y="100000"/>
                                    </p:animScale>
                                  </p:childTnLst>
                                </p:cTn>
                              </p:par>
                              <p:par>
                                <p:cTn id="122" presetID="45" presetClass="entr" presetSubtype="0" fill="hold" grpId="0" nodeType="with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fade">
                                      <p:cBhvr>
                                        <p:cTn id="124" dur="2000"/>
                                        <p:tgtEl>
                                          <p:spTgt spid="13"/>
                                        </p:tgtEl>
                                      </p:cBhvr>
                                    </p:animEffect>
                                    <p:anim calcmode="lin" valueType="num">
                                      <p:cBhvr>
                                        <p:cTn id="125" dur="2000" fill="hold"/>
                                        <p:tgtEl>
                                          <p:spTgt spid="13"/>
                                        </p:tgtEl>
                                        <p:attrNameLst>
                                          <p:attrName>ppt_w</p:attrName>
                                        </p:attrNameLst>
                                      </p:cBhvr>
                                      <p:tavLst>
                                        <p:tav tm="0" fmla="#ppt_w*sin(2.5*pi*$)">
                                          <p:val>
                                            <p:fltVal val="0"/>
                                          </p:val>
                                        </p:tav>
                                        <p:tav tm="100000">
                                          <p:val>
                                            <p:fltVal val="1"/>
                                          </p:val>
                                        </p:tav>
                                      </p:tavLst>
                                    </p:anim>
                                    <p:anim calcmode="lin" valueType="num">
                                      <p:cBhvr>
                                        <p:cTn id="12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fade">
                                      <p:cBhvr>
                                        <p:cTn id="141" dur="500"/>
                                        <p:tgtEl>
                                          <p:spTgt spid="3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500"/>
                                        <p:tgtEl>
                                          <p:spTgt spid="4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3"/>
                                        </p:tgtEl>
                                        <p:attrNameLst>
                                          <p:attrName>style.visibility</p:attrName>
                                        </p:attrNameLst>
                                      </p:cBhvr>
                                      <p:to>
                                        <p:strVal val="visible"/>
                                      </p:to>
                                    </p:set>
                                    <p:animEffect transition="in" filter="fade">
                                      <p:cBhvr>
                                        <p:cTn id="151" dur="500"/>
                                        <p:tgtEl>
                                          <p:spTgt spid="43"/>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51"/>
                                        </p:tgtEl>
                                        <p:attrNameLst>
                                          <p:attrName>style.visibility</p:attrName>
                                        </p:attrNameLst>
                                      </p:cBhvr>
                                      <p:to>
                                        <p:strVal val="visible"/>
                                      </p:to>
                                    </p:set>
                                    <p:animEffect transition="in" filter="fade">
                                      <p:cBhvr>
                                        <p:cTn id="156" dur="500"/>
                                        <p:tgtEl>
                                          <p:spTgt spid="5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fade">
                                      <p:cBhvr>
                                        <p:cTn id="161" dur="500"/>
                                        <p:tgtEl>
                                          <p:spTgt spid="5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55"/>
                                        </p:tgtEl>
                                        <p:attrNameLst>
                                          <p:attrName>style.visibility</p:attrName>
                                        </p:attrNameLst>
                                      </p:cBhvr>
                                      <p:to>
                                        <p:strVal val="visible"/>
                                      </p:to>
                                    </p:set>
                                    <p:animEffect transition="in" filter="fade">
                                      <p:cBhvr>
                                        <p:cTn id="166" dur="500"/>
                                        <p:tgtEl>
                                          <p:spTgt spid="55"/>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57"/>
                                        </p:tgtEl>
                                        <p:attrNameLst>
                                          <p:attrName>style.visibility</p:attrName>
                                        </p:attrNameLst>
                                      </p:cBhvr>
                                      <p:to>
                                        <p:strVal val="visible"/>
                                      </p:to>
                                    </p:set>
                                    <p:animEffect transition="in" filter="fade">
                                      <p:cBhvr>
                                        <p:cTn id="171" dur="500"/>
                                        <p:tgtEl>
                                          <p:spTgt spid="57"/>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59"/>
                                        </p:tgtEl>
                                        <p:attrNameLst>
                                          <p:attrName>style.visibility</p:attrName>
                                        </p:attrNameLst>
                                      </p:cBhvr>
                                      <p:to>
                                        <p:strVal val="visible"/>
                                      </p:to>
                                    </p:set>
                                    <p:animEffect transition="in" filter="fade">
                                      <p:cBhvr>
                                        <p:cTn id="176" dur="500"/>
                                        <p:tgtEl>
                                          <p:spTgt spid="59"/>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61"/>
                                        </p:tgtEl>
                                        <p:attrNameLst>
                                          <p:attrName>style.visibility</p:attrName>
                                        </p:attrNameLst>
                                      </p:cBhvr>
                                      <p:to>
                                        <p:strVal val="visible"/>
                                      </p:to>
                                    </p:set>
                                    <p:animEffect transition="in" filter="fade">
                                      <p:cBhvr>
                                        <p:cTn id="181" dur="500"/>
                                        <p:tgtEl>
                                          <p:spTgt spid="61"/>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fade">
                                      <p:cBhvr>
                                        <p:cTn id="186" dur="500"/>
                                        <p:tgtEl>
                                          <p:spTgt spid="63"/>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65"/>
                                        </p:tgtEl>
                                        <p:attrNameLst>
                                          <p:attrName>style.visibility</p:attrName>
                                        </p:attrNameLst>
                                      </p:cBhvr>
                                      <p:to>
                                        <p:strVal val="visible"/>
                                      </p:to>
                                    </p:set>
                                    <p:animEffect transition="in" filter="fade">
                                      <p:cBhvr>
                                        <p:cTn id="191" dur="500"/>
                                        <p:tgtEl>
                                          <p:spTgt spid="65"/>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67"/>
                                        </p:tgtEl>
                                        <p:attrNameLst>
                                          <p:attrName>style.visibility</p:attrName>
                                        </p:attrNameLst>
                                      </p:cBhvr>
                                      <p:to>
                                        <p:strVal val="visible"/>
                                      </p:to>
                                    </p:set>
                                    <p:animEffect transition="in" filter="fade">
                                      <p:cBhvr>
                                        <p:cTn id="19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15" grpId="0"/>
      <p:bldP spid="16" grpId="0"/>
      <p:bldP spid="33" grpId="0"/>
      <p:bldP spid="35" grpId="0"/>
      <p:bldP spid="67" grpId="0"/>
      <p:bldP spid="2" grpId="0" animBg="1"/>
      <p:bldP spid="8" grpId="0" animBg="1"/>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7A0F-2EBF-51F7-92CD-6F12231F67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FB3D98-98FE-15CD-3711-7740AE3A1BC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
            <a:extLst>
              <a:ext uri="{FF2B5EF4-FFF2-40B4-BE49-F238E27FC236}">
                <a16:creationId xmlns:a16="http://schemas.microsoft.com/office/drawing/2014/main" id="{314E96DB-6CF6-5560-B95D-CC54E9A41175}"/>
              </a:ext>
            </a:extLst>
          </p:cNvPr>
          <p:cNvSpPr txBox="1">
            <a:spLocks noChangeArrowheads="1"/>
          </p:cNvSpPr>
          <p:nvPr/>
        </p:nvSpPr>
        <p:spPr bwMode="auto">
          <a:xfrm>
            <a:off x="288925" y="381000"/>
            <a:ext cx="48466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Let’s examine the exponential functions: </a:t>
            </a:r>
          </a:p>
        </p:txBody>
      </p:sp>
      <p:graphicFrame>
        <p:nvGraphicFramePr>
          <p:cNvPr id="3" name="Object 6">
            <a:extLst>
              <a:ext uri="{FF2B5EF4-FFF2-40B4-BE49-F238E27FC236}">
                <a16:creationId xmlns:a16="http://schemas.microsoft.com/office/drawing/2014/main" id="{5399BC4E-24F3-D883-5552-1734A56EAB0B}"/>
              </a:ext>
            </a:extLst>
          </p:cNvPr>
          <p:cNvGraphicFramePr>
            <a:graphicFrameLocks noChangeAspect="1"/>
          </p:cNvGraphicFramePr>
          <p:nvPr>
            <p:extLst>
              <p:ext uri="{D42A27DB-BD31-4B8C-83A1-F6EECF244321}">
                <p14:modId xmlns:p14="http://schemas.microsoft.com/office/powerpoint/2010/main" val="1348978129"/>
              </p:ext>
            </p:extLst>
          </p:nvPr>
        </p:nvGraphicFramePr>
        <p:xfrm>
          <a:off x="1162482" y="931798"/>
          <a:ext cx="2290723" cy="755703"/>
        </p:xfrm>
        <a:graphic>
          <a:graphicData uri="http://schemas.openxmlformats.org/presentationml/2006/ole">
            <mc:AlternateContent xmlns:mc="http://schemas.openxmlformats.org/markup-compatibility/2006">
              <mc:Choice xmlns:v="urn:schemas-microsoft-com:vml" Requires="v">
                <p:oleObj name="Equation" r:id="rId2" imgW="1231366" imgH="406224" progId="Equation.DSMT4">
                  <p:embed/>
                </p:oleObj>
              </mc:Choice>
              <mc:Fallback>
                <p:oleObj name="Equation" r:id="rId2" imgW="1231366" imgH="406224" progId="Equation.DSMT4">
                  <p:embed/>
                  <p:pic>
                    <p:nvPicPr>
                      <p:cNvPr id="5125"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482" y="931798"/>
                        <a:ext cx="2290723" cy="755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4" descr="Diagram&#10;&#10;Description automatically generated">
            <a:extLst>
              <a:ext uri="{FF2B5EF4-FFF2-40B4-BE49-F238E27FC236}">
                <a16:creationId xmlns:a16="http://schemas.microsoft.com/office/drawing/2014/main" id="{515A52D0-7865-68CB-77F6-ECB99546A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2300" y="2123669"/>
            <a:ext cx="5867400" cy="3911600"/>
          </a:xfrm>
          <a:prstGeom prst="rect">
            <a:avLst/>
          </a:prstGeom>
        </p:spPr>
      </p:pic>
      <p:graphicFrame>
        <p:nvGraphicFramePr>
          <p:cNvPr id="6" name="Object 6">
            <a:extLst>
              <a:ext uri="{FF2B5EF4-FFF2-40B4-BE49-F238E27FC236}">
                <a16:creationId xmlns:a16="http://schemas.microsoft.com/office/drawing/2014/main" id="{617E686B-B619-77B9-178D-594BCF541EB6}"/>
              </a:ext>
            </a:extLst>
          </p:cNvPr>
          <p:cNvGraphicFramePr>
            <a:graphicFrameLocks noChangeAspect="1"/>
          </p:cNvGraphicFramePr>
          <p:nvPr>
            <p:extLst>
              <p:ext uri="{D42A27DB-BD31-4B8C-83A1-F6EECF244321}">
                <p14:modId xmlns:p14="http://schemas.microsoft.com/office/powerpoint/2010/main" val="986038384"/>
              </p:ext>
            </p:extLst>
          </p:nvPr>
        </p:nvGraphicFramePr>
        <p:xfrm>
          <a:off x="4462252" y="2490788"/>
          <a:ext cx="920750" cy="755650"/>
        </p:xfrm>
        <a:graphic>
          <a:graphicData uri="http://schemas.openxmlformats.org/presentationml/2006/ole">
            <mc:AlternateContent xmlns:mc="http://schemas.openxmlformats.org/markup-compatibility/2006">
              <mc:Choice xmlns:v="urn:schemas-microsoft-com:vml" Requires="v">
                <p:oleObj name="Equation" r:id="rId5" imgW="495000" imgH="406080" progId="Equation.DSMT4">
                  <p:embed/>
                </p:oleObj>
              </mc:Choice>
              <mc:Fallback>
                <p:oleObj name="Equation" r:id="rId5" imgW="495000" imgH="406080" progId="Equation.DSMT4">
                  <p:embed/>
                  <p:pic>
                    <p:nvPicPr>
                      <p:cNvPr id="3" name="Object 6">
                        <a:extLst>
                          <a:ext uri="{FF2B5EF4-FFF2-40B4-BE49-F238E27FC236}">
                            <a16:creationId xmlns:a16="http://schemas.microsoft.com/office/drawing/2014/main" id="{5399BC4E-24F3-D883-5552-1734A56EAB0B}"/>
                          </a:ext>
                        </a:extLst>
                      </p:cNvPr>
                      <p:cNvPicPr>
                        <a:picLocks noChangeAspect="1" noChangeArrowheads="1"/>
                      </p:cNvPicPr>
                      <p:nvPr/>
                    </p:nvPicPr>
                    <p:blipFill>
                      <a:blip r:embed="rId6"/>
                      <a:srcRect/>
                      <a:stretch>
                        <a:fillRect/>
                      </a:stretch>
                    </p:blipFill>
                    <p:spPr bwMode="auto">
                      <a:xfrm>
                        <a:off x="4462252" y="2490788"/>
                        <a:ext cx="92075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0FE8EDA0-D743-A019-48B7-A92541A127AA}"/>
              </a:ext>
            </a:extLst>
          </p:cNvPr>
          <p:cNvGraphicFramePr>
            <a:graphicFrameLocks noChangeAspect="1"/>
          </p:cNvGraphicFramePr>
          <p:nvPr>
            <p:extLst>
              <p:ext uri="{D42A27DB-BD31-4B8C-83A1-F6EECF244321}">
                <p14:modId xmlns:p14="http://schemas.microsoft.com/office/powerpoint/2010/main" val="2458989548"/>
              </p:ext>
            </p:extLst>
          </p:nvPr>
        </p:nvGraphicFramePr>
        <p:xfrm>
          <a:off x="6856625" y="2490788"/>
          <a:ext cx="825500" cy="755650"/>
        </p:xfrm>
        <a:graphic>
          <a:graphicData uri="http://schemas.openxmlformats.org/presentationml/2006/ole">
            <mc:AlternateContent xmlns:mc="http://schemas.openxmlformats.org/markup-compatibility/2006">
              <mc:Choice xmlns:v="urn:schemas-microsoft-com:vml" Requires="v">
                <p:oleObj name="Equation" r:id="rId7" imgW="444240" imgH="406080" progId="Equation.DSMT4">
                  <p:embed/>
                </p:oleObj>
              </mc:Choice>
              <mc:Fallback>
                <p:oleObj name="Equation" r:id="rId7" imgW="444240" imgH="406080" progId="Equation.DSMT4">
                  <p:embed/>
                  <p:pic>
                    <p:nvPicPr>
                      <p:cNvPr id="6" name="Object 6">
                        <a:extLst>
                          <a:ext uri="{FF2B5EF4-FFF2-40B4-BE49-F238E27FC236}">
                            <a16:creationId xmlns:a16="http://schemas.microsoft.com/office/drawing/2014/main" id="{617E686B-B619-77B9-178D-594BCF541EB6}"/>
                          </a:ext>
                        </a:extLst>
                      </p:cNvPr>
                      <p:cNvPicPr>
                        <a:picLocks noChangeAspect="1" noChangeArrowheads="1"/>
                      </p:cNvPicPr>
                      <p:nvPr/>
                    </p:nvPicPr>
                    <p:blipFill>
                      <a:blip r:embed="rId8"/>
                      <a:srcRect/>
                      <a:stretch>
                        <a:fillRect/>
                      </a:stretch>
                    </p:blipFill>
                    <p:spPr bwMode="auto">
                      <a:xfrm>
                        <a:off x="6856625" y="2490788"/>
                        <a:ext cx="82550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5686853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80">
                                          <p:stCondLst>
                                            <p:cond delay="0"/>
                                          </p:stCondLst>
                                        </p:cTn>
                                        <p:tgtEl>
                                          <p:spTgt spid="7"/>
                                        </p:tgtEl>
                                      </p:cBhvr>
                                    </p:animEffect>
                                    <p:anim calcmode="lin" valueType="num">
                                      <p:cBhvr>
                                        <p:cTn id="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gtEl>
                                      </p:cBhvr>
                                      <p:to x="100000" y="60000"/>
                                    </p:animScale>
                                    <p:animScale>
                                      <p:cBhvr>
                                        <p:cTn id="49" dur="166" decel="50000">
                                          <p:stCondLst>
                                            <p:cond delay="676"/>
                                          </p:stCondLst>
                                        </p:cTn>
                                        <p:tgtEl>
                                          <p:spTgt spid="7"/>
                                        </p:tgtEl>
                                      </p:cBhvr>
                                      <p:to x="100000" y="100000"/>
                                    </p:animScale>
                                    <p:animScale>
                                      <p:cBhvr>
                                        <p:cTn id="50" dur="26">
                                          <p:stCondLst>
                                            <p:cond delay="1312"/>
                                          </p:stCondLst>
                                        </p:cTn>
                                        <p:tgtEl>
                                          <p:spTgt spid="7"/>
                                        </p:tgtEl>
                                      </p:cBhvr>
                                      <p:to x="100000" y="80000"/>
                                    </p:animScale>
                                    <p:animScale>
                                      <p:cBhvr>
                                        <p:cTn id="51" dur="166" decel="50000">
                                          <p:stCondLst>
                                            <p:cond delay="1338"/>
                                          </p:stCondLst>
                                        </p:cTn>
                                        <p:tgtEl>
                                          <p:spTgt spid="7"/>
                                        </p:tgtEl>
                                      </p:cBhvr>
                                      <p:to x="100000" y="100000"/>
                                    </p:animScale>
                                    <p:animScale>
                                      <p:cBhvr>
                                        <p:cTn id="52" dur="26">
                                          <p:stCondLst>
                                            <p:cond delay="1642"/>
                                          </p:stCondLst>
                                        </p:cTn>
                                        <p:tgtEl>
                                          <p:spTgt spid="7"/>
                                        </p:tgtEl>
                                      </p:cBhvr>
                                      <p:to x="100000" y="90000"/>
                                    </p:animScale>
                                    <p:animScale>
                                      <p:cBhvr>
                                        <p:cTn id="53" dur="166" decel="50000">
                                          <p:stCondLst>
                                            <p:cond delay="1668"/>
                                          </p:stCondLst>
                                        </p:cTn>
                                        <p:tgtEl>
                                          <p:spTgt spid="7"/>
                                        </p:tgtEl>
                                      </p:cBhvr>
                                      <p:to x="100000" y="100000"/>
                                    </p:animScale>
                                    <p:animScale>
                                      <p:cBhvr>
                                        <p:cTn id="54" dur="26">
                                          <p:stCondLst>
                                            <p:cond delay="1808"/>
                                          </p:stCondLst>
                                        </p:cTn>
                                        <p:tgtEl>
                                          <p:spTgt spid="7"/>
                                        </p:tgtEl>
                                      </p:cBhvr>
                                      <p:to x="100000" y="95000"/>
                                    </p:animScale>
                                    <p:animScale>
                                      <p:cBhvr>
                                        <p:cTn id="5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000F-B0DB-537D-2283-356EBD172C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D3350-5BF7-4222-7F38-487F8E403D9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7">
            <a:extLst>
              <a:ext uri="{FF2B5EF4-FFF2-40B4-BE49-F238E27FC236}">
                <a16:creationId xmlns:a16="http://schemas.microsoft.com/office/drawing/2014/main" id="{2CAC7D4D-E111-021D-F817-1934CFD7310B}"/>
              </a:ext>
            </a:extLst>
          </p:cNvPr>
          <p:cNvSpPr txBox="1">
            <a:spLocks noChangeArrowheads="1"/>
          </p:cNvSpPr>
          <p:nvPr/>
        </p:nvSpPr>
        <p:spPr bwMode="auto">
          <a:xfrm>
            <a:off x="206375" y="304800"/>
            <a:ext cx="81973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Now, lets look at the combination of these two functions with addition.</a:t>
            </a:r>
          </a:p>
        </p:txBody>
      </p:sp>
      <p:graphicFrame>
        <p:nvGraphicFramePr>
          <p:cNvPr id="3" name="Object 8">
            <a:extLst>
              <a:ext uri="{FF2B5EF4-FFF2-40B4-BE49-F238E27FC236}">
                <a16:creationId xmlns:a16="http://schemas.microsoft.com/office/drawing/2014/main" id="{E170FEFB-D0BF-D164-C33E-4EE6D37D09D9}"/>
              </a:ext>
            </a:extLst>
          </p:cNvPr>
          <p:cNvGraphicFramePr>
            <a:graphicFrameLocks noChangeAspect="1"/>
          </p:cNvGraphicFramePr>
          <p:nvPr>
            <p:extLst>
              <p:ext uri="{D42A27DB-BD31-4B8C-83A1-F6EECF244321}">
                <p14:modId xmlns:p14="http://schemas.microsoft.com/office/powerpoint/2010/main" val="2113959057"/>
              </p:ext>
            </p:extLst>
          </p:nvPr>
        </p:nvGraphicFramePr>
        <p:xfrm>
          <a:off x="4752083" y="790672"/>
          <a:ext cx="2615045" cy="734580"/>
        </p:xfrm>
        <a:graphic>
          <a:graphicData uri="http://schemas.openxmlformats.org/presentationml/2006/ole">
            <mc:AlternateContent xmlns:mc="http://schemas.openxmlformats.org/markup-compatibility/2006">
              <mc:Choice xmlns:v="urn:schemas-microsoft-com:vml" Requires="v">
                <p:oleObj name="Equation" r:id="rId2" imgW="1447172" imgH="406224" progId="Equation.DSMT4">
                  <p:embed/>
                </p:oleObj>
              </mc:Choice>
              <mc:Fallback>
                <p:oleObj name="Equation" r:id="rId2" imgW="1447172" imgH="406224" progId="Equation.DSMT4">
                  <p:embed/>
                  <p:pic>
                    <p:nvPicPr>
                      <p:cNvPr id="614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83" y="790672"/>
                        <a:ext cx="2615045" cy="73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10">
            <a:extLst>
              <a:ext uri="{FF2B5EF4-FFF2-40B4-BE49-F238E27FC236}">
                <a16:creationId xmlns:a16="http://schemas.microsoft.com/office/drawing/2014/main" id="{A59B6B7E-D344-735A-DCAB-5F62069FC62A}"/>
              </a:ext>
            </a:extLst>
          </p:cNvPr>
          <p:cNvSpPr txBox="1">
            <a:spLocks noChangeArrowheads="1"/>
          </p:cNvSpPr>
          <p:nvPr/>
        </p:nvSpPr>
        <p:spPr bwMode="auto">
          <a:xfrm>
            <a:off x="214010" y="1800659"/>
            <a:ext cx="46585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We call this function hyperbolic cosine.</a:t>
            </a:r>
          </a:p>
        </p:txBody>
      </p:sp>
      <p:sp>
        <p:nvSpPr>
          <p:cNvPr id="7" name="Text Box 13">
            <a:extLst>
              <a:ext uri="{FF2B5EF4-FFF2-40B4-BE49-F238E27FC236}">
                <a16:creationId xmlns:a16="http://schemas.microsoft.com/office/drawing/2014/main" id="{3986E344-B348-5537-4136-ACCE9919C73C}"/>
              </a:ext>
            </a:extLst>
          </p:cNvPr>
          <p:cNvSpPr txBox="1">
            <a:spLocks noChangeArrowheads="1"/>
          </p:cNvSpPr>
          <p:nvPr/>
        </p:nvSpPr>
        <p:spPr bwMode="auto">
          <a:xfrm>
            <a:off x="8000197" y="2485508"/>
            <a:ext cx="29979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(Note: </a:t>
            </a:r>
            <a:r>
              <a:rPr lang="en-US" altLang="en-US" sz="2200" i="1" dirty="0"/>
              <a:t>x</a:t>
            </a:r>
            <a:r>
              <a:rPr lang="en-US" altLang="en-US" sz="2200" dirty="0"/>
              <a:t> is not an angle!)</a:t>
            </a:r>
          </a:p>
        </p:txBody>
      </p:sp>
      <p:grpSp>
        <p:nvGrpSpPr>
          <p:cNvPr id="8" name="Group 16">
            <a:extLst>
              <a:ext uri="{FF2B5EF4-FFF2-40B4-BE49-F238E27FC236}">
                <a16:creationId xmlns:a16="http://schemas.microsoft.com/office/drawing/2014/main" id="{2718AF27-EEC8-0996-AC40-3D663E3A5C75}"/>
              </a:ext>
            </a:extLst>
          </p:cNvPr>
          <p:cNvGrpSpPr>
            <a:grpSpLocks/>
          </p:cNvGrpSpPr>
          <p:nvPr/>
        </p:nvGrpSpPr>
        <p:grpSpPr bwMode="auto">
          <a:xfrm>
            <a:off x="306085" y="2335541"/>
            <a:ext cx="7635875" cy="785813"/>
            <a:chOff x="48" y="3576"/>
            <a:chExt cx="4810" cy="495"/>
          </a:xfrm>
        </p:grpSpPr>
        <p:sp>
          <p:nvSpPr>
            <p:cNvPr id="9" name="Text Box 14">
              <a:extLst>
                <a:ext uri="{FF2B5EF4-FFF2-40B4-BE49-F238E27FC236}">
                  <a16:creationId xmlns:a16="http://schemas.microsoft.com/office/drawing/2014/main" id="{574C60D7-09E2-914B-6709-A8AECA83C914}"/>
                </a:ext>
              </a:extLst>
            </p:cNvPr>
            <p:cNvSpPr txBox="1">
              <a:spLocks noChangeArrowheads="1"/>
            </p:cNvSpPr>
            <p:nvPr/>
          </p:nvSpPr>
          <p:spPr bwMode="auto">
            <a:xfrm>
              <a:off x="48" y="3674"/>
              <a:ext cx="170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Any curve of the form</a:t>
              </a:r>
            </a:p>
          </p:txBody>
        </p:sp>
        <p:graphicFrame>
          <p:nvGraphicFramePr>
            <p:cNvPr id="10" name="Object 15">
              <a:extLst>
                <a:ext uri="{FF2B5EF4-FFF2-40B4-BE49-F238E27FC236}">
                  <a16:creationId xmlns:a16="http://schemas.microsoft.com/office/drawing/2014/main" id="{A9D1E7CF-189A-4937-43A8-67C6B06CAE20}"/>
                </a:ext>
              </a:extLst>
            </p:cNvPr>
            <p:cNvGraphicFramePr>
              <a:graphicFrameLocks noChangeAspect="1"/>
            </p:cNvGraphicFramePr>
            <p:nvPr>
              <p:extLst>
                <p:ext uri="{D42A27DB-BD31-4B8C-83A1-F6EECF244321}">
                  <p14:modId xmlns:p14="http://schemas.microsoft.com/office/powerpoint/2010/main" val="527168974"/>
                </p:ext>
              </p:extLst>
            </p:nvPr>
          </p:nvGraphicFramePr>
          <p:xfrm>
            <a:off x="1716" y="3576"/>
            <a:ext cx="3142" cy="495"/>
          </p:xfrm>
          <a:graphic>
            <a:graphicData uri="http://schemas.openxmlformats.org/presentationml/2006/ole">
              <mc:AlternateContent xmlns:mc="http://schemas.openxmlformats.org/markup-compatibility/2006">
                <mc:Choice xmlns:v="urn:schemas-microsoft-com:vml" Requires="v">
                  <p:oleObj name="Equation" r:id="rId4" imgW="2743200" imgH="431800" progId="Equation.DSMT4">
                    <p:embed/>
                  </p:oleObj>
                </mc:Choice>
                <mc:Fallback>
                  <p:oleObj name="Equation" r:id="rId4" imgW="2743200" imgH="431800" progId="Equation.DSMT4">
                    <p:embed/>
                    <p:pic>
                      <p:nvPicPr>
                        <p:cNvPr id="6155"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 y="3576"/>
                          <a:ext cx="314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6" name="Object 11">
            <a:extLst>
              <a:ext uri="{FF2B5EF4-FFF2-40B4-BE49-F238E27FC236}">
                <a16:creationId xmlns:a16="http://schemas.microsoft.com/office/drawing/2014/main" id="{99F2E057-01CE-8706-D626-359DEF414F08}"/>
              </a:ext>
            </a:extLst>
          </p:cNvPr>
          <p:cNvGraphicFramePr>
            <a:graphicFrameLocks noChangeAspect="1"/>
          </p:cNvGraphicFramePr>
          <p:nvPr>
            <p:extLst>
              <p:ext uri="{D42A27DB-BD31-4B8C-83A1-F6EECF244321}">
                <p14:modId xmlns:p14="http://schemas.microsoft.com/office/powerpoint/2010/main" val="2949317048"/>
              </p:ext>
            </p:extLst>
          </p:nvPr>
        </p:nvGraphicFramePr>
        <p:xfrm>
          <a:off x="4872529" y="1654152"/>
          <a:ext cx="2308225" cy="723900"/>
        </p:xfrm>
        <a:graphic>
          <a:graphicData uri="http://schemas.openxmlformats.org/presentationml/2006/ole">
            <mc:AlternateContent xmlns:mc="http://schemas.openxmlformats.org/markup-compatibility/2006">
              <mc:Choice xmlns:v="urn:schemas-microsoft-com:vml" Requires="v">
                <p:oleObj name="Equation" r:id="rId6" imgW="1295280" imgH="406080" progId="Equation.DSMT4">
                  <p:embed/>
                </p:oleObj>
              </mc:Choice>
              <mc:Fallback>
                <p:oleObj name="Equation" r:id="rId6" imgW="1295280" imgH="406080" progId="Equation.DSMT4">
                  <p:embed/>
                  <p:pic>
                    <p:nvPicPr>
                      <p:cNvPr id="7" name="Object 11"/>
                      <p:cNvPicPr>
                        <a:picLocks noChangeAspect="1" noChangeArrowheads="1"/>
                      </p:cNvPicPr>
                      <p:nvPr/>
                    </p:nvPicPr>
                    <p:blipFill>
                      <a:blip r:embed="rId7"/>
                      <a:srcRect/>
                      <a:stretch>
                        <a:fillRect/>
                      </a:stretch>
                    </p:blipFill>
                    <p:spPr bwMode="auto">
                      <a:xfrm>
                        <a:off x="4872529" y="1654152"/>
                        <a:ext cx="23082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a:extLst>
              <a:ext uri="{FF2B5EF4-FFF2-40B4-BE49-F238E27FC236}">
                <a16:creationId xmlns:a16="http://schemas.microsoft.com/office/drawing/2014/main" id="{5024FE6A-3C4F-65AC-688D-E97810E880A3}"/>
              </a:ext>
            </a:extLst>
          </p:cNvPr>
          <p:cNvPicPr>
            <a:picLocks noChangeAspect="1"/>
          </p:cNvPicPr>
          <p:nvPr/>
        </p:nvPicPr>
        <p:blipFill>
          <a:blip r:embed="rId8"/>
          <a:stretch>
            <a:fillRect/>
          </a:stretch>
        </p:blipFill>
        <p:spPr>
          <a:xfrm>
            <a:off x="3825654" y="3296518"/>
            <a:ext cx="4174543" cy="3367419"/>
          </a:xfrm>
          <a:prstGeom prst="rect">
            <a:avLst/>
          </a:prstGeom>
        </p:spPr>
      </p:pic>
    </p:spTree>
    <p:extLst>
      <p:ext uri="{BB962C8B-B14F-4D97-AF65-F5344CB8AC3E}">
        <p14:creationId xmlns:p14="http://schemas.microsoft.com/office/powerpoint/2010/main" val="246616717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anim calcmode="lin" valueType="num">
                                      <p:cBhvr>
                                        <p:cTn id="42" dur="2000" fill="hold"/>
                                        <p:tgtEl>
                                          <p:spTgt spid="13"/>
                                        </p:tgtEl>
                                        <p:attrNameLst>
                                          <p:attrName>ppt_w</p:attrName>
                                        </p:attrNameLst>
                                      </p:cBhvr>
                                      <p:tavLst>
                                        <p:tav tm="0" fmla="#ppt_w*sin(2.5*pi*$)">
                                          <p:val>
                                            <p:fltVal val="0"/>
                                          </p:val>
                                        </p:tav>
                                        <p:tav tm="100000">
                                          <p:val>
                                            <p:fltVal val="1"/>
                                          </p:val>
                                        </p:tav>
                                      </p:tavLst>
                                    </p:anim>
                                    <p:anim calcmode="lin" valueType="num">
                                      <p:cBhvr>
                                        <p:cTn id="43"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utoUpdateAnimBg="0"/>
      <p:bldP spid="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DD4C-0161-9300-D34F-EFCED656EF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6E7DF1-F7A6-35C5-46FC-B147EE66E85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0FC30D06-9613-A610-DED4-CBD234EA9D59}"/>
              </a:ext>
            </a:extLst>
          </p:cNvPr>
          <p:cNvSpPr txBox="1">
            <a:spLocks noChangeArrowheads="1"/>
          </p:cNvSpPr>
          <p:nvPr/>
        </p:nvSpPr>
        <p:spPr bwMode="auto">
          <a:xfrm>
            <a:off x="214313" y="265113"/>
            <a:ext cx="85443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t>Next, lets look at the combination of these two functions with subtraction.</a:t>
            </a:r>
          </a:p>
        </p:txBody>
      </p:sp>
      <p:graphicFrame>
        <p:nvGraphicFramePr>
          <p:cNvPr id="3" name="Object 3">
            <a:extLst>
              <a:ext uri="{FF2B5EF4-FFF2-40B4-BE49-F238E27FC236}">
                <a16:creationId xmlns:a16="http://schemas.microsoft.com/office/drawing/2014/main" id="{655E7085-E5A1-366D-219F-27864B9ADCB6}"/>
              </a:ext>
            </a:extLst>
          </p:cNvPr>
          <p:cNvGraphicFramePr>
            <a:graphicFrameLocks noChangeAspect="1"/>
          </p:cNvGraphicFramePr>
          <p:nvPr>
            <p:extLst>
              <p:ext uri="{D42A27DB-BD31-4B8C-83A1-F6EECF244321}">
                <p14:modId xmlns:p14="http://schemas.microsoft.com/office/powerpoint/2010/main" val="2167747151"/>
              </p:ext>
            </p:extLst>
          </p:nvPr>
        </p:nvGraphicFramePr>
        <p:xfrm>
          <a:off x="3781425" y="642408"/>
          <a:ext cx="2952750" cy="828675"/>
        </p:xfrm>
        <a:graphic>
          <a:graphicData uri="http://schemas.openxmlformats.org/presentationml/2006/ole">
            <mc:AlternateContent xmlns:mc="http://schemas.openxmlformats.org/markup-compatibility/2006">
              <mc:Choice xmlns:v="urn:schemas-microsoft-com:vml" Requires="v">
                <p:oleObj name="Equation" r:id="rId2" imgW="1447172" imgH="406224" progId="Equation.DSMT4">
                  <p:embed/>
                </p:oleObj>
              </mc:Choice>
              <mc:Fallback>
                <p:oleObj name="Equation" r:id="rId2" imgW="1447172" imgH="406224" progId="Equation.DSMT4">
                  <p:embed/>
                  <p:pic>
                    <p:nvPicPr>
                      <p:cNvPr id="7172"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5" y="642408"/>
                        <a:ext cx="29527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5">
            <a:extLst>
              <a:ext uri="{FF2B5EF4-FFF2-40B4-BE49-F238E27FC236}">
                <a16:creationId xmlns:a16="http://schemas.microsoft.com/office/drawing/2014/main" id="{9B713FDA-EFCB-507E-33FE-DD3CF9B1C7D0}"/>
              </a:ext>
            </a:extLst>
          </p:cNvPr>
          <p:cNvSpPr txBox="1">
            <a:spLocks noChangeArrowheads="1"/>
          </p:cNvSpPr>
          <p:nvPr/>
        </p:nvSpPr>
        <p:spPr bwMode="auto">
          <a:xfrm>
            <a:off x="214313" y="1761849"/>
            <a:ext cx="43924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We call this function hyperbolic sine.</a:t>
            </a:r>
          </a:p>
        </p:txBody>
      </p:sp>
      <p:graphicFrame>
        <p:nvGraphicFramePr>
          <p:cNvPr id="8" name="Object 6">
            <a:extLst>
              <a:ext uri="{FF2B5EF4-FFF2-40B4-BE49-F238E27FC236}">
                <a16:creationId xmlns:a16="http://schemas.microsoft.com/office/drawing/2014/main" id="{BF2ABCEF-642D-34CA-3729-288683482020}"/>
              </a:ext>
            </a:extLst>
          </p:cNvPr>
          <p:cNvGraphicFramePr>
            <a:graphicFrameLocks noChangeAspect="1"/>
          </p:cNvGraphicFramePr>
          <p:nvPr>
            <p:extLst>
              <p:ext uri="{D42A27DB-BD31-4B8C-83A1-F6EECF244321}">
                <p14:modId xmlns:p14="http://schemas.microsoft.com/office/powerpoint/2010/main" val="314585014"/>
              </p:ext>
            </p:extLst>
          </p:nvPr>
        </p:nvGraphicFramePr>
        <p:xfrm>
          <a:off x="4530886" y="1570892"/>
          <a:ext cx="2590800" cy="812800"/>
        </p:xfrm>
        <a:graphic>
          <a:graphicData uri="http://schemas.openxmlformats.org/presentationml/2006/ole">
            <mc:AlternateContent xmlns:mc="http://schemas.openxmlformats.org/markup-compatibility/2006">
              <mc:Choice xmlns:v="urn:schemas-microsoft-com:vml" Requires="v">
                <p:oleObj name="Equation" r:id="rId4" imgW="1294838" imgH="406224" progId="Equation.DSMT4">
                  <p:embed/>
                </p:oleObj>
              </mc:Choice>
              <mc:Fallback>
                <p:oleObj name="Equation" r:id="rId4" imgW="1294838" imgH="406224" progId="Equation.DSMT4">
                  <p:embed/>
                  <p:pic>
                    <p:nvPicPr>
                      <p:cNvPr id="6" name="Object 6">
                        <a:extLst>
                          <a:ext uri="{FF2B5EF4-FFF2-40B4-BE49-F238E27FC236}">
                            <a16:creationId xmlns:a16="http://schemas.microsoft.com/office/drawing/2014/main" id="{BF2ABCEF-642D-34CA-3729-288683482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886" y="1570892"/>
                        <a:ext cx="2590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a:extLst>
              <a:ext uri="{FF2B5EF4-FFF2-40B4-BE49-F238E27FC236}">
                <a16:creationId xmlns:a16="http://schemas.microsoft.com/office/drawing/2014/main" id="{2A05FE46-5852-5164-5481-C89746576937}"/>
              </a:ext>
            </a:extLst>
          </p:cNvPr>
          <p:cNvPicPr>
            <a:picLocks noChangeAspect="1"/>
          </p:cNvPicPr>
          <p:nvPr/>
        </p:nvPicPr>
        <p:blipFill>
          <a:blip r:embed="rId6"/>
          <a:stretch>
            <a:fillRect/>
          </a:stretch>
        </p:blipFill>
        <p:spPr>
          <a:xfrm>
            <a:off x="1243797" y="2364049"/>
            <a:ext cx="3910137" cy="3784718"/>
          </a:xfrm>
          <a:prstGeom prst="rect">
            <a:avLst/>
          </a:prstGeom>
        </p:spPr>
      </p:pic>
      <p:pic>
        <p:nvPicPr>
          <p:cNvPr id="12" name="Picture 11">
            <a:extLst>
              <a:ext uri="{FF2B5EF4-FFF2-40B4-BE49-F238E27FC236}">
                <a16:creationId xmlns:a16="http://schemas.microsoft.com/office/drawing/2014/main" id="{E1F3C0EC-675A-507A-B1D7-FD11D65FDBB1}"/>
              </a:ext>
            </a:extLst>
          </p:cNvPr>
          <p:cNvPicPr>
            <a:picLocks noChangeAspect="1"/>
          </p:cNvPicPr>
          <p:nvPr/>
        </p:nvPicPr>
        <p:blipFill>
          <a:blip r:embed="rId7"/>
          <a:stretch>
            <a:fillRect/>
          </a:stretch>
        </p:blipFill>
        <p:spPr>
          <a:xfrm>
            <a:off x="345027" y="6320081"/>
            <a:ext cx="9160030" cy="272806"/>
          </a:xfrm>
          <a:prstGeom prst="rect">
            <a:avLst/>
          </a:prstGeom>
        </p:spPr>
      </p:pic>
      <p:pic>
        <p:nvPicPr>
          <p:cNvPr id="6" name="Picture 5">
            <a:extLst>
              <a:ext uri="{FF2B5EF4-FFF2-40B4-BE49-F238E27FC236}">
                <a16:creationId xmlns:a16="http://schemas.microsoft.com/office/drawing/2014/main" id="{4AB70C47-465D-9431-5F9C-5482A418D8FA}"/>
              </a:ext>
            </a:extLst>
          </p:cNvPr>
          <p:cNvPicPr>
            <a:picLocks noChangeAspect="1"/>
          </p:cNvPicPr>
          <p:nvPr/>
        </p:nvPicPr>
        <p:blipFill>
          <a:blip r:embed="rId8"/>
          <a:stretch>
            <a:fillRect/>
          </a:stretch>
        </p:blipFill>
        <p:spPr>
          <a:xfrm>
            <a:off x="6494710" y="2300698"/>
            <a:ext cx="4691863" cy="3784718"/>
          </a:xfrm>
          <a:prstGeom prst="rect">
            <a:avLst/>
          </a:prstGeom>
        </p:spPr>
      </p:pic>
    </p:spTree>
    <p:extLst>
      <p:ext uri="{BB962C8B-B14F-4D97-AF65-F5344CB8AC3E}">
        <p14:creationId xmlns:p14="http://schemas.microsoft.com/office/powerpoint/2010/main" val="386109507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anim calcmode="lin" valueType="num">
                                      <p:cBhvr>
                                        <p:cTn id="30" dur="2000" fill="hold"/>
                                        <p:tgtEl>
                                          <p:spTgt spid="10"/>
                                        </p:tgtEl>
                                        <p:attrNameLst>
                                          <p:attrName>ppt_w</p:attrName>
                                        </p:attrNameLst>
                                      </p:cBhvr>
                                      <p:tavLst>
                                        <p:tav tm="0" fmla="#ppt_w*sin(2.5*pi*$)">
                                          <p:val>
                                            <p:fltVal val="0"/>
                                          </p:val>
                                        </p:tav>
                                        <p:tav tm="100000">
                                          <p:val>
                                            <p:fltVal val="1"/>
                                          </p:val>
                                        </p:tav>
                                      </p:tavLst>
                                    </p:anim>
                                    <p:anim calcmode="lin" valueType="num">
                                      <p:cBhvr>
                                        <p:cTn id="3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ppt_w</p:attrName>
                                        </p:attrNameLst>
                                      </p:cBhvr>
                                      <p:tavLst>
                                        <p:tav tm="0" fmla="#ppt_w*sin(2.5*pi*$)">
                                          <p:val>
                                            <p:fltVal val="0"/>
                                          </p:val>
                                        </p:tav>
                                        <p:tav tm="100000">
                                          <p:val>
                                            <p:fltVal val="1"/>
                                          </p:val>
                                        </p:tav>
                                      </p:tavLst>
                                    </p:anim>
                                    <p:anim calcmode="lin" valueType="num">
                                      <p:cBhvr>
                                        <p:cTn id="3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08F908-72C3-8504-800B-2B7E62B6DFCF}"/>
              </a:ext>
            </a:extLst>
          </p:cNvPr>
          <p:cNvPicPr>
            <a:picLocks noChangeAspect="1"/>
          </p:cNvPicPr>
          <p:nvPr/>
        </p:nvPicPr>
        <p:blipFill>
          <a:blip r:embed="rId2"/>
          <a:stretch>
            <a:fillRect/>
          </a:stretch>
        </p:blipFill>
        <p:spPr>
          <a:xfrm>
            <a:off x="3051112" y="648874"/>
            <a:ext cx="6016987" cy="4241483"/>
          </a:xfrm>
          <a:prstGeom prst="rect">
            <a:avLst/>
          </a:prstGeom>
        </p:spPr>
      </p:pic>
      <p:graphicFrame>
        <p:nvGraphicFramePr>
          <p:cNvPr id="5" name="Object 5">
            <a:extLst>
              <a:ext uri="{FF2B5EF4-FFF2-40B4-BE49-F238E27FC236}">
                <a16:creationId xmlns:a16="http://schemas.microsoft.com/office/drawing/2014/main" id="{10C4F86D-CC7C-882A-E53B-BD90E0567CB1}"/>
              </a:ext>
            </a:extLst>
          </p:cNvPr>
          <p:cNvGraphicFramePr>
            <a:graphicFrameLocks noChangeAspect="1"/>
          </p:cNvGraphicFramePr>
          <p:nvPr>
            <p:extLst>
              <p:ext uri="{D42A27DB-BD31-4B8C-83A1-F6EECF244321}">
                <p14:modId xmlns:p14="http://schemas.microsoft.com/office/powerpoint/2010/main" val="251520689"/>
              </p:ext>
            </p:extLst>
          </p:nvPr>
        </p:nvGraphicFramePr>
        <p:xfrm>
          <a:off x="533400" y="290513"/>
          <a:ext cx="1352550" cy="449262"/>
        </p:xfrm>
        <a:graphic>
          <a:graphicData uri="http://schemas.openxmlformats.org/presentationml/2006/ole">
            <mc:AlternateContent xmlns:mc="http://schemas.openxmlformats.org/markup-compatibility/2006">
              <mc:Choice xmlns:v="urn:schemas-microsoft-com:vml" Requires="v">
                <p:oleObj name="Image" r:id="rId3" imgW="530263" imgH="176754" progId="Photoshop.Image.7">
                  <p:embed/>
                </p:oleObj>
              </mc:Choice>
              <mc:Fallback>
                <p:oleObj name="Image" r:id="rId3" imgW="530263" imgH="176754" progId="Photoshop.Image.7">
                  <p:embed/>
                  <p:pic>
                    <p:nvPicPr>
                      <p:cNvPr id="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90513"/>
                        <a:ext cx="1352550" cy="44926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a:extLst>
              <a:ext uri="{FF2B5EF4-FFF2-40B4-BE49-F238E27FC236}">
                <a16:creationId xmlns:a16="http://schemas.microsoft.com/office/drawing/2014/main" id="{D3502420-BAF8-011C-5E40-803EE549CC3D}"/>
              </a:ext>
            </a:extLst>
          </p:cNvPr>
          <p:cNvPicPr>
            <a:picLocks noChangeAspect="1"/>
          </p:cNvPicPr>
          <p:nvPr/>
        </p:nvPicPr>
        <p:blipFill>
          <a:blip r:embed="rId5"/>
          <a:stretch>
            <a:fillRect/>
          </a:stretch>
        </p:blipFill>
        <p:spPr>
          <a:xfrm>
            <a:off x="347734" y="5023661"/>
            <a:ext cx="4168175" cy="389335"/>
          </a:xfrm>
          <a:prstGeom prst="rect">
            <a:avLst/>
          </a:prstGeom>
        </p:spPr>
      </p:pic>
      <p:pic>
        <p:nvPicPr>
          <p:cNvPr id="9" name="Picture 8">
            <a:extLst>
              <a:ext uri="{FF2B5EF4-FFF2-40B4-BE49-F238E27FC236}">
                <a16:creationId xmlns:a16="http://schemas.microsoft.com/office/drawing/2014/main" id="{A369BB75-88C9-FE83-733F-91033143EA16}"/>
              </a:ext>
            </a:extLst>
          </p:cNvPr>
          <p:cNvPicPr>
            <a:picLocks noChangeAspect="1"/>
          </p:cNvPicPr>
          <p:nvPr/>
        </p:nvPicPr>
        <p:blipFill>
          <a:blip r:embed="rId6"/>
          <a:stretch>
            <a:fillRect/>
          </a:stretch>
        </p:blipFill>
        <p:spPr>
          <a:xfrm>
            <a:off x="418336" y="5509311"/>
            <a:ext cx="4895315" cy="303452"/>
          </a:xfrm>
          <a:prstGeom prst="rect">
            <a:avLst/>
          </a:prstGeom>
        </p:spPr>
      </p:pic>
      <p:graphicFrame>
        <p:nvGraphicFramePr>
          <p:cNvPr id="10" name="Object 9">
            <a:extLst>
              <a:ext uri="{FF2B5EF4-FFF2-40B4-BE49-F238E27FC236}">
                <a16:creationId xmlns:a16="http://schemas.microsoft.com/office/drawing/2014/main" id="{DCDC3D12-8F6E-5037-4FA0-6498C3CAB3CF}"/>
              </a:ext>
            </a:extLst>
          </p:cNvPr>
          <p:cNvGraphicFramePr>
            <a:graphicFrameLocks noChangeAspect="1"/>
          </p:cNvGraphicFramePr>
          <p:nvPr>
            <p:extLst>
              <p:ext uri="{D42A27DB-BD31-4B8C-83A1-F6EECF244321}">
                <p14:modId xmlns:p14="http://schemas.microsoft.com/office/powerpoint/2010/main" val="2486659208"/>
              </p:ext>
            </p:extLst>
          </p:nvPr>
        </p:nvGraphicFramePr>
        <p:xfrm>
          <a:off x="4634839" y="5002318"/>
          <a:ext cx="4302125" cy="471488"/>
        </p:xfrm>
        <a:graphic>
          <a:graphicData uri="http://schemas.openxmlformats.org/presentationml/2006/ole">
            <mc:AlternateContent xmlns:mc="http://schemas.openxmlformats.org/markup-compatibility/2006">
              <mc:Choice xmlns:v="urn:schemas-microsoft-com:vml" Requires="v">
                <p:oleObj name="Equation" r:id="rId7" imgW="2311200" imgH="253800" progId="Equation.DSMT4">
                  <p:embed/>
                </p:oleObj>
              </mc:Choice>
              <mc:Fallback>
                <p:oleObj name="Equation" r:id="rId7" imgW="2311200" imgH="253800" progId="Equation.DSMT4">
                  <p:embed/>
                  <p:pic>
                    <p:nvPicPr>
                      <p:cNvPr id="5" name="Object 4">
                        <a:extLst>
                          <a:ext uri="{FF2B5EF4-FFF2-40B4-BE49-F238E27FC236}">
                            <a16:creationId xmlns:a16="http://schemas.microsoft.com/office/drawing/2014/main" id="{7D4DB725-B1B5-CFD8-DC39-681D4B67850D}"/>
                          </a:ext>
                        </a:extLst>
                      </p:cNvPr>
                      <p:cNvPicPr>
                        <a:picLocks noChangeAspect="1" noChangeArrowheads="1"/>
                      </p:cNvPicPr>
                      <p:nvPr/>
                    </p:nvPicPr>
                    <p:blipFill>
                      <a:blip r:embed="rId8"/>
                      <a:srcRect/>
                      <a:stretch>
                        <a:fillRect/>
                      </a:stretch>
                    </p:blipFill>
                    <p:spPr bwMode="auto">
                      <a:xfrm>
                        <a:off x="4634839" y="5002318"/>
                        <a:ext cx="4302125"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4DA4-5418-9046-DDDE-34ABB08594A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DAD29B-40D8-195E-2ACB-4DD71851B94E}"/>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60EB6C4A-EE89-30A2-7D09-1E4C3C896C13}"/>
              </a:ext>
            </a:extLst>
          </p:cNvPr>
          <p:cNvSpPr txBox="1">
            <a:spLocks noChangeArrowheads="1"/>
          </p:cNvSpPr>
          <p:nvPr/>
        </p:nvSpPr>
        <p:spPr bwMode="auto">
          <a:xfrm>
            <a:off x="288925" y="165556"/>
            <a:ext cx="47544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Why hyperbolic, you ask?  Watch this…</a:t>
            </a:r>
          </a:p>
        </p:txBody>
      </p:sp>
      <p:sp>
        <p:nvSpPr>
          <p:cNvPr id="3" name="Text Box 3">
            <a:extLst>
              <a:ext uri="{FF2B5EF4-FFF2-40B4-BE49-F238E27FC236}">
                <a16:creationId xmlns:a16="http://schemas.microsoft.com/office/drawing/2014/main" id="{ECDB4D36-044E-F31E-492F-F6AD693A4E73}"/>
              </a:ext>
            </a:extLst>
          </p:cNvPr>
          <p:cNvSpPr txBox="1">
            <a:spLocks noChangeArrowheads="1"/>
          </p:cNvSpPr>
          <p:nvPr/>
        </p:nvSpPr>
        <p:spPr bwMode="auto">
          <a:xfrm>
            <a:off x="346075" y="631386"/>
            <a:ext cx="28532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Take the unit hyperbola</a:t>
            </a:r>
          </a:p>
        </p:txBody>
      </p:sp>
      <p:graphicFrame>
        <p:nvGraphicFramePr>
          <p:cNvPr id="5" name="Object 4">
            <a:extLst>
              <a:ext uri="{FF2B5EF4-FFF2-40B4-BE49-F238E27FC236}">
                <a16:creationId xmlns:a16="http://schemas.microsoft.com/office/drawing/2014/main" id="{7D4DB725-B1B5-CFD8-DC39-681D4B67850D}"/>
              </a:ext>
            </a:extLst>
          </p:cNvPr>
          <p:cNvGraphicFramePr>
            <a:graphicFrameLocks noChangeAspect="1"/>
          </p:cNvGraphicFramePr>
          <p:nvPr>
            <p:extLst>
              <p:ext uri="{D42A27DB-BD31-4B8C-83A1-F6EECF244321}">
                <p14:modId xmlns:p14="http://schemas.microsoft.com/office/powerpoint/2010/main" val="3360354710"/>
              </p:ext>
            </p:extLst>
          </p:nvPr>
        </p:nvGraphicFramePr>
        <p:xfrm>
          <a:off x="1316038" y="1133475"/>
          <a:ext cx="1252537" cy="425450"/>
        </p:xfrm>
        <a:graphic>
          <a:graphicData uri="http://schemas.openxmlformats.org/presentationml/2006/ole">
            <mc:AlternateContent xmlns:mc="http://schemas.openxmlformats.org/markup-compatibility/2006">
              <mc:Choice xmlns:v="urn:schemas-microsoft-com:vml" Requires="v">
                <p:oleObj name="Equation" r:id="rId2" imgW="672840" imgH="228600" progId="Equation.DSMT4">
                  <p:embed/>
                </p:oleObj>
              </mc:Choice>
              <mc:Fallback>
                <p:oleObj name="Equation" r:id="rId2" imgW="672840" imgH="228600" progId="Equation.DSMT4">
                  <p:embed/>
                  <p:pic>
                    <p:nvPicPr>
                      <p:cNvPr id="5" name="Object 4">
                        <a:extLst>
                          <a:ext uri="{FF2B5EF4-FFF2-40B4-BE49-F238E27FC236}">
                            <a16:creationId xmlns:a16="http://schemas.microsoft.com/office/drawing/2014/main" id="{33C51412-E1FA-41BB-89E9-33D9F490BC9F}"/>
                          </a:ext>
                        </a:extLst>
                      </p:cNvPr>
                      <p:cNvPicPr>
                        <a:picLocks noChangeAspect="1" noChangeArrowheads="1"/>
                      </p:cNvPicPr>
                      <p:nvPr/>
                    </p:nvPicPr>
                    <p:blipFill>
                      <a:blip r:embed="rId3"/>
                      <a:srcRect/>
                      <a:stretch>
                        <a:fillRect/>
                      </a:stretch>
                    </p:blipFill>
                    <p:spPr bwMode="auto">
                      <a:xfrm>
                        <a:off x="1316038" y="1133475"/>
                        <a:ext cx="1252537"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a:extLst>
              <a:ext uri="{FF2B5EF4-FFF2-40B4-BE49-F238E27FC236}">
                <a16:creationId xmlns:a16="http://schemas.microsoft.com/office/drawing/2014/main" id="{1A1625A8-6378-87D3-A37B-9E09B640AA31}"/>
              </a:ext>
            </a:extLst>
          </p:cNvPr>
          <p:cNvGraphicFramePr>
            <a:graphicFrameLocks noChangeAspect="1"/>
          </p:cNvGraphicFramePr>
          <p:nvPr>
            <p:extLst>
              <p:ext uri="{D42A27DB-BD31-4B8C-83A1-F6EECF244321}">
                <p14:modId xmlns:p14="http://schemas.microsoft.com/office/powerpoint/2010/main" val="3129716803"/>
              </p:ext>
            </p:extLst>
          </p:nvPr>
        </p:nvGraphicFramePr>
        <p:xfrm>
          <a:off x="346075" y="1558925"/>
          <a:ext cx="2196260" cy="2361570"/>
        </p:xfrm>
        <a:graphic>
          <a:graphicData uri="http://schemas.openxmlformats.org/presentationml/2006/ole">
            <mc:AlternateContent xmlns:mc="http://schemas.openxmlformats.org/markup-compatibility/2006">
              <mc:Choice xmlns:v="urn:schemas-microsoft-com:vml" Requires="v">
                <p:oleObj name="Equation" r:id="rId4" imgW="1180588" imgH="1269449" progId="Equation.DSMT4">
                  <p:embed/>
                </p:oleObj>
              </mc:Choice>
              <mc:Fallback>
                <p:oleObj name="Equation" r:id="rId4" imgW="1180588" imgH="1269449" progId="Equation.DSMT4">
                  <p:embed/>
                  <p:pic>
                    <p:nvPicPr>
                      <p:cNvPr id="6" name="Object 6">
                        <a:extLst>
                          <a:ext uri="{FF2B5EF4-FFF2-40B4-BE49-F238E27FC236}">
                            <a16:creationId xmlns:a16="http://schemas.microsoft.com/office/drawing/2014/main" id="{A0E41B31-075C-479A-86EF-998EF21556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 y="1558925"/>
                        <a:ext cx="2196260" cy="2361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7">
            <a:extLst>
              <a:ext uri="{FF2B5EF4-FFF2-40B4-BE49-F238E27FC236}">
                <a16:creationId xmlns:a16="http://schemas.microsoft.com/office/drawing/2014/main" id="{7D49661B-997B-EB63-A194-015E8C795196}"/>
              </a:ext>
            </a:extLst>
          </p:cNvPr>
          <p:cNvSpPr txBox="1">
            <a:spLocks noChangeArrowheads="1"/>
          </p:cNvSpPr>
          <p:nvPr/>
        </p:nvSpPr>
        <p:spPr bwMode="auto">
          <a:xfrm>
            <a:off x="181970" y="4036854"/>
            <a:ext cx="55617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Substituting into the unit hyperbola we get</a:t>
            </a:r>
          </a:p>
        </p:txBody>
      </p:sp>
      <p:graphicFrame>
        <p:nvGraphicFramePr>
          <p:cNvPr id="8" name="Object 8">
            <a:extLst>
              <a:ext uri="{FF2B5EF4-FFF2-40B4-BE49-F238E27FC236}">
                <a16:creationId xmlns:a16="http://schemas.microsoft.com/office/drawing/2014/main" id="{2200A1A8-D2C0-F3F0-1B95-038A9379BA44}"/>
              </a:ext>
            </a:extLst>
          </p:cNvPr>
          <p:cNvGraphicFramePr>
            <a:graphicFrameLocks noChangeAspect="1"/>
          </p:cNvGraphicFramePr>
          <p:nvPr>
            <p:extLst>
              <p:ext uri="{D42A27DB-BD31-4B8C-83A1-F6EECF244321}">
                <p14:modId xmlns:p14="http://schemas.microsoft.com/office/powerpoint/2010/main" val="2733888868"/>
              </p:ext>
            </p:extLst>
          </p:nvPr>
        </p:nvGraphicFramePr>
        <p:xfrm>
          <a:off x="284893" y="5183555"/>
          <a:ext cx="1653099" cy="343501"/>
        </p:xfrm>
        <a:graphic>
          <a:graphicData uri="http://schemas.openxmlformats.org/presentationml/2006/ole">
            <mc:AlternateContent xmlns:mc="http://schemas.openxmlformats.org/markup-compatibility/2006">
              <mc:Choice xmlns:v="urn:schemas-microsoft-com:vml" Requires="v">
                <p:oleObj name="Equation" r:id="rId6" imgW="977476" imgH="203112" progId="Equation.DSMT4">
                  <p:embed/>
                </p:oleObj>
              </mc:Choice>
              <mc:Fallback>
                <p:oleObj name="Equation" r:id="rId6" imgW="977476" imgH="203112" progId="Equation.DSMT4">
                  <p:embed/>
                  <p:pic>
                    <p:nvPicPr>
                      <p:cNvPr id="8" name="Object 8">
                        <a:extLst>
                          <a:ext uri="{FF2B5EF4-FFF2-40B4-BE49-F238E27FC236}">
                            <a16:creationId xmlns:a16="http://schemas.microsoft.com/office/drawing/2014/main" id="{C2518021-A5BF-4BB1-9715-2190311EE3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893" y="5183555"/>
                        <a:ext cx="1653099" cy="343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0">
            <a:extLst>
              <a:ext uri="{FF2B5EF4-FFF2-40B4-BE49-F238E27FC236}">
                <a16:creationId xmlns:a16="http://schemas.microsoft.com/office/drawing/2014/main" id="{71949459-1106-75B3-65F2-B27B1029BED5}"/>
              </a:ext>
            </a:extLst>
          </p:cNvPr>
          <p:cNvGraphicFramePr>
            <a:graphicFrameLocks noChangeAspect="1"/>
          </p:cNvGraphicFramePr>
          <p:nvPr>
            <p:extLst>
              <p:ext uri="{D42A27DB-BD31-4B8C-83A1-F6EECF244321}">
                <p14:modId xmlns:p14="http://schemas.microsoft.com/office/powerpoint/2010/main" val="141802974"/>
              </p:ext>
            </p:extLst>
          </p:nvPr>
        </p:nvGraphicFramePr>
        <p:xfrm>
          <a:off x="1937992" y="4940960"/>
          <a:ext cx="2683603" cy="837285"/>
        </p:xfrm>
        <a:graphic>
          <a:graphicData uri="http://schemas.openxmlformats.org/presentationml/2006/ole">
            <mc:AlternateContent xmlns:mc="http://schemas.openxmlformats.org/markup-compatibility/2006">
              <mc:Choice xmlns:v="urn:schemas-microsoft-com:vml" Requires="v">
                <p:oleObj name="Equation" r:id="rId8" imgW="1586811" imgH="495085" progId="Equation.DSMT4">
                  <p:embed/>
                </p:oleObj>
              </mc:Choice>
              <mc:Fallback>
                <p:oleObj name="Equation" r:id="rId8" imgW="1586811" imgH="495085" progId="Equation.DSMT4">
                  <p:embed/>
                  <p:pic>
                    <p:nvPicPr>
                      <p:cNvPr id="9" name="Object 10">
                        <a:extLst>
                          <a:ext uri="{FF2B5EF4-FFF2-40B4-BE49-F238E27FC236}">
                            <a16:creationId xmlns:a16="http://schemas.microsoft.com/office/drawing/2014/main" id="{00EB2EE7-1063-474D-B30D-90F8057249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7992" y="4940960"/>
                        <a:ext cx="2683603" cy="837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2">
            <a:extLst>
              <a:ext uri="{FF2B5EF4-FFF2-40B4-BE49-F238E27FC236}">
                <a16:creationId xmlns:a16="http://schemas.microsoft.com/office/drawing/2014/main" id="{4290FAA5-0DBB-C4A8-ECA0-629390B7A1B5}"/>
              </a:ext>
            </a:extLst>
          </p:cNvPr>
          <p:cNvGraphicFramePr>
            <a:graphicFrameLocks noChangeAspect="1"/>
          </p:cNvGraphicFramePr>
          <p:nvPr>
            <p:extLst>
              <p:ext uri="{D42A27DB-BD31-4B8C-83A1-F6EECF244321}">
                <p14:modId xmlns:p14="http://schemas.microsoft.com/office/powerpoint/2010/main" val="1535371656"/>
              </p:ext>
            </p:extLst>
          </p:nvPr>
        </p:nvGraphicFramePr>
        <p:xfrm>
          <a:off x="1937992" y="5859209"/>
          <a:ext cx="3005635" cy="687003"/>
        </p:xfrm>
        <a:graphic>
          <a:graphicData uri="http://schemas.openxmlformats.org/presentationml/2006/ole">
            <mc:AlternateContent xmlns:mc="http://schemas.openxmlformats.org/markup-compatibility/2006">
              <mc:Choice xmlns:v="urn:schemas-microsoft-com:vml" Requires="v">
                <p:oleObj name="Equation" r:id="rId10" imgW="1777229" imgH="406224" progId="Equation.DSMT4">
                  <p:embed/>
                </p:oleObj>
              </mc:Choice>
              <mc:Fallback>
                <p:oleObj name="Equation" r:id="rId10" imgW="1777229" imgH="406224" progId="Equation.DSMT4">
                  <p:embed/>
                  <p:pic>
                    <p:nvPicPr>
                      <p:cNvPr id="10" name="Object 12">
                        <a:extLst>
                          <a:ext uri="{FF2B5EF4-FFF2-40B4-BE49-F238E27FC236}">
                            <a16:creationId xmlns:a16="http://schemas.microsoft.com/office/drawing/2014/main" id="{EA90829D-FCED-4507-81BA-25283608C9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7992" y="5859209"/>
                        <a:ext cx="3005635" cy="687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4">
            <a:extLst>
              <a:ext uri="{FF2B5EF4-FFF2-40B4-BE49-F238E27FC236}">
                <a16:creationId xmlns:a16="http://schemas.microsoft.com/office/drawing/2014/main" id="{6AB4CFB3-4381-4290-AABE-1D086DC4E92F}"/>
              </a:ext>
            </a:extLst>
          </p:cNvPr>
          <p:cNvGraphicFramePr>
            <a:graphicFrameLocks noChangeAspect="1"/>
          </p:cNvGraphicFramePr>
          <p:nvPr>
            <p:extLst>
              <p:ext uri="{D42A27DB-BD31-4B8C-83A1-F6EECF244321}">
                <p14:modId xmlns:p14="http://schemas.microsoft.com/office/powerpoint/2010/main" val="568359851"/>
              </p:ext>
            </p:extLst>
          </p:nvPr>
        </p:nvGraphicFramePr>
        <p:xfrm>
          <a:off x="6452976" y="4423325"/>
          <a:ext cx="450845" cy="665533"/>
        </p:xfrm>
        <a:graphic>
          <a:graphicData uri="http://schemas.openxmlformats.org/presentationml/2006/ole">
            <mc:AlternateContent xmlns:mc="http://schemas.openxmlformats.org/markup-compatibility/2006">
              <mc:Choice xmlns:v="urn:schemas-microsoft-com:vml" Requires="v">
                <p:oleObj name="Equation" r:id="rId12" imgW="266469" imgH="393359" progId="Equation.DSMT4">
                  <p:embed/>
                </p:oleObj>
              </mc:Choice>
              <mc:Fallback>
                <p:oleObj name="Equation" r:id="rId12" imgW="266469" imgH="393359" progId="Equation.DSMT4">
                  <p:embed/>
                  <p:pic>
                    <p:nvPicPr>
                      <p:cNvPr id="12" name="Object 14">
                        <a:extLst>
                          <a:ext uri="{FF2B5EF4-FFF2-40B4-BE49-F238E27FC236}">
                            <a16:creationId xmlns:a16="http://schemas.microsoft.com/office/drawing/2014/main" id="{C5723155-4DFD-46BD-B261-FEC00F3497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2976" y="4423325"/>
                        <a:ext cx="450845" cy="665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5">
            <a:extLst>
              <a:ext uri="{FF2B5EF4-FFF2-40B4-BE49-F238E27FC236}">
                <a16:creationId xmlns:a16="http://schemas.microsoft.com/office/drawing/2014/main" id="{1B0A653F-8A8D-AA5F-FBAD-7EB03FF9B8AF}"/>
              </a:ext>
            </a:extLst>
          </p:cNvPr>
          <p:cNvGraphicFramePr>
            <a:graphicFrameLocks noChangeAspect="1"/>
          </p:cNvGraphicFramePr>
          <p:nvPr>
            <p:extLst>
              <p:ext uri="{D42A27DB-BD31-4B8C-83A1-F6EECF244321}">
                <p14:modId xmlns:p14="http://schemas.microsoft.com/office/powerpoint/2010/main" val="1501902445"/>
              </p:ext>
            </p:extLst>
          </p:nvPr>
        </p:nvGraphicFramePr>
        <p:xfrm>
          <a:off x="6453291" y="5295381"/>
          <a:ext cx="364970" cy="279095"/>
        </p:xfrm>
        <a:graphic>
          <a:graphicData uri="http://schemas.openxmlformats.org/presentationml/2006/ole">
            <mc:AlternateContent xmlns:mc="http://schemas.openxmlformats.org/markup-compatibility/2006">
              <mc:Choice xmlns:v="urn:schemas-microsoft-com:vml" Requires="v">
                <p:oleObj name="Equation" r:id="rId14" imgW="215619" imgH="164885" progId="Equation.DSMT4">
                  <p:embed/>
                </p:oleObj>
              </mc:Choice>
              <mc:Fallback>
                <p:oleObj name="Equation" r:id="rId14" imgW="215619" imgH="164885" progId="Equation.DSMT4">
                  <p:embed/>
                  <p:pic>
                    <p:nvPicPr>
                      <p:cNvPr id="13" name="Object 15">
                        <a:extLst>
                          <a:ext uri="{FF2B5EF4-FFF2-40B4-BE49-F238E27FC236}">
                            <a16:creationId xmlns:a16="http://schemas.microsoft.com/office/drawing/2014/main" id="{6FB96762-1C94-4308-860A-D0937E93D53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53291" y="5295381"/>
                        <a:ext cx="364970" cy="279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9" name="Picture 18">
            <a:extLst>
              <a:ext uri="{FF2B5EF4-FFF2-40B4-BE49-F238E27FC236}">
                <a16:creationId xmlns:a16="http://schemas.microsoft.com/office/drawing/2014/main" id="{EC9890E8-1A42-8A35-C1AA-0F2926CC87A1}"/>
              </a:ext>
            </a:extLst>
          </p:cNvPr>
          <p:cNvPicPr>
            <a:picLocks noChangeAspect="1"/>
          </p:cNvPicPr>
          <p:nvPr/>
        </p:nvPicPr>
        <p:blipFill>
          <a:blip r:embed="rId16"/>
          <a:stretch>
            <a:fillRect/>
          </a:stretch>
        </p:blipFill>
        <p:spPr>
          <a:xfrm>
            <a:off x="7386307" y="288782"/>
            <a:ext cx="4375904" cy="3963515"/>
          </a:xfrm>
          <a:prstGeom prst="rect">
            <a:avLst/>
          </a:prstGeom>
        </p:spPr>
      </p:pic>
      <p:graphicFrame>
        <p:nvGraphicFramePr>
          <p:cNvPr id="20" name="Object 19">
            <a:extLst>
              <a:ext uri="{FF2B5EF4-FFF2-40B4-BE49-F238E27FC236}">
                <a16:creationId xmlns:a16="http://schemas.microsoft.com/office/drawing/2014/main" id="{7B8CF604-44BA-3707-1E99-84EC7DCA8699}"/>
              </a:ext>
            </a:extLst>
          </p:cNvPr>
          <p:cNvGraphicFramePr>
            <a:graphicFrameLocks noChangeAspect="1"/>
          </p:cNvGraphicFramePr>
          <p:nvPr>
            <p:extLst>
              <p:ext uri="{D42A27DB-BD31-4B8C-83A1-F6EECF244321}">
                <p14:modId xmlns:p14="http://schemas.microsoft.com/office/powerpoint/2010/main" val="2350273644"/>
              </p:ext>
            </p:extLst>
          </p:nvPr>
        </p:nvGraphicFramePr>
        <p:xfrm>
          <a:off x="1014615" y="4532541"/>
          <a:ext cx="1250950" cy="425450"/>
        </p:xfrm>
        <a:graphic>
          <a:graphicData uri="http://schemas.openxmlformats.org/presentationml/2006/ole">
            <mc:AlternateContent xmlns:mc="http://schemas.openxmlformats.org/markup-compatibility/2006">
              <mc:Choice xmlns:v="urn:schemas-microsoft-com:vml" Requires="v">
                <p:oleObj name="Equation" r:id="rId17" imgW="672840" imgH="228600" progId="Equation.DSMT4">
                  <p:embed/>
                </p:oleObj>
              </mc:Choice>
              <mc:Fallback>
                <p:oleObj name="Equation" r:id="rId17" imgW="672840" imgH="228600" progId="Equation.DSMT4">
                  <p:embed/>
                  <p:pic>
                    <p:nvPicPr>
                      <p:cNvPr id="5" name="Object 4">
                        <a:extLst>
                          <a:ext uri="{FF2B5EF4-FFF2-40B4-BE49-F238E27FC236}">
                            <a16:creationId xmlns:a16="http://schemas.microsoft.com/office/drawing/2014/main" id="{7D4DB725-B1B5-CFD8-DC39-681D4B67850D}"/>
                          </a:ext>
                        </a:extLst>
                      </p:cNvPr>
                      <p:cNvPicPr>
                        <a:picLocks noChangeAspect="1" noChangeArrowheads="1"/>
                      </p:cNvPicPr>
                      <p:nvPr/>
                    </p:nvPicPr>
                    <p:blipFill>
                      <a:blip r:embed="rId18"/>
                      <a:srcRect/>
                      <a:stretch>
                        <a:fillRect/>
                      </a:stretch>
                    </p:blipFill>
                    <p:spPr bwMode="auto">
                      <a:xfrm>
                        <a:off x="1014615" y="4532541"/>
                        <a:ext cx="125095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 name="Group 22">
            <a:extLst>
              <a:ext uri="{FF2B5EF4-FFF2-40B4-BE49-F238E27FC236}">
                <a16:creationId xmlns:a16="http://schemas.microsoft.com/office/drawing/2014/main" id="{84A58929-431B-E28A-72D7-44DFDEEB4DAD}"/>
              </a:ext>
            </a:extLst>
          </p:cNvPr>
          <p:cNvGrpSpPr/>
          <p:nvPr/>
        </p:nvGrpSpPr>
        <p:grpSpPr>
          <a:xfrm>
            <a:off x="9825334" y="421018"/>
            <a:ext cx="1686895" cy="859954"/>
            <a:chOff x="9825334" y="421018"/>
            <a:chExt cx="1686895" cy="859954"/>
          </a:xfrm>
        </p:grpSpPr>
        <p:pic>
          <p:nvPicPr>
            <p:cNvPr id="21" name="Picture 20">
              <a:extLst>
                <a:ext uri="{FF2B5EF4-FFF2-40B4-BE49-F238E27FC236}">
                  <a16:creationId xmlns:a16="http://schemas.microsoft.com/office/drawing/2014/main" id="{BFD5A1A2-3BC9-F81A-4A77-D3C2A79411B3}"/>
                </a:ext>
              </a:extLst>
            </p:cNvPr>
            <p:cNvPicPr>
              <a:picLocks noChangeAspect="1"/>
            </p:cNvPicPr>
            <p:nvPr/>
          </p:nvPicPr>
          <p:blipFill>
            <a:blip r:embed="rId19"/>
            <a:stretch>
              <a:fillRect/>
            </a:stretch>
          </p:blipFill>
          <p:spPr>
            <a:xfrm>
              <a:off x="9825334" y="421018"/>
              <a:ext cx="1686895" cy="288101"/>
            </a:xfrm>
            <a:prstGeom prst="rect">
              <a:avLst/>
            </a:prstGeom>
          </p:spPr>
        </p:pic>
        <p:pic>
          <p:nvPicPr>
            <p:cNvPr id="22" name="Picture 21">
              <a:extLst>
                <a:ext uri="{FF2B5EF4-FFF2-40B4-BE49-F238E27FC236}">
                  <a16:creationId xmlns:a16="http://schemas.microsoft.com/office/drawing/2014/main" id="{51DF186A-ABC1-573F-ED99-F6540951C20C}"/>
                </a:ext>
              </a:extLst>
            </p:cNvPr>
            <p:cNvPicPr>
              <a:picLocks noChangeAspect="1"/>
            </p:cNvPicPr>
            <p:nvPr/>
          </p:nvPicPr>
          <p:blipFill>
            <a:blip r:embed="rId19"/>
            <a:stretch>
              <a:fillRect/>
            </a:stretch>
          </p:blipFill>
          <p:spPr>
            <a:xfrm rot="18878754">
              <a:off x="10102257" y="614439"/>
              <a:ext cx="776347" cy="556720"/>
            </a:xfrm>
            <a:prstGeom prst="rect">
              <a:avLst/>
            </a:prstGeom>
          </p:spPr>
        </p:pic>
      </p:grpSp>
      <p:cxnSp>
        <p:nvCxnSpPr>
          <p:cNvPr id="24" name="Straight Connector 23">
            <a:extLst>
              <a:ext uri="{FF2B5EF4-FFF2-40B4-BE49-F238E27FC236}">
                <a16:creationId xmlns:a16="http://schemas.microsoft.com/office/drawing/2014/main" id="{EC8C9BF5-25DB-FCFB-4786-7D0ECFF3D23A}"/>
              </a:ext>
            </a:extLst>
          </p:cNvPr>
          <p:cNvCxnSpPr/>
          <p:nvPr/>
        </p:nvCxnSpPr>
        <p:spPr>
          <a:xfrm>
            <a:off x="5743761" y="4467741"/>
            <a:ext cx="0" cy="210990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9C2DBFC-366A-007C-C7D2-666A9ABB311D}"/>
              </a:ext>
            </a:extLst>
          </p:cNvPr>
          <p:cNvPicPr>
            <a:picLocks noChangeAspect="1"/>
          </p:cNvPicPr>
          <p:nvPr/>
        </p:nvPicPr>
        <p:blipFill>
          <a:blip r:embed="rId20"/>
          <a:stretch>
            <a:fillRect/>
          </a:stretch>
        </p:blipFill>
        <p:spPr>
          <a:xfrm>
            <a:off x="7223301" y="5870172"/>
            <a:ext cx="2397044" cy="332538"/>
          </a:xfrm>
          <a:prstGeom prst="rect">
            <a:avLst/>
          </a:prstGeom>
        </p:spPr>
      </p:pic>
    </p:spTree>
    <p:extLst>
      <p:ext uri="{BB962C8B-B14F-4D97-AF65-F5344CB8AC3E}">
        <p14:creationId xmlns:p14="http://schemas.microsoft.com/office/powerpoint/2010/main" val="198572595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anim calcmode="lin" valueType="num">
                                      <p:cBhvr>
                                        <p:cTn id="24" dur="2000" fill="hold"/>
                                        <p:tgtEl>
                                          <p:spTgt spid="19"/>
                                        </p:tgtEl>
                                        <p:attrNameLst>
                                          <p:attrName>ppt_w</p:attrName>
                                        </p:attrNameLst>
                                      </p:cBhvr>
                                      <p:tavLst>
                                        <p:tav tm="0" fmla="#ppt_w*sin(2.5*pi*$)">
                                          <p:val>
                                            <p:fltVal val="0"/>
                                          </p:val>
                                        </p:tav>
                                        <p:tav tm="100000">
                                          <p:val>
                                            <p:fltVal val="1"/>
                                          </p:val>
                                        </p:tav>
                                      </p:tavLst>
                                    </p:anim>
                                    <p:anim calcmode="lin" valueType="num">
                                      <p:cBhvr>
                                        <p:cTn id="2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0-#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1+#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1+#ppt_w/2"/>
                                          </p:val>
                                        </p:tav>
                                        <p:tav tm="100000">
                                          <p:val>
                                            <p:strVal val="#ppt_x"/>
                                          </p:val>
                                        </p:tav>
                                      </p:tavLst>
                                    </p:anim>
                                    <p:anim calcmode="lin" valueType="num">
                                      <p:cBhvr additive="base">
                                        <p:cTn id="8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1000" fill="hold"/>
                                        <p:tgtEl>
                                          <p:spTgt spid="14"/>
                                        </p:tgtEl>
                                        <p:attrNameLst>
                                          <p:attrName>ppt_w</p:attrName>
                                        </p:attrNameLst>
                                      </p:cBhvr>
                                      <p:tavLst>
                                        <p:tav tm="0">
                                          <p:val>
                                            <p:fltVal val="0"/>
                                          </p:val>
                                        </p:tav>
                                        <p:tav tm="100000">
                                          <p:val>
                                            <p:strVal val="#ppt_w"/>
                                          </p:val>
                                        </p:tav>
                                      </p:tavLst>
                                    </p:anim>
                                    <p:anim calcmode="lin" valueType="num">
                                      <p:cBhvr>
                                        <p:cTn id="91" dur="1000" fill="hold"/>
                                        <p:tgtEl>
                                          <p:spTgt spid="14"/>
                                        </p:tgtEl>
                                        <p:attrNameLst>
                                          <p:attrName>ppt_h</p:attrName>
                                        </p:attrNameLst>
                                      </p:cBhvr>
                                      <p:tavLst>
                                        <p:tav tm="0">
                                          <p:val>
                                            <p:fltVal val="0"/>
                                          </p:val>
                                        </p:tav>
                                        <p:tav tm="100000">
                                          <p:val>
                                            <p:strVal val="#ppt_h"/>
                                          </p:val>
                                        </p:tav>
                                      </p:tavLst>
                                    </p:anim>
                                    <p:anim calcmode="lin" valueType="num">
                                      <p:cBhvr>
                                        <p:cTn id="92" dur="1000" fill="hold"/>
                                        <p:tgtEl>
                                          <p:spTgt spid="14"/>
                                        </p:tgtEl>
                                        <p:attrNameLst>
                                          <p:attrName>style.rotation</p:attrName>
                                        </p:attrNameLst>
                                      </p:cBhvr>
                                      <p:tavLst>
                                        <p:tav tm="0">
                                          <p:val>
                                            <p:fltVal val="90"/>
                                          </p:val>
                                        </p:tav>
                                        <p:tav tm="100000">
                                          <p:val>
                                            <p:fltVal val="0"/>
                                          </p:val>
                                        </p:tav>
                                      </p:tavLst>
                                    </p:anim>
                                    <p:animEffect transition="in" filter="fade">
                                      <p:cBhvr>
                                        <p:cTn id="9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A8DA-F317-DA74-11E1-9D0C37C7611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F46894-17AE-1AF3-E7DF-621700BED26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103BE2-C04E-3E83-F2D8-3D9E5226BE1D}"/>
              </a:ext>
            </a:extLst>
          </p:cNvPr>
          <p:cNvPicPr>
            <a:picLocks noChangeAspect="1"/>
          </p:cNvPicPr>
          <p:nvPr/>
        </p:nvPicPr>
        <p:blipFill>
          <a:blip r:embed="rId2"/>
          <a:stretch>
            <a:fillRect/>
          </a:stretch>
        </p:blipFill>
        <p:spPr>
          <a:xfrm>
            <a:off x="3144764" y="1801356"/>
            <a:ext cx="5242717" cy="4226176"/>
          </a:xfrm>
          <a:prstGeom prst="rect">
            <a:avLst/>
          </a:prstGeom>
        </p:spPr>
      </p:pic>
      <p:pic>
        <p:nvPicPr>
          <p:cNvPr id="6" name="Picture 5">
            <a:extLst>
              <a:ext uri="{FF2B5EF4-FFF2-40B4-BE49-F238E27FC236}">
                <a16:creationId xmlns:a16="http://schemas.microsoft.com/office/drawing/2014/main" id="{085076B1-B980-1ADE-B698-9371180C5F8E}"/>
              </a:ext>
            </a:extLst>
          </p:cNvPr>
          <p:cNvPicPr>
            <a:picLocks noChangeAspect="1"/>
          </p:cNvPicPr>
          <p:nvPr/>
        </p:nvPicPr>
        <p:blipFill>
          <a:blip r:embed="rId3"/>
          <a:stretch>
            <a:fillRect/>
          </a:stretch>
        </p:blipFill>
        <p:spPr>
          <a:xfrm>
            <a:off x="442750" y="351711"/>
            <a:ext cx="10267108" cy="1378646"/>
          </a:xfrm>
          <a:prstGeom prst="rect">
            <a:avLst/>
          </a:prstGeom>
        </p:spPr>
      </p:pic>
    </p:spTree>
    <p:extLst>
      <p:ext uri="{BB962C8B-B14F-4D97-AF65-F5344CB8AC3E}">
        <p14:creationId xmlns:p14="http://schemas.microsoft.com/office/powerpoint/2010/main" val="274672247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A3407E-83D3-9CEC-46D6-F08FCB649766}"/>
              </a:ext>
            </a:extLst>
          </p:cNvPr>
          <p:cNvPicPr>
            <a:picLocks noChangeAspect="1"/>
          </p:cNvPicPr>
          <p:nvPr/>
        </p:nvPicPr>
        <p:blipFill>
          <a:blip r:embed="rId2"/>
          <a:stretch>
            <a:fillRect/>
          </a:stretch>
        </p:blipFill>
        <p:spPr>
          <a:xfrm>
            <a:off x="1429132" y="451532"/>
            <a:ext cx="9333735" cy="3218312"/>
          </a:xfrm>
          <a:prstGeom prst="rect">
            <a:avLst/>
          </a:prstGeom>
        </p:spPr>
      </p:pic>
      <p:pic>
        <p:nvPicPr>
          <p:cNvPr id="5" name="Picture 4">
            <a:extLst>
              <a:ext uri="{FF2B5EF4-FFF2-40B4-BE49-F238E27FC236}">
                <a16:creationId xmlns:a16="http://schemas.microsoft.com/office/drawing/2014/main" id="{85ABDC35-1836-255E-1132-3E087756CB1E}"/>
              </a:ext>
            </a:extLst>
          </p:cNvPr>
          <p:cNvPicPr>
            <a:picLocks noChangeAspect="1"/>
          </p:cNvPicPr>
          <p:nvPr/>
        </p:nvPicPr>
        <p:blipFill>
          <a:blip r:embed="rId3"/>
          <a:stretch>
            <a:fillRect/>
          </a:stretch>
        </p:blipFill>
        <p:spPr>
          <a:xfrm>
            <a:off x="3218697" y="1118229"/>
            <a:ext cx="2541534" cy="627444"/>
          </a:xfrm>
          <a:prstGeom prst="rect">
            <a:avLst/>
          </a:prstGeom>
        </p:spPr>
      </p:pic>
      <p:pic>
        <p:nvPicPr>
          <p:cNvPr id="6" name="Picture 5">
            <a:extLst>
              <a:ext uri="{FF2B5EF4-FFF2-40B4-BE49-F238E27FC236}">
                <a16:creationId xmlns:a16="http://schemas.microsoft.com/office/drawing/2014/main" id="{7ED50FE0-4C6B-6F67-5D26-8F00E76A4B1E}"/>
              </a:ext>
            </a:extLst>
          </p:cNvPr>
          <p:cNvPicPr>
            <a:picLocks noChangeAspect="1"/>
          </p:cNvPicPr>
          <p:nvPr/>
        </p:nvPicPr>
        <p:blipFill>
          <a:blip r:embed="rId3"/>
          <a:stretch>
            <a:fillRect/>
          </a:stretch>
        </p:blipFill>
        <p:spPr>
          <a:xfrm>
            <a:off x="3405326" y="1809375"/>
            <a:ext cx="2541534" cy="889816"/>
          </a:xfrm>
          <a:prstGeom prst="rect">
            <a:avLst/>
          </a:prstGeom>
        </p:spPr>
      </p:pic>
      <p:pic>
        <p:nvPicPr>
          <p:cNvPr id="7" name="Picture 6">
            <a:extLst>
              <a:ext uri="{FF2B5EF4-FFF2-40B4-BE49-F238E27FC236}">
                <a16:creationId xmlns:a16="http://schemas.microsoft.com/office/drawing/2014/main" id="{0D47E2D4-BB6B-DC0B-3917-70011D0EBD80}"/>
              </a:ext>
            </a:extLst>
          </p:cNvPr>
          <p:cNvPicPr>
            <a:picLocks noChangeAspect="1"/>
          </p:cNvPicPr>
          <p:nvPr/>
        </p:nvPicPr>
        <p:blipFill>
          <a:blip r:embed="rId3"/>
          <a:stretch>
            <a:fillRect/>
          </a:stretch>
        </p:blipFill>
        <p:spPr>
          <a:xfrm>
            <a:off x="3474599" y="2658608"/>
            <a:ext cx="2541534" cy="889816"/>
          </a:xfrm>
          <a:prstGeom prst="rect">
            <a:avLst/>
          </a:prstGeom>
        </p:spPr>
      </p:pic>
      <p:pic>
        <p:nvPicPr>
          <p:cNvPr id="8" name="Picture 7">
            <a:extLst>
              <a:ext uri="{FF2B5EF4-FFF2-40B4-BE49-F238E27FC236}">
                <a16:creationId xmlns:a16="http://schemas.microsoft.com/office/drawing/2014/main" id="{9D31D30E-E18E-7D83-1F85-C44B2EA89005}"/>
              </a:ext>
            </a:extLst>
          </p:cNvPr>
          <p:cNvPicPr>
            <a:picLocks noChangeAspect="1"/>
          </p:cNvPicPr>
          <p:nvPr/>
        </p:nvPicPr>
        <p:blipFill>
          <a:blip r:embed="rId3"/>
          <a:stretch>
            <a:fillRect/>
          </a:stretch>
        </p:blipFill>
        <p:spPr>
          <a:xfrm>
            <a:off x="6697003" y="1027816"/>
            <a:ext cx="2541534" cy="889816"/>
          </a:xfrm>
          <a:prstGeom prst="rect">
            <a:avLst/>
          </a:prstGeom>
        </p:spPr>
      </p:pic>
      <p:pic>
        <p:nvPicPr>
          <p:cNvPr id="9" name="Picture 8">
            <a:extLst>
              <a:ext uri="{FF2B5EF4-FFF2-40B4-BE49-F238E27FC236}">
                <a16:creationId xmlns:a16="http://schemas.microsoft.com/office/drawing/2014/main" id="{07BEA721-8DE8-641B-D498-E97AEF3446E1}"/>
              </a:ext>
            </a:extLst>
          </p:cNvPr>
          <p:cNvPicPr>
            <a:picLocks noChangeAspect="1"/>
          </p:cNvPicPr>
          <p:nvPr/>
        </p:nvPicPr>
        <p:blipFill>
          <a:blip r:embed="rId3"/>
          <a:stretch>
            <a:fillRect/>
          </a:stretch>
        </p:blipFill>
        <p:spPr>
          <a:xfrm>
            <a:off x="6604911" y="1779903"/>
            <a:ext cx="2541534" cy="889816"/>
          </a:xfrm>
          <a:prstGeom prst="rect">
            <a:avLst/>
          </a:prstGeom>
        </p:spPr>
      </p:pic>
      <p:pic>
        <p:nvPicPr>
          <p:cNvPr id="10" name="Picture 9">
            <a:extLst>
              <a:ext uri="{FF2B5EF4-FFF2-40B4-BE49-F238E27FC236}">
                <a16:creationId xmlns:a16="http://schemas.microsoft.com/office/drawing/2014/main" id="{17F3C485-BF79-D9AC-0D99-EE6951C67BEA}"/>
              </a:ext>
            </a:extLst>
          </p:cNvPr>
          <p:cNvPicPr>
            <a:picLocks noChangeAspect="1"/>
          </p:cNvPicPr>
          <p:nvPr/>
        </p:nvPicPr>
        <p:blipFill>
          <a:blip r:embed="rId3"/>
          <a:stretch>
            <a:fillRect/>
          </a:stretch>
        </p:blipFill>
        <p:spPr>
          <a:xfrm>
            <a:off x="6790833" y="2690711"/>
            <a:ext cx="2541534" cy="889816"/>
          </a:xfrm>
          <a:prstGeom prst="rect">
            <a:avLst/>
          </a:prstGeom>
        </p:spPr>
      </p:pic>
    </p:spTree>
    <p:extLst>
      <p:ext uri="{BB962C8B-B14F-4D97-AF65-F5344CB8AC3E}">
        <p14:creationId xmlns:p14="http://schemas.microsoft.com/office/powerpoint/2010/main" val="25411359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A8A72-21F3-8E8F-7B09-2183196554D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E14AAEA-F474-359D-4AF1-E8B99FFC5CBF}"/>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994BED-A3A8-6405-925F-D56B53BB8674}"/>
              </a:ext>
            </a:extLst>
          </p:cNvPr>
          <p:cNvSpPr txBox="1"/>
          <p:nvPr/>
        </p:nvSpPr>
        <p:spPr>
          <a:xfrm>
            <a:off x="181969" y="186072"/>
            <a:ext cx="11619711" cy="2123658"/>
          </a:xfrm>
          <a:prstGeom prst="rect">
            <a:avLst/>
          </a:prstGeom>
          <a:noFill/>
        </p:spPr>
        <p:txBody>
          <a:bodyPr wrap="square">
            <a:spAutoFit/>
          </a:bodyPr>
          <a:lstStyle/>
          <a:p>
            <a:pPr algn="l"/>
            <a:r>
              <a:rPr lang="en-US" sz="2200" b="0" i="0" u="none" strike="noStrike" baseline="0" dirty="0">
                <a:latin typeface="TimesLTStd-Roman"/>
              </a:rPr>
              <a:t>Some of the mathematical uses of hyperbolic functions will be seen in Chapter 7. Applications to science and engineering occur whenever an entity such as light, velocity, electricity, or radioactivity is gradually absorbed or extinguished because the decay can be represented by hyperbolic functions. The most famous application is the use of hyperbolic cosine to describe the shape of a hanging wire. It can be proved that if a heavy flexible cable (such as an overhead power line) is suspended between two points at the same height, then it takes the shape of a curve with equation</a:t>
            </a:r>
            <a:endParaRPr lang="en-US" sz="2200" dirty="0"/>
          </a:p>
        </p:txBody>
      </p:sp>
      <p:pic>
        <p:nvPicPr>
          <p:cNvPr id="10" name="Picture 9">
            <a:extLst>
              <a:ext uri="{FF2B5EF4-FFF2-40B4-BE49-F238E27FC236}">
                <a16:creationId xmlns:a16="http://schemas.microsoft.com/office/drawing/2014/main" id="{5F261F97-41D7-E286-9600-67D114FD9108}"/>
              </a:ext>
            </a:extLst>
          </p:cNvPr>
          <p:cNvPicPr>
            <a:picLocks noChangeAspect="1"/>
          </p:cNvPicPr>
          <p:nvPr/>
        </p:nvPicPr>
        <p:blipFill>
          <a:blip r:embed="rId2"/>
          <a:stretch>
            <a:fillRect/>
          </a:stretch>
        </p:blipFill>
        <p:spPr>
          <a:xfrm>
            <a:off x="4671991" y="2346660"/>
            <a:ext cx="2374371" cy="352692"/>
          </a:xfrm>
          <a:prstGeom prst="rect">
            <a:avLst/>
          </a:prstGeom>
        </p:spPr>
      </p:pic>
      <p:sp>
        <p:nvSpPr>
          <p:cNvPr id="12" name="TextBox 11">
            <a:extLst>
              <a:ext uri="{FF2B5EF4-FFF2-40B4-BE49-F238E27FC236}">
                <a16:creationId xmlns:a16="http://schemas.microsoft.com/office/drawing/2014/main" id="{DE9AAF92-E21C-340B-7CF9-E6EAE7B551E2}"/>
              </a:ext>
            </a:extLst>
          </p:cNvPr>
          <p:cNvSpPr txBox="1"/>
          <p:nvPr/>
        </p:nvSpPr>
        <p:spPr>
          <a:xfrm>
            <a:off x="181968" y="2725664"/>
            <a:ext cx="7166123" cy="430887"/>
          </a:xfrm>
          <a:prstGeom prst="rect">
            <a:avLst/>
          </a:prstGeom>
          <a:noFill/>
        </p:spPr>
        <p:txBody>
          <a:bodyPr wrap="square">
            <a:spAutoFit/>
          </a:bodyPr>
          <a:lstStyle/>
          <a:p>
            <a:r>
              <a:rPr lang="en-US" sz="2200" b="0" i="0" u="none" strike="noStrike" baseline="0" dirty="0">
                <a:latin typeface="TimesLTStd-Roman"/>
              </a:rPr>
              <a:t>called a </a:t>
            </a:r>
            <a:r>
              <a:rPr lang="en-US" sz="2200" b="0" i="1" u="none" strike="noStrike" baseline="0" dirty="0">
                <a:latin typeface="TimesLTStd-Italic"/>
              </a:rPr>
              <a:t>catenary </a:t>
            </a:r>
            <a:r>
              <a:rPr lang="en-US" sz="2200" b="0" i="0" u="none" strike="noStrike" baseline="0" dirty="0">
                <a:latin typeface="TimesLTStd-Roman"/>
              </a:rPr>
              <a:t>(The Latin word </a:t>
            </a:r>
            <a:r>
              <a:rPr lang="en-US" sz="2200" b="0" i="1" u="none" strike="noStrike" baseline="0" dirty="0">
                <a:latin typeface="TimesLTStd-Italic"/>
              </a:rPr>
              <a:t>catena </a:t>
            </a:r>
            <a:r>
              <a:rPr lang="en-US" sz="2200" b="0" i="0" u="none" strike="noStrike" baseline="0" dirty="0">
                <a:latin typeface="TimesLTStd-Roman"/>
              </a:rPr>
              <a:t>means “chain.”)</a:t>
            </a:r>
            <a:endParaRPr lang="en-US" sz="2200" dirty="0"/>
          </a:p>
        </p:txBody>
      </p:sp>
      <p:pic>
        <p:nvPicPr>
          <p:cNvPr id="13" name="Picture 12">
            <a:extLst>
              <a:ext uri="{FF2B5EF4-FFF2-40B4-BE49-F238E27FC236}">
                <a16:creationId xmlns:a16="http://schemas.microsoft.com/office/drawing/2014/main" id="{E6A3D444-C6EA-A3F1-91F3-C61E968D27B7}"/>
              </a:ext>
            </a:extLst>
          </p:cNvPr>
          <p:cNvPicPr>
            <a:picLocks noChangeAspect="1"/>
          </p:cNvPicPr>
          <p:nvPr/>
        </p:nvPicPr>
        <p:blipFill>
          <a:blip r:embed="rId3"/>
          <a:stretch>
            <a:fillRect/>
          </a:stretch>
        </p:blipFill>
        <p:spPr>
          <a:xfrm>
            <a:off x="409506" y="3336119"/>
            <a:ext cx="3233476" cy="2423266"/>
          </a:xfrm>
          <a:prstGeom prst="rect">
            <a:avLst/>
          </a:prstGeom>
        </p:spPr>
      </p:pic>
      <p:pic>
        <p:nvPicPr>
          <p:cNvPr id="14" name="Picture 13">
            <a:extLst>
              <a:ext uri="{FF2B5EF4-FFF2-40B4-BE49-F238E27FC236}">
                <a16:creationId xmlns:a16="http://schemas.microsoft.com/office/drawing/2014/main" id="{AB201B40-E8D4-61DD-BBB5-823CC3D3AF84}"/>
              </a:ext>
            </a:extLst>
          </p:cNvPr>
          <p:cNvPicPr>
            <a:picLocks noChangeAspect="1"/>
          </p:cNvPicPr>
          <p:nvPr/>
        </p:nvPicPr>
        <p:blipFill>
          <a:blip r:embed="rId4"/>
          <a:stretch>
            <a:fillRect/>
          </a:stretch>
        </p:blipFill>
        <p:spPr>
          <a:xfrm>
            <a:off x="4193021" y="3333920"/>
            <a:ext cx="3023503" cy="2409459"/>
          </a:xfrm>
          <a:prstGeom prst="rect">
            <a:avLst/>
          </a:prstGeom>
        </p:spPr>
      </p:pic>
      <p:pic>
        <p:nvPicPr>
          <p:cNvPr id="1026" name="Picture 2" descr="America Is Bad at Building Power Lines. We Can Fix That. - The Atlantic">
            <a:extLst>
              <a:ext uri="{FF2B5EF4-FFF2-40B4-BE49-F238E27FC236}">
                <a16:creationId xmlns:a16="http://schemas.microsoft.com/office/drawing/2014/main" id="{97456B4C-9D28-6230-1697-0C415C453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1534" y="3328949"/>
            <a:ext cx="4283485" cy="240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24260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3075</TotalTime>
  <Words>632</Words>
  <Application>Microsoft Office PowerPoint</Application>
  <PresentationFormat>Widescreen</PresentationFormat>
  <Paragraphs>57</Paragraphs>
  <Slides>18</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30" baseType="lpstr">
      <vt:lpstr>Arial</vt:lpstr>
      <vt:lpstr>BeaconDingbatsTypeOne</vt:lpstr>
      <vt:lpstr>Calibri</vt:lpstr>
      <vt:lpstr>Calibri Light</vt:lpstr>
      <vt:lpstr>Cambria Math</vt:lpstr>
      <vt:lpstr>Times New Roman</vt:lpstr>
      <vt:lpstr>TimesLTStd-Italic</vt:lpstr>
      <vt:lpstr>TimesLTStd-Roman</vt:lpstr>
      <vt:lpstr>TimesNewRoman</vt:lpstr>
      <vt:lpstr>Office Theme</vt:lpstr>
      <vt:lpstr>Equation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112</cp:revision>
  <dcterms:created xsi:type="dcterms:W3CDTF">2022-06-05T19:04:41Z</dcterms:created>
  <dcterms:modified xsi:type="dcterms:W3CDTF">2024-05-23T02:52:08Z</dcterms:modified>
</cp:coreProperties>
</file>