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2" r:id="rId8"/>
    <p:sldId id="262" r:id="rId9"/>
    <p:sldId id="271" r:id="rId10"/>
    <p:sldId id="272" r:id="rId11"/>
    <p:sldId id="278" r:id="rId12"/>
    <p:sldId id="263" r:id="rId13"/>
    <p:sldId id="264" r:id="rId14"/>
    <p:sldId id="266" r:id="rId15"/>
    <p:sldId id="269" r:id="rId16"/>
    <p:sldId id="273" r:id="rId17"/>
    <p:sldId id="274" r:id="rId18"/>
    <p:sldId id="267" r:id="rId19"/>
    <p:sldId id="270" r:id="rId20"/>
    <p:sldId id="268" r:id="rId21"/>
    <p:sldId id="275" r:id="rId22"/>
    <p:sldId id="279" r:id="rId23"/>
    <p:sldId id="285" r:id="rId24"/>
    <p:sldId id="284" r:id="rId25"/>
    <p:sldId id="277" r:id="rId26"/>
    <p:sldId id="286" r:id="rId27"/>
    <p:sldId id="287" r:id="rId28"/>
    <p:sldId id="28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85.wmf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9.png"/><Relationship Id="rId5" Type="http://schemas.openxmlformats.org/officeDocument/2006/relationships/image" Target="../media/image87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6.wmf"/><Relationship Id="rId18" Type="http://schemas.openxmlformats.org/officeDocument/2006/relationships/image" Target="../media/image9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99.png"/><Relationship Id="rId2" Type="http://schemas.openxmlformats.org/officeDocument/2006/relationships/image" Target="../media/image90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wmf"/><Relationship Id="rId11" Type="http://schemas.openxmlformats.org/officeDocument/2006/relationships/image" Target="../media/image95.wmf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91.wmf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0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03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0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103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13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117.wmf"/><Relationship Id="rId3" Type="http://schemas.openxmlformats.org/officeDocument/2006/relationships/image" Target="../media/image103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116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15.wmf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9.pn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9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17" Type="http://schemas.openxmlformats.org/officeDocument/2006/relationships/image" Target="../media/image144.png"/><Relationship Id="rId2" Type="http://schemas.openxmlformats.org/officeDocument/2006/relationships/image" Target="../media/image132.png"/><Relationship Id="rId16" Type="http://schemas.openxmlformats.org/officeDocument/2006/relationships/image" Target="../media/image1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Relationship Id="rId14" Type="http://schemas.openxmlformats.org/officeDocument/2006/relationships/image" Target="../media/image14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51.wmf"/><Relationship Id="rId3" Type="http://schemas.openxmlformats.org/officeDocument/2006/relationships/image" Target="../media/image146.pn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53.bin"/><Relationship Id="rId2" Type="http://schemas.openxmlformats.org/officeDocument/2006/relationships/image" Target="../media/image145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image" Target="../media/image161.png"/><Relationship Id="rId21" Type="http://schemas.openxmlformats.org/officeDocument/2006/relationships/image" Target="../media/image175.wmf"/><Relationship Id="rId7" Type="http://schemas.openxmlformats.org/officeDocument/2006/relationships/image" Target="../media/image165.png"/><Relationship Id="rId12" Type="http://schemas.openxmlformats.org/officeDocument/2006/relationships/image" Target="../media/image47.png"/><Relationship Id="rId17" Type="http://schemas.openxmlformats.org/officeDocument/2006/relationships/image" Target="../media/image172.png"/><Relationship Id="rId2" Type="http://schemas.openxmlformats.org/officeDocument/2006/relationships/image" Target="../media/image160.png"/><Relationship Id="rId16" Type="http://schemas.openxmlformats.org/officeDocument/2006/relationships/image" Target="../media/image171.png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54.png"/><Relationship Id="rId5" Type="http://schemas.openxmlformats.org/officeDocument/2006/relationships/image" Target="../media/image163.png"/><Relationship Id="rId15" Type="http://schemas.openxmlformats.org/officeDocument/2006/relationships/image" Target="../media/image170.png"/><Relationship Id="rId23" Type="http://schemas.openxmlformats.org/officeDocument/2006/relationships/image" Target="../media/image176.wmf"/><Relationship Id="rId10" Type="http://schemas.openxmlformats.org/officeDocument/2006/relationships/image" Target="../media/image167.png"/><Relationship Id="rId19" Type="http://schemas.openxmlformats.org/officeDocument/2006/relationships/image" Target="../media/image174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Relationship Id="rId14" Type="http://schemas.openxmlformats.org/officeDocument/2006/relationships/image" Target="../media/image169.png"/><Relationship Id="rId22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3.png"/><Relationship Id="rId7" Type="http://schemas.openxmlformats.org/officeDocument/2006/relationships/image" Target="../media/image9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wmf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wmf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27.w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3" Type="http://schemas.openxmlformats.org/officeDocument/2006/relationships/image" Target="../media/image12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2" Type="http://schemas.openxmlformats.org/officeDocument/2006/relationships/image" Target="../media/image36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image" Target="../media/image27.wmf"/><Relationship Id="rId15" Type="http://schemas.openxmlformats.org/officeDocument/2006/relationships/image" Target="../media/image17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9.wmf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1.wmf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76.wmf"/><Relationship Id="rId18" Type="http://schemas.openxmlformats.org/officeDocument/2006/relationships/image" Target="../media/image79.png"/><Relationship Id="rId26" Type="http://schemas.openxmlformats.org/officeDocument/2006/relationships/image" Target="../media/image85.wmf"/><Relationship Id="rId3" Type="http://schemas.openxmlformats.org/officeDocument/2006/relationships/image" Target="../media/image71.wmf"/><Relationship Id="rId21" Type="http://schemas.openxmlformats.org/officeDocument/2006/relationships/image" Target="../media/image81.png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78.wmf"/><Relationship Id="rId25" Type="http://schemas.openxmlformats.org/officeDocument/2006/relationships/oleObject" Target="../embeddings/oleObject17.bin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5.wmf"/><Relationship Id="rId24" Type="http://schemas.openxmlformats.org/officeDocument/2006/relationships/image" Target="../media/image84.png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23" Type="http://schemas.openxmlformats.org/officeDocument/2006/relationships/image" Target="../media/image83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6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70FAD-D760-97B0-8E13-E463A5D5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7" y="293816"/>
            <a:ext cx="4191364" cy="53344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9" descr="Apollonius">
            <a:extLst>
              <a:ext uri="{FF2B5EF4-FFF2-40B4-BE49-F238E27FC236}">
                <a16:creationId xmlns:a16="http://schemas.microsoft.com/office/drawing/2014/main" id="{97A07A4C-F0A3-DDFE-3B7B-78276EC6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2" y="1043961"/>
            <a:ext cx="2124075" cy="2603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94B9A685-1D89-E762-838E-641D0C10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88" y="5115080"/>
            <a:ext cx="11569223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</a:rPr>
              <a:t>Apollonius</a:t>
            </a:r>
            <a:r>
              <a:rPr lang="en-US" altLang="en-US" sz="2400" dirty="0">
                <a:latin typeface="Times New Roman" panose="02020603050405020304" pitchFamily="18" charset="0"/>
              </a:rPr>
              <a:t> was a Greek mathematician known as 'The Great Geometer'.  His works had a very great influence on the development of mathematics and his famous book </a:t>
            </a:r>
            <a:r>
              <a:rPr lang="en-US" altLang="en-US" sz="2400" i="1" dirty="0">
                <a:latin typeface="Times New Roman" panose="02020603050405020304" pitchFamily="18" charset="0"/>
              </a:rPr>
              <a:t>Conics</a:t>
            </a:r>
            <a:r>
              <a:rPr lang="en-US" altLang="en-US" sz="2400" dirty="0">
                <a:latin typeface="Times New Roman" panose="02020603050405020304" pitchFamily="18" charset="0"/>
              </a:rPr>
              <a:t> introduced the terms parabola, ellipse and hyperbola. 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A97D62C-4C5C-653B-BCB5-33D0B730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000" y="3963544"/>
            <a:ext cx="2843212" cy="831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</a:rPr>
              <a:t>Apollonius of Perga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</a:rPr>
              <a:t>262 – 190 B.C.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26C4900-E2A3-3283-2308-716E53EA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8" y="109392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976A61-B984-3172-3A95-939C3BAF5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09171"/>
              </p:ext>
            </p:extLst>
          </p:nvPr>
        </p:nvGraphicFramePr>
        <p:xfrm>
          <a:off x="321295" y="1717523"/>
          <a:ext cx="2498148" cy="125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660240" progId="Equation.DSMT4">
                  <p:embed/>
                </p:oleObj>
              </mc:Choice>
              <mc:Fallback>
                <p:oleObj name="Equation" r:id="rId2" imgW="1358640" imgH="660240" progId="Equation.DSMT4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id="{3E208ADB-07FC-E609-5902-234C4393C4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95" y="1717523"/>
                        <a:ext cx="2498148" cy="125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138FA272-BB65-8847-CD83-194C3B9D2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67" y="3188538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Take  </a:t>
            </a:r>
            <a:r>
              <a:rPr lang="en-US" altLang="en-US" sz="2000" i="1" dirty="0"/>
              <a:t>x </a:t>
            </a:r>
            <a:r>
              <a:rPr lang="en-US" altLang="en-US" sz="2000" dirty="0"/>
              <a:t>= 1, it follows</a:t>
            </a:r>
          </a:p>
        </p:txBody>
      </p:sp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CFF5CB06-E380-C6AC-046A-F09A46EF6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97679"/>
              </p:ext>
            </p:extLst>
          </p:nvPr>
        </p:nvGraphicFramePr>
        <p:xfrm>
          <a:off x="625741" y="3804095"/>
          <a:ext cx="1889256" cy="34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03040" progId="Equation.DSMT4">
                  <p:embed/>
                </p:oleObj>
              </mc:Choice>
              <mc:Fallback>
                <p:oleObj name="Equation" r:id="rId4" imgW="1143000" imgH="203040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1522123D-2F2A-9097-60B3-200005AE7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41" y="3804095"/>
                        <a:ext cx="1889256" cy="34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7341F55A-B23C-080D-4187-1045B28AE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14979"/>
              </p:ext>
            </p:extLst>
          </p:nvPr>
        </p:nvGraphicFramePr>
        <p:xfrm>
          <a:off x="625741" y="4312005"/>
          <a:ext cx="41894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279360" progId="Equation.DSMT4">
                  <p:embed/>
                </p:oleObj>
              </mc:Choice>
              <mc:Fallback>
                <p:oleObj name="Equation" r:id="rId6" imgW="2577960" imgH="279360" progId="Equation.DSMT4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FF0DCF89-CD6A-F980-A2F6-148ACE174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41" y="4312005"/>
                        <a:ext cx="41894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8690305C-5D27-06EA-B149-78E875CFA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36217"/>
              </p:ext>
            </p:extLst>
          </p:nvPr>
        </p:nvGraphicFramePr>
        <p:xfrm>
          <a:off x="625741" y="4861491"/>
          <a:ext cx="2036198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79360" progId="Equation.DSMT4">
                  <p:embed/>
                </p:oleObj>
              </mc:Choice>
              <mc:Fallback>
                <p:oleObj name="Equation" r:id="rId8" imgW="1244520" imgH="279360" progId="Equation.DSMT4">
                  <p:embed/>
                  <p:pic>
                    <p:nvPicPr>
                      <p:cNvPr id="30" name="Object 12">
                        <a:extLst>
                          <a:ext uri="{FF2B5EF4-FFF2-40B4-BE49-F238E27FC236}">
                            <a16:creationId xmlns:a16="http://schemas.microsoft.com/office/drawing/2014/main" id="{C28A54ED-278D-12BD-3BE9-2984A7B28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41" y="4861491"/>
                        <a:ext cx="2036198" cy="4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E17E3D8B-46B7-E31B-819C-D07A39AE0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46" y="5461625"/>
            <a:ext cx="4740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Hence, by definition </a:t>
            </a:r>
            <a:r>
              <a:rPr lang="en-US" altLang="en-US" sz="2000" i="1" dirty="0"/>
              <a:t>f</a:t>
            </a:r>
            <a:r>
              <a:rPr lang="en-US" altLang="en-US" sz="2000" dirty="0"/>
              <a:t> is continuous at </a:t>
            </a:r>
            <a:r>
              <a:rPr lang="en-US" altLang="en-US" sz="2000" i="1" dirty="0"/>
              <a:t>x</a:t>
            </a:r>
            <a:r>
              <a:rPr lang="en-US" altLang="en-US" sz="2000" dirty="0"/>
              <a:t> = 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2BC5F-1AA0-B90B-65A3-A30CFC73F257}"/>
              </a:ext>
            </a:extLst>
          </p:cNvPr>
          <p:cNvSpPr txBox="1"/>
          <p:nvPr/>
        </p:nvSpPr>
        <p:spPr>
          <a:xfrm>
            <a:off x="181970" y="296490"/>
            <a:ext cx="11594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Redefine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piecewise function so that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(and thus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“remove” the undefined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discontinuity).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60B25E-325A-A648-A314-117DA25F58B7}"/>
              </a:ext>
            </a:extLst>
          </p:cNvPr>
          <p:cNvGrpSpPr/>
          <p:nvPr/>
        </p:nvGrpSpPr>
        <p:grpSpPr>
          <a:xfrm>
            <a:off x="5948710" y="1919518"/>
            <a:ext cx="3105150" cy="2343150"/>
            <a:chOff x="5955288" y="1695852"/>
            <a:chExt cx="3105150" cy="23431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DBAADA-2157-F420-D38C-BE4B40F0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5288" y="1695852"/>
              <a:ext cx="3105150" cy="234315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2C5960-0BDE-3E5B-FBC5-64B0585D484F}"/>
                </a:ext>
              </a:extLst>
            </p:cNvPr>
            <p:cNvSpPr/>
            <p:nvPr/>
          </p:nvSpPr>
          <p:spPr>
            <a:xfrm>
              <a:off x="7951188" y="3082393"/>
              <a:ext cx="88234" cy="882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5D27F82-3C1F-2736-BA5C-E643E43CFA46}"/>
              </a:ext>
            </a:extLst>
          </p:cNvPr>
          <p:cNvSpPr/>
          <p:nvPr/>
        </p:nvSpPr>
        <p:spPr>
          <a:xfrm>
            <a:off x="7949259" y="3306794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DE87A-6EAA-E8E0-565D-B60094725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7671" y="1766626"/>
            <a:ext cx="1589989" cy="745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837536-3563-D47D-E0DF-ABFB5FA115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2552" y="2499395"/>
            <a:ext cx="1416892" cy="400110"/>
          </a:xfrm>
          <a:prstGeom prst="rect">
            <a:avLst/>
          </a:prstGeom>
        </p:spPr>
      </p:pic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956C70BD-602D-4808-F0F4-559D89FD2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34681"/>
              </p:ext>
            </p:extLst>
          </p:nvPr>
        </p:nvGraphicFramePr>
        <p:xfrm>
          <a:off x="7575319" y="2974752"/>
          <a:ext cx="434147" cy="33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53800" progId="Equation.DSMT4">
                  <p:embed/>
                </p:oleObj>
              </mc:Choice>
              <mc:Fallback>
                <p:oleObj name="Equation" r:id="rId12" imgW="330120" imgH="253800" progId="Equation.DSMT4">
                  <p:embed/>
                  <p:pic>
                    <p:nvPicPr>
                      <p:cNvPr id="48" name="Object 21">
                        <a:extLst>
                          <a:ext uri="{FF2B5EF4-FFF2-40B4-BE49-F238E27FC236}">
                            <a16:creationId xmlns:a16="http://schemas.microsoft.com/office/drawing/2014/main" id="{99511493-AEBA-9076-7011-D10ABCD81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319" y="2974752"/>
                        <a:ext cx="434147" cy="333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9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utoUpdateAnimBg="0"/>
      <p:bldP spid="7" grpId="1"/>
      <p:bldP spid="11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A0650E9-2DEA-E7A3-F1EE-8ABF0584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08" y="134223"/>
            <a:ext cx="3044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Fixable Discontinuities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63926-356F-316E-3A8E-CA35860D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85" y="544839"/>
            <a:ext cx="2926110" cy="263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4C242-FF94-876F-ADB1-E4F14CEF87F0}"/>
              </a:ext>
            </a:extLst>
          </p:cNvPr>
          <p:cNvSpPr txBox="1"/>
          <p:nvPr/>
        </p:nvSpPr>
        <p:spPr>
          <a:xfrm>
            <a:off x="1382561" y="3108920"/>
            <a:ext cx="3045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An undefined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53B87-BDA1-8DB2-6BDA-CD6C5894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95" y="551733"/>
            <a:ext cx="3118375" cy="2632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F724A-D12D-FBB1-5BAD-5F7AF0AC21AE}"/>
              </a:ext>
            </a:extLst>
          </p:cNvPr>
          <p:cNvSpPr txBox="1"/>
          <p:nvPr/>
        </p:nvSpPr>
        <p:spPr>
          <a:xfrm>
            <a:off x="7094428" y="3121807"/>
            <a:ext cx="2926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removable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32CE4-2744-2597-AB90-21C8A2EE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94" y="3897993"/>
            <a:ext cx="2911092" cy="246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26362D-1CC9-212F-59D9-C0E3A146467D}"/>
              </a:ext>
            </a:extLst>
          </p:cNvPr>
          <p:cNvSpPr txBox="1"/>
          <p:nvPr/>
        </p:nvSpPr>
        <p:spPr>
          <a:xfrm>
            <a:off x="1491508" y="6158309"/>
            <a:ext cx="2707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infinite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3E068-F9F5-2096-E8C5-D4F12189D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17" y="3962768"/>
            <a:ext cx="2956816" cy="2339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D1B4FB-CFCC-A1BA-776B-E4D3211A8469}"/>
              </a:ext>
            </a:extLst>
          </p:cNvPr>
          <p:cNvSpPr txBox="1"/>
          <p:nvPr/>
        </p:nvSpPr>
        <p:spPr>
          <a:xfrm>
            <a:off x="7365969" y="6128376"/>
            <a:ext cx="2529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jump discontinuities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2F593878-95D7-ECBF-373F-B8CDDB30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8" y="3501103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Non-fixable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128825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2F237-9464-8C77-6D74-08D2F9AC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04" y="404059"/>
            <a:ext cx="8452005" cy="2216919"/>
          </a:xfrm>
          <a:prstGeom prst="rect">
            <a:avLst/>
          </a:prstGeom>
        </p:spPr>
      </p:pic>
      <p:graphicFrame>
        <p:nvGraphicFramePr>
          <p:cNvPr id="5" name="Object 33">
            <a:extLst>
              <a:ext uri="{FF2B5EF4-FFF2-40B4-BE49-F238E27FC236}">
                <a16:creationId xmlns:a16="http://schemas.microsoft.com/office/drawing/2014/main" id="{8CCC19A4-78E7-4A23-A251-AB22E1E52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04344"/>
              </p:ext>
            </p:extLst>
          </p:nvPr>
        </p:nvGraphicFramePr>
        <p:xfrm>
          <a:off x="2131466" y="4327308"/>
          <a:ext cx="20177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087" imgH="203112" progId="Equation.DSMT4">
                  <p:embed/>
                </p:oleObj>
              </mc:Choice>
              <mc:Fallback>
                <p:oleObj name="Equation" r:id="rId3" imgW="952087" imgH="203112" progId="Equation.DSMT4">
                  <p:embed/>
                  <p:pic>
                    <p:nvPicPr>
                      <p:cNvPr id="7" name="Object 33">
                        <a:extLst>
                          <a:ext uri="{FF2B5EF4-FFF2-40B4-BE49-F238E27FC236}">
                            <a16:creationId xmlns:a16="http://schemas.microsoft.com/office/drawing/2014/main" id="{2FFD5B1D-6171-114C-1944-BE5F28A45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66" y="4327308"/>
                        <a:ext cx="20177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4">
            <a:extLst>
              <a:ext uri="{FF2B5EF4-FFF2-40B4-BE49-F238E27FC236}">
                <a16:creationId xmlns:a16="http://schemas.microsoft.com/office/drawing/2014/main" id="{768BCEA5-5E09-88A3-0BF4-A2DFC0660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62040"/>
              </p:ext>
            </p:extLst>
          </p:nvPr>
        </p:nvGraphicFramePr>
        <p:xfrm>
          <a:off x="2131466" y="4913096"/>
          <a:ext cx="26352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279400" progId="Equation.DSMT4">
                  <p:embed/>
                </p:oleObj>
              </mc:Choice>
              <mc:Fallback>
                <p:oleObj name="Equation" r:id="rId5" imgW="1244600" imgH="279400" progId="Equation.DSMT4">
                  <p:embed/>
                  <p:pic>
                    <p:nvPicPr>
                      <p:cNvPr id="8" name="Object 34">
                        <a:extLst>
                          <a:ext uri="{FF2B5EF4-FFF2-40B4-BE49-F238E27FC236}">
                            <a16:creationId xmlns:a16="http://schemas.microsoft.com/office/drawing/2014/main" id="{70957AE6-88BB-CDFA-D8ED-D9CA97203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66" y="4913096"/>
                        <a:ext cx="26352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">
            <a:extLst>
              <a:ext uri="{FF2B5EF4-FFF2-40B4-BE49-F238E27FC236}">
                <a16:creationId xmlns:a16="http://schemas.microsoft.com/office/drawing/2014/main" id="{3209BF17-281F-7139-829C-237907017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67634"/>
              </p:ext>
            </p:extLst>
          </p:nvPr>
        </p:nvGraphicFramePr>
        <p:xfrm>
          <a:off x="2131466" y="5595721"/>
          <a:ext cx="27432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400" imgH="279400" progId="Equation.DSMT4">
                  <p:embed/>
                </p:oleObj>
              </mc:Choice>
              <mc:Fallback>
                <p:oleObj name="Equation" r:id="rId7" imgW="1295400" imgH="279400" progId="Equation.DSMT4">
                  <p:embed/>
                  <p:pic>
                    <p:nvPicPr>
                      <p:cNvPr id="9" name="Object 35">
                        <a:extLst>
                          <a:ext uri="{FF2B5EF4-FFF2-40B4-BE49-F238E27FC236}">
                            <a16:creationId xmlns:a16="http://schemas.microsoft.com/office/drawing/2014/main" id="{DB8C55F2-4976-CA78-E120-3E6FA6348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66" y="5595721"/>
                        <a:ext cx="27432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544D80-8481-C3B8-5959-09399BC5FF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79" y="2835058"/>
            <a:ext cx="25511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B238D5-6EBF-280D-CB56-B0FCF878C080}"/>
              </a:ext>
            </a:extLst>
          </p:cNvPr>
          <p:cNvCxnSpPr/>
          <p:nvPr/>
        </p:nvCxnSpPr>
        <p:spPr>
          <a:xfrm flipH="1">
            <a:off x="5827166" y="3495558"/>
            <a:ext cx="14288" cy="28209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3">
            <a:extLst>
              <a:ext uri="{FF2B5EF4-FFF2-40B4-BE49-F238E27FC236}">
                <a16:creationId xmlns:a16="http://schemas.microsoft.com/office/drawing/2014/main" id="{1A14F1D2-56EB-1ECA-A110-0B84EF66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89786"/>
              </p:ext>
            </p:extLst>
          </p:nvPr>
        </p:nvGraphicFramePr>
        <p:xfrm>
          <a:off x="6706641" y="4327308"/>
          <a:ext cx="20177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203040" progId="Equation.DSMT4">
                  <p:embed/>
                </p:oleObj>
              </mc:Choice>
              <mc:Fallback>
                <p:oleObj name="Equation" r:id="rId10" imgW="952200" imgH="203040" progId="Equation.DSMT4">
                  <p:embed/>
                  <p:pic>
                    <p:nvPicPr>
                      <p:cNvPr id="15" name="Object 33">
                        <a:extLst>
                          <a:ext uri="{FF2B5EF4-FFF2-40B4-BE49-F238E27FC236}">
                            <a16:creationId xmlns:a16="http://schemas.microsoft.com/office/drawing/2014/main" id="{00C99610-73EE-90CA-72EE-CD7C46D19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641" y="4327308"/>
                        <a:ext cx="20177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4">
            <a:extLst>
              <a:ext uri="{FF2B5EF4-FFF2-40B4-BE49-F238E27FC236}">
                <a16:creationId xmlns:a16="http://schemas.microsoft.com/office/drawing/2014/main" id="{331B7A0C-7BA4-B3ED-0FA1-5A7D1CE4F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11860"/>
              </p:ext>
            </p:extLst>
          </p:nvPr>
        </p:nvGraphicFramePr>
        <p:xfrm>
          <a:off x="6706641" y="4913096"/>
          <a:ext cx="26352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520" imgH="279360" progId="Equation.DSMT4">
                  <p:embed/>
                </p:oleObj>
              </mc:Choice>
              <mc:Fallback>
                <p:oleObj name="Equation" r:id="rId12" imgW="1244520" imgH="279360" progId="Equation.DSMT4">
                  <p:embed/>
                  <p:pic>
                    <p:nvPicPr>
                      <p:cNvPr id="16" name="Object 34">
                        <a:extLst>
                          <a:ext uri="{FF2B5EF4-FFF2-40B4-BE49-F238E27FC236}">
                            <a16:creationId xmlns:a16="http://schemas.microsoft.com/office/drawing/2014/main" id="{83D642C5-CD66-0AED-2F32-5D1455CAD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641" y="4913096"/>
                        <a:ext cx="26352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5">
            <a:extLst>
              <a:ext uri="{FF2B5EF4-FFF2-40B4-BE49-F238E27FC236}">
                <a16:creationId xmlns:a16="http://schemas.microsoft.com/office/drawing/2014/main" id="{DE8EF5D4-025C-196A-F217-6FAC43EB3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19002"/>
              </p:ext>
            </p:extLst>
          </p:nvPr>
        </p:nvGraphicFramePr>
        <p:xfrm>
          <a:off x="6707188" y="5595938"/>
          <a:ext cx="27432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279360" progId="Equation.DSMT4">
                  <p:embed/>
                </p:oleObj>
              </mc:Choice>
              <mc:Fallback>
                <p:oleObj name="Equation" r:id="rId14" imgW="1295280" imgH="279360" progId="Equation.DSMT4">
                  <p:embed/>
                  <p:pic>
                    <p:nvPicPr>
                      <p:cNvPr id="17" name="Object 35">
                        <a:extLst>
                          <a:ext uri="{FF2B5EF4-FFF2-40B4-BE49-F238E27FC236}">
                            <a16:creationId xmlns:a16="http://schemas.microsoft.com/office/drawing/2014/main" id="{80B9DE54-2BB5-BCCB-4516-2273F86CE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5595938"/>
                        <a:ext cx="27432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82003EF-05E8-318E-C7A2-AC943F2579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91" y="3825658"/>
            <a:ext cx="3117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8E7943-B331-104D-B26C-E835744050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9" y="3825658"/>
            <a:ext cx="30718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212927-9896-A19E-137C-D3C840F7D8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5983" y="1456591"/>
            <a:ext cx="5668594" cy="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2BB4D-76DE-B5F0-13CD-5519FB2FE2D7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C0A305D-C5D8-5D93-98A0-102C4645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3" y="488195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8C8C82E-3A10-C244-EA71-A445BD5F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90" y="5532900"/>
            <a:ext cx="5397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It is continuous at </a:t>
            </a:r>
            <a:r>
              <a:rPr lang="en-US" altLang="en-US" i="1" dirty="0"/>
              <a:t>x </a:t>
            </a:r>
            <a:r>
              <a:rPr lang="en-US" altLang="en-US" dirty="0"/>
              <a:t>= 0, </a:t>
            </a:r>
            <a:r>
              <a:rPr lang="en-US" altLang="en-US" i="1" dirty="0"/>
              <a:t>x</a:t>
            </a:r>
            <a:r>
              <a:rPr lang="en-US" altLang="en-US" dirty="0"/>
              <a:t> = 3  and </a:t>
            </a:r>
            <a:r>
              <a:rPr lang="en-US" altLang="en-US" i="1" dirty="0"/>
              <a:t>x </a:t>
            </a:r>
            <a:r>
              <a:rPr lang="en-US" altLang="en-US" dirty="0"/>
              <a:t>= 4.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C04D4301-82DB-B591-4380-EC2D7DB63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850" y="1580441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Take  </a:t>
            </a:r>
            <a:r>
              <a:rPr lang="en-US" altLang="en-US" i="1"/>
              <a:t>x </a:t>
            </a:r>
            <a:r>
              <a:rPr lang="en-US" altLang="en-US"/>
              <a:t>= 0, since</a:t>
            </a:r>
          </a:p>
        </p:txBody>
      </p:sp>
      <p:graphicFrame>
        <p:nvGraphicFramePr>
          <p:cNvPr id="7" name="Object 33">
            <a:extLst>
              <a:ext uri="{FF2B5EF4-FFF2-40B4-BE49-F238E27FC236}">
                <a16:creationId xmlns:a16="http://schemas.microsoft.com/office/drawing/2014/main" id="{D988671E-CA79-F18E-C6D3-B842446C4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80045"/>
              </p:ext>
            </p:extLst>
          </p:nvPr>
        </p:nvGraphicFramePr>
        <p:xfrm>
          <a:off x="7401825" y="2248779"/>
          <a:ext cx="25273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03200" progId="Equation.DSMT4">
                  <p:embed/>
                </p:oleObj>
              </mc:Choice>
              <mc:Fallback>
                <p:oleObj name="Equation" r:id="rId2" imgW="1193800" imgH="203200" progId="Equation.DSMT4">
                  <p:embed/>
                  <p:pic>
                    <p:nvPicPr>
                      <p:cNvPr id="5" name="Object 33">
                        <a:extLst>
                          <a:ext uri="{FF2B5EF4-FFF2-40B4-BE49-F238E27FC236}">
                            <a16:creationId xmlns:a16="http://schemas.microsoft.com/office/drawing/2014/main" id="{D47112E9-1072-294C-A1B3-1399E856D2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825" y="2248779"/>
                        <a:ext cx="25273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4">
            <a:extLst>
              <a:ext uri="{FF2B5EF4-FFF2-40B4-BE49-F238E27FC236}">
                <a16:creationId xmlns:a16="http://schemas.microsoft.com/office/drawing/2014/main" id="{456C0026-1820-B583-B535-2A3E56A4B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15846"/>
              </p:ext>
            </p:extLst>
          </p:nvPr>
        </p:nvGraphicFramePr>
        <p:xfrm>
          <a:off x="7373250" y="2893304"/>
          <a:ext cx="30638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79400" progId="Equation.DSMT4">
                  <p:embed/>
                </p:oleObj>
              </mc:Choice>
              <mc:Fallback>
                <p:oleObj name="Equation" r:id="rId4" imgW="1447800" imgH="279400" progId="Equation.DSMT4">
                  <p:embed/>
                  <p:pic>
                    <p:nvPicPr>
                      <p:cNvPr id="6" name="Object 34">
                        <a:extLst>
                          <a:ext uri="{FF2B5EF4-FFF2-40B4-BE49-F238E27FC236}">
                            <a16:creationId xmlns:a16="http://schemas.microsoft.com/office/drawing/2014/main" id="{599306E9-8BDC-9973-87F0-FFDD3A9C2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250" y="2893304"/>
                        <a:ext cx="30638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">
            <a:extLst>
              <a:ext uri="{FF2B5EF4-FFF2-40B4-BE49-F238E27FC236}">
                <a16:creationId xmlns:a16="http://schemas.microsoft.com/office/drawing/2014/main" id="{98FEEE96-A619-D2F6-CF6D-CEB1190F3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38021"/>
              </p:ext>
            </p:extLst>
          </p:nvPr>
        </p:nvGraphicFramePr>
        <p:xfrm>
          <a:off x="7408175" y="3637841"/>
          <a:ext cx="27146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79400" progId="Equation.DSMT4">
                  <p:embed/>
                </p:oleObj>
              </mc:Choice>
              <mc:Fallback>
                <p:oleObj name="Equation" r:id="rId6" imgW="1282700" imgH="279400" progId="Equation.DSMT4">
                  <p:embed/>
                  <p:pic>
                    <p:nvPicPr>
                      <p:cNvPr id="7" name="Object 35">
                        <a:extLst>
                          <a:ext uri="{FF2B5EF4-FFF2-40B4-BE49-F238E27FC236}">
                            <a16:creationId xmlns:a16="http://schemas.microsoft.com/office/drawing/2014/main" id="{3A985EE4-B897-9D39-838B-A92A1B5EB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175" y="3637841"/>
                        <a:ext cx="27146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6">
            <a:extLst>
              <a:ext uri="{FF2B5EF4-FFF2-40B4-BE49-F238E27FC236}">
                <a16:creationId xmlns:a16="http://schemas.microsoft.com/office/drawing/2014/main" id="{90EFBB3F-5156-7E3A-04C9-C2EE6D94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283" y="4441116"/>
            <a:ext cx="4735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Hence, by definition </a:t>
            </a:r>
            <a:r>
              <a:rPr lang="en-US" altLang="en-US" i="1" dirty="0"/>
              <a:t>f</a:t>
            </a:r>
            <a:r>
              <a:rPr lang="en-US" altLang="en-US" dirty="0"/>
              <a:t> is continuous from the right at </a:t>
            </a:r>
            <a:r>
              <a:rPr lang="en-US" altLang="en-US" i="1" dirty="0"/>
              <a:t>x</a:t>
            </a:r>
            <a:r>
              <a:rPr lang="en-US" altLang="en-US" dirty="0"/>
              <a:t> = 0.</a:t>
            </a:r>
          </a:p>
          <a:p>
            <a:r>
              <a:rPr lang="en-US" altLang="en-US" dirty="0"/>
              <a:t>Sometimes called right-continuous.</a:t>
            </a:r>
          </a:p>
        </p:txBody>
      </p:sp>
      <p:sp>
        <p:nvSpPr>
          <p:cNvPr id="11" name="Line 38">
            <a:extLst>
              <a:ext uri="{FF2B5EF4-FFF2-40B4-BE49-F238E27FC236}">
                <a16:creationId xmlns:a16="http://schemas.microsoft.com/office/drawing/2014/main" id="{34EE4F89-B339-5453-8B06-D062B80446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4089" y="1286771"/>
            <a:ext cx="26249" cy="506185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DD8EAD3F-D338-E4EB-2C5E-45CEC017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24" y="213582"/>
            <a:ext cx="11320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function below, discuss the integer values where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</a:t>
            </a:r>
          </a:p>
          <a:p>
            <a:pPr eaLnBrk="1" hangingPunct="1"/>
            <a:r>
              <a:rPr lang="en-US" altLang="en-US" dirty="0"/>
              <a:t>continuous and explain.</a:t>
            </a: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6CF076F0-FD7D-269E-C718-1DEAC60C66C4}"/>
              </a:ext>
            </a:extLst>
          </p:cNvPr>
          <p:cNvGrpSpPr>
            <a:grpSpLocks/>
          </p:cNvGrpSpPr>
          <p:nvPr/>
        </p:nvGrpSpPr>
        <p:grpSpPr bwMode="auto">
          <a:xfrm>
            <a:off x="773246" y="1469316"/>
            <a:ext cx="3817938" cy="2971800"/>
            <a:chOff x="457200" y="2209800"/>
            <a:chExt cx="3817764" cy="2971800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63459297-01E2-05C0-27B7-77F50504A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209800"/>
              <a:ext cx="3817764" cy="2971800"/>
              <a:chOff x="457200" y="762000"/>
              <a:chExt cx="3817764" cy="2971800"/>
            </a:xfrm>
          </p:grpSpPr>
          <p:grpSp>
            <p:nvGrpSpPr>
              <p:cNvPr id="45" name="Group 8">
                <a:extLst>
                  <a:ext uri="{FF2B5EF4-FFF2-40B4-BE49-F238E27FC236}">
                    <a16:creationId xmlns:a16="http://schemas.microsoft.com/office/drawing/2014/main" id="{9B8DB3CB-C651-FE8A-AB38-620F3C928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762000"/>
                <a:ext cx="3733800" cy="2971800"/>
                <a:chOff x="528" y="480"/>
                <a:chExt cx="2256" cy="1456"/>
              </a:xfrm>
            </p:grpSpPr>
            <p:sp>
              <p:nvSpPr>
                <p:cNvPr id="48" name="Freeform 9">
                  <a:extLst>
                    <a:ext uri="{FF2B5EF4-FFF2-40B4-BE49-F238E27FC236}">
                      <a16:creationId xmlns:a16="http://schemas.microsoft.com/office/drawing/2014/main" id="{D7393FD0-FBF7-47B4-3BAB-35BAE381B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978"/>
                  <a:ext cx="387" cy="330"/>
                </a:xfrm>
                <a:custGeom>
                  <a:avLst/>
                  <a:gdLst>
                    <a:gd name="T0" fmla="*/ 0 w 387"/>
                    <a:gd name="T1" fmla="*/ 330 h 330"/>
                    <a:gd name="T2" fmla="*/ 387 w 387"/>
                    <a:gd name="T3" fmla="*/ 0 h 330"/>
                    <a:gd name="T4" fmla="*/ 0 60000 65536"/>
                    <a:gd name="T5" fmla="*/ 0 60000 65536"/>
                    <a:gd name="T6" fmla="*/ 0 w 387"/>
                    <a:gd name="T7" fmla="*/ 0 h 330"/>
                    <a:gd name="T8" fmla="*/ 387 w 387"/>
                    <a:gd name="T9" fmla="*/ 330 h 3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30">
                      <a:moveTo>
                        <a:pt x="0" y="330"/>
                      </a:moveTo>
                      <a:lnTo>
                        <a:pt x="387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9" name="Group 10">
                  <a:extLst>
                    <a:ext uri="{FF2B5EF4-FFF2-40B4-BE49-F238E27FC236}">
                      <a16:creationId xmlns:a16="http://schemas.microsoft.com/office/drawing/2014/main" id="{6FBD376C-C04B-59D5-5C11-95F49222C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480"/>
                  <a:ext cx="2256" cy="1456"/>
                  <a:chOff x="2976" y="1488"/>
                  <a:chExt cx="2256" cy="1456"/>
                </a:xfrm>
              </p:grpSpPr>
              <p:sp>
                <p:nvSpPr>
                  <p:cNvPr id="64" name="Line 11">
                    <a:extLst>
                      <a:ext uri="{FF2B5EF4-FFF2-40B4-BE49-F238E27FC236}">
                        <a16:creationId xmlns:a16="http://schemas.microsoft.com/office/drawing/2014/main" id="{A07214F0-6CA7-D92F-9734-344F1FEC78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488"/>
                    <a:ext cx="4" cy="14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2">
                    <a:extLst>
                      <a:ext uri="{FF2B5EF4-FFF2-40B4-BE49-F238E27FC236}">
                        <a16:creationId xmlns:a16="http://schemas.microsoft.com/office/drawing/2014/main" id="{6C4F55AA-7545-CE0E-FD66-1FA42B4AB0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13">
                    <a:extLst>
                      <a:ext uri="{FF2B5EF4-FFF2-40B4-BE49-F238E27FC236}">
                        <a16:creationId xmlns:a16="http://schemas.microsoft.com/office/drawing/2014/main" id="{7869D944-A3D4-7527-CEDE-525B0A93EF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4">
                    <a:extLst>
                      <a:ext uri="{FF2B5EF4-FFF2-40B4-BE49-F238E27FC236}">
                        <a16:creationId xmlns:a16="http://schemas.microsoft.com/office/drawing/2014/main" id="{3A581917-98EB-4515-DC5B-6091F5DC51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15">
                    <a:extLst>
                      <a:ext uri="{FF2B5EF4-FFF2-40B4-BE49-F238E27FC236}">
                        <a16:creationId xmlns:a16="http://schemas.microsoft.com/office/drawing/2014/main" id="{51BB58EC-F562-D29A-DA33-09A6B979C0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16">
                    <a:extLst>
                      <a:ext uri="{FF2B5EF4-FFF2-40B4-BE49-F238E27FC236}">
                        <a16:creationId xmlns:a16="http://schemas.microsoft.com/office/drawing/2014/main" id="{738E730F-0ADF-D1B2-BA05-1DB747F838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30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17">
                    <a:extLst>
                      <a:ext uri="{FF2B5EF4-FFF2-40B4-BE49-F238E27FC236}">
                        <a16:creationId xmlns:a16="http://schemas.microsoft.com/office/drawing/2014/main" id="{9C5F2CEC-BC82-D55C-B10E-B73B612431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Line 18">
                  <a:extLst>
                    <a:ext uri="{FF2B5EF4-FFF2-40B4-BE49-F238E27FC236}">
                      <a16:creationId xmlns:a16="http://schemas.microsoft.com/office/drawing/2014/main" id="{4B4AFDF6-7C07-C997-3D42-59E930449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296"/>
                  <a:ext cx="384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Oval 19">
                  <a:extLst>
                    <a:ext uri="{FF2B5EF4-FFF2-40B4-BE49-F238E27FC236}">
                      <a16:creationId xmlns:a16="http://schemas.microsoft.com/office/drawing/2014/main" id="{7ED874B6-2E20-4E55-6F39-C013513C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5" y="128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" name="Oval 20">
                  <a:extLst>
                    <a:ext uri="{FF2B5EF4-FFF2-40B4-BE49-F238E27FC236}">
                      <a16:creationId xmlns:a16="http://schemas.microsoft.com/office/drawing/2014/main" id="{B270AE97-7515-9FFA-7256-9E3DA2B2A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9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" name="Oval 21">
                  <a:extLst>
                    <a:ext uri="{FF2B5EF4-FFF2-40B4-BE49-F238E27FC236}">
                      <a16:creationId xmlns:a16="http://schemas.microsoft.com/office/drawing/2014/main" id="{B3CE8C2A-6AA2-242B-1B94-68B27C53D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2" y="160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Oval 22">
                  <a:extLst>
                    <a:ext uri="{FF2B5EF4-FFF2-40B4-BE49-F238E27FC236}">
                      <a16:creationId xmlns:a16="http://schemas.microsoft.com/office/drawing/2014/main" id="{B1E33AE8-9B29-F2BC-29DF-2FF63B5C5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28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Line 23">
                  <a:extLst>
                    <a:ext uri="{FF2B5EF4-FFF2-40B4-BE49-F238E27FC236}">
                      <a16:creationId xmlns:a16="http://schemas.microsoft.com/office/drawing/2014/main" id="{6AFF720D-A823-8681-7CD5-CC72DB3BB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2" y="1312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885A4ADB-55DD-C4D2-DEE9-67D7613E5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981"/>
                  <a:ext cx="387" cy="303"/>
                </a:xfrm>
                <a:custGeom>
                  <a:avLst/>
                  <a:gdLst>
                    <a:gd name="T0" fmla="*/ 0 w 387"/>
                    <a:gd name="T1" fmla="*/ 0 h 303"/>
                    <a:gd name="T2" fmla="*/ 387 w 387"/>
                    <a:gd name="T3" fmla="*/ 303 h 303"/>
                    <a:gd name="T4" fmla="*/ 0 60000 65536"/>
                    <a:gd name="T5" fmla="*/ 0 60000 65536"/>
                    <a:gd name="T6" fmla="*/ 0 w 387"/>
                    <a:gd name="T7" fmla="*/ 0 h 303"/>
                    <a:gd name="T8" fmla="*/ 387 w 387"/>
                    <a:gd name="T9" fmla="*/ 303 h 3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03">
                      <a:moveTo>
                        <a:pt x="0" y="0"/>
                      </a:moveTo>
                      <a:lnTo>
                        <a:pt x="387" y="30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5">
                  <a:extLst>
                    <a:ext uri="{FF2B5EF4-FFF2-40B4-BE49-F238E27FC236}">
                      <a16:creationId xmlns:a16="http://schemas.microsoft.com/office/drawing/2014/main" id="{8E45D029-16DE-8A15-2BD1-B2FDF7419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Text Box 26">
                  <a:extLst>
                    <a:ext uri="{FF2B5EF4-FFF2-40B4-BE49-F238E27FC236}">
                      <a16:creationId xmlns:a16="http://schemas.microsoft.com/office/drawing/2014/main" id="{B74240A7-CCCB-9E40-325A-412A87AA0D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9" name="Text Box 27">
                  <a:extLst>
                    <a:ext uri="{FF2B5EF4-FFF2-40B4-BE49-F238E27FC236}">
                      <a16:creationId xmlns:a16="http://schemas.microsoft.com/office/drawing/2014/main" id="{4A4B66CF-60CB-04E3-3B77-9B65DFEC98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60" name="Text Box 28">
                  <a:extLst>
                    <a:ext uri="{FF2B5EF4-FFF2-40B4-BE49-F238E27FC236}">
                      <a16:creationId xmlns:a16="http://schemas.microsoft.com/office/drawing/2014/main" id="{50DC64F2-88C5-B29B-AE34-36237D5638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680"/>
                  <a:ext cx="170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61" name="Text Box 29">
                  <a:extLst>
                    <a:ext uri="{FF2B5EF4-FFF2-40B4-BE49-F238E27FC236}">
                      <a16:creationId xmlns:a16="http://schemas.microsoft.com/office/drawing/2014/main" id="{A8E782E4-33A5-6499-5211-65F71EAE51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62" name="Text Box 30">
                  <a:extLst>
                    <a:ext uri="{FF2B5EF4-FFF2-40B4-BE49-F238E27FC236}">
                      <a16:creationId xmlns:a16="http://schemas.microsoft.com/office/drawing/2014/main" id="{52B6A27B-4C3F-67F0-0C35-17E733402A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1200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63" name="Text Box 31">
                  <a:extLst>
                    <a:ext uri="{FF2B5EF4-FFF2-40B4-BE49-F238E27FC236}">
                      <a16:creationId xmlns:a16="http://schemas.microsoft.com/office/drawing/2014/main" id="{668C48C3-B935-E7E6-CCD8-D94A6D49F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864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graphicFrame>
            <p:nvGraphicFramePr>
              <p:cNvPr id="46" name="Object 11">
                <a:extLst>
                  <a:ext uri="{FF2B5EF4-FFF2-40B4-BE49-F238E27FC236}">
                    <a16:creationId xmlns:a16="http://schemas.microsoft.com/office/drawing/2014/main" id="{36561204-1529-72DD-45E0-BD1DD721AA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4668" y="3241675"/>
              <a:ext cx="170296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26835" imgH="139518" progId="Equation.DSMT4">
                      <p:embed/>
                    </p:oleObj>
                  </mc:Choice>
                  <mc:Fallback>
                    <p:oleObj name="Equation" r:id="rId8" imgW="126835" imgH="139518" progId="Equation.DSMT4">
                      <p:embed/>
                      <p:pic>
                        <p:nvPicPr>
                          <p:cNvPr id="17" name="Object 11">
                            <a:extLst>
                              <a:ext uri="{FF2B5EF4-FFF2-40B4-BE49-F238E27FC236}">
                                <a16:creationId xmlns:a16="http://schemas.microsoft.com/office/drawing/2014/main" id="{36561204-1529-72DD-45E0-BD1DD721AA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668" y="3241675"/>
                            <a:ext cx="170296" cy="187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2">
                <a:extLst>
                  <a:ext uri="{FF2B5EF4-FFF2-40B4-BE49-F238E27FC236}">
                    <a16:creationId xmlns:a16="http://schemas.microsoft.com/office/drawing/2014/main" id="{A4CFCF54-08B5-1A92-AF51-3884C0BC3D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9075" y="762000"/>
              <a:ext cx="1873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39579" imgH="164957" progId="Equation.DSMT4">
                      <p:embed/>
                    </p:oleObj>
                  </mc:Choice>
                  <mc:Fallback>
                    <p:oleObj name="Equation" r:id="rId10" imgW="139579" imgH="164957" progId="Equation.DSMT4">
                      <p:embed/>
                      <p:pic>
                        <p:nvPicPr>
                          <p:cNvPr id="18" name="Object 12">
                            <a:extLst>
                              <a:ext uri="{FF2B5EF4-FFF2-40B4-BE49-F238E27FC236}">
                                <a16:creationId xmlns:a16="http://schemas.microsoft.com/office/drawing/2014/main" id="{A4CFCF54-08B5-1A92-AF51-3884C0BC3D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9075" y="762000"/>
                            <a:ext cx="1873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B187009F-B9FE-6F60-7924-FB9478EF6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72" y="2583464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y</a:t>
              </a:r>
              <a:r>
                <a:rPr lang="en-US" altLang="en-US" sz="2000"/>
                <a:t> = </a:t>
              </a:r>
              <a:r>
                <a:rPr lang="en-US" altLang="en-US" sz="2000" i="1"/>
                <a:t>f 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utoUpdateAnimBg="0"/>
      <p:bldP spid="6" grpId="0" autoUpdateAnimBg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5E64E-8426-5837-1017-C1AD18C5CA2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8A891027-6BEA-31D5-E76B-A37310D80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4089" y="1286771"/>
            <a:ext cx="26249" cy="506185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687E0EF7-8E0D-1791-32D0-257007B7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25" y="213582"/>
            <a:ext cx="989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function below, discuss the integer values where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</a:t>
            </a:r>
          </a:p>
          <a:p>
            <a:pPr eaLnBrk="1" hangingPunct="1"/>
            <a:r>
              <a:rPr lang="en-US" altLang="en-US" dirty="0"/>
              <a:t>continuous and explain.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CC7654F1-1A19-17A4-E27B-A6B7F00DB095}"/>
              </a:ext>
            </a:extLst>
          </p:cNvPr>
          <p:cNvGrpSpPr>
            <a:grpSpLocks/>
          </p:cNvGrpSpPr>
          <p:nvPr/>
        </p:nvGrpSpPr>
        <p:grpSpPr bwMode="auto">
          <a:xfrm>
            <a:off x="773246" y="1469316"/>
            <a:ext cx="3817938" cy="2971800"/>
            <a:chOff x="457200" y="2209800"/>
            <a:chExt cx="3817764" cy="2971800"/>
          </a:xfrm>
        </p:grpSpPr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C579E984-8889-251E-682B-33F773D1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209800"/>
              <a:ext cx="3817764" cy="2971800"/>
              <a:chOff x="457200" y="762000"/>
              <a:chExt cx="3817764" cy="2971800"/>
            </a:xfrm>
          </p:grpSpPr>
          <p:grpSp>
            <p:nvGrpSpPr>
              <p:cNvPr id="40" name="Group 8">
                <a:extLst>
                  <a:ext uri="{FF2B5EF4-FFF2-40B4-BE49-F238E27FC236}">
                    <a16:creationId xmlns:a16="http://schemas.microsoft.com/office/drawing/2014/main" id="{AF940C06-10C8-9C96-D80C-69E67B4F2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762000"/>
                <a:ext cx="3733800" cy="2971800"/>
                <a:chOff x="528" y="480"/>
                <a:chExt cx="2256" cy="1456"/>
              </a:xfrm>
            </p:grpSpPr>
            <p:sp>
              <p:nvSpPr>
                <p:cNvPr id="43" name="Freeform 9">
                  <a:extLst>
                    <a:ext uri="{FF2B5EF4-FFF2-40B4-BE49-F238E27FC236}">
                      <a16:creationId xmlns:a16="http://schemas.microsoft.com/office/drawing/2014/main" id="{535508ED-8C24-D5B1-50AA-23333C283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978"/>
                  <a:ext cx="387" cy="330"/>
                </a:xfrm>
                <a:custGeom>
                  <a:avLst/>
                  <a:gdLst>
                    <a:gd name="T0" fmla="*/ 0 w 387"/>
                    <a:gd name="T1" fmla="*/ 330 h 330"/>
                    <a:gd name="T2" fmla="*/ 387 w 387"/>
                    <a:gd name="T3" fmla="*/ 0 h 330"/>
                    <a:gd name="T4" fmla="*/ 0 60000 65536"/>
                    <a:gd name="T5" fmla="*/ 0 60000 65536"/>
                    <a:gd name="T6" fmla="*/ 0 w 387"/>
                    <a:gd name="T7" fmla="*/ 0 h 330"/>
                    <a:gd name="T8" fmla="*/ 387 w 387"/>
                    <a:gd name="T9" fmla="*/ 330 h 3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30">
                      <a:moveTo>
                        <a:pt x="0" y="330"/>
                      </a:moveTo>
                      <a:lnTo>
                        <a:pt x="387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10">
                  <a:extLst>
                    <a:ext uri="{FF2B5EF4-FFF2-40B4-BE49-F238E27FC236}">
                      <a16:creationId xmlns:a16="http://schemas.microsoft.com/office/drawing/2014/main" id="{3EC6038E-1079-9957-51A2-947EE7C23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480"/>
                  <a:ext cx="2256" cy="1456"/>
                  <a:chOff x="2976" y="1488"/>
                  <a:chExt cx="2256" cy="1456"/>
                </a:xfrm>
              </p:grpSpPr>
              <p:sp>
                <p:nvSpPr>
                  <p:cNvPr id="59" name="Line 11">
                    <a:extLst>
                      <a:ext uri="{FF2B5EF4-FFF2-40B4-BE49-F238E27FC236}">
                        <a16:creationId xmlns:a16="http://schemas.microsoft.com/office/drawing/2014/main" id="{CD4D76F3-66A9-2F2E-3902-86C7686840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488"/>
                    <a:ext cx="4" cy="14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12">
                    <a:extLst>
                      <a:ext uri="{FF2B5EF4-FFF2-40B4-BE49-F238E27FC236}">
                        <a16:creationId xmlns:a16="http://schemas.microsoft.com/office/drawing/2014/main" id="{AB28C4AE-C217-8FCE-2D54-F01541613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3">
                    <a:extLst>
                      <a:ext uri="{FF2B5EF4-FFF2-40B4-BE49-F238E27FC236}">
                        <a16:creationId xmlns:a16="http://schemas.microsoft.com/office/drawing/2014/main" id="{7307145C-4061-8882-16F9-CD53811AE6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4">
                    <a:extLst>
                      <a:ext uri="{FF2B5EF4-FFF2-40B4-BE49-F238E27FC236}">
                        <a16:creationId xmlns:a16="http://schemas.microsoft.com/office/drawing/2014/main" id="{9969494C-1147-07E8-990E-F8A90EBF48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5">
                    <a:extLst>
                      <a:ext uri="{FF2B5EF4-FFF2-40B4-BE49-F238E27FC236}">
                        <a16:creationId xmlns:a16="http://schemas.microsoft.com/office/drawing/2014/main" id="{4BDAD8BC-A5E7-CF6F-8AA8-339C209DA9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16">
                    <a:extLst>
                      <a:ext uri="{FF2B5EF4-FFF2-40B4-BE49-F238E27FC236}">
                        <a16:creationId xmlns:a16="http://schemas.microsoft.com/office/drawing/2014/main" id="{14107344-0443-56A3-8239-DCDA536C4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30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7">
                    <a:extLst>
                      <a:ext uri="{FF2B5EF4-FFF2-40B4-BE49-F238E27FC236}">
                        <a16:creationId xmlns:a16="http://schemas.microsoft.com/office/drawing/2014/main" id="{36B88F2B-D534-0A1E-7FBE-53D1F29A1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A699171C-7DEF-2C8D-F804-F976BA80A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296"/>
                  <a:ext cx="384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id="{73E1CA1A-4980-5203-2908-C822AA17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5" y="128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4318D7F-6CCA-C07F-75D2-3B5EEE549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9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67E8F9E7-E2A3-1CBB-C8C5-108E5FFEB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2" y="160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Oval 22">
                  <a:extLst>
                    <a:ext uri="{FF2B5EF4-FFF2-40B4-BE49-F238E27FC236}">
                      <a16:creationId xmlns:a16="http://schemas.microsoft.com/office/drawing/2014/main" id="{ABDCCB14-6AC6-674F-FC84-194FC977F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28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B36392D-490E-CEB7-9703-E55D87BFC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2" y="1312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75198102-9877-0632-3EB4-EC52027C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981"/>
                  <a:ext cx="387" cy="303"/>
                </a:xfrm>
                <a:custGeom>
                  <a:avLst/>
                  <a:gdLst>
                    <a:gd name="T0" fmla="*/ 0 w 387"/>
                    <a:gd name="T1" fmla="*/ 0 h 303"/>
                    <a:gd name="T2" fmla="*/ 387 w 387"/>
                    <a:gd name="T3" fmla="*/ 303 h 303"/>
                    <a:gd name="T4" fmla="*/ 0 60000 65536"/>
                    <a:gd name="T5" fmla="*/ 0 60000 65536"/>
                    <a:gd name="T6" fmla="*/ 0 w 387"/>
                    <a:gd name="T7" fmla="*/ 0 h 303"/>
                    <a:gd name="T8" fmla="*/ 387 w 387"/>
                    <a:gd name="T9" fmla="*/ 303 h 3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03">
                      <a:moveTo>
                        <a:pt x="0" y="0"/>
                      </a:moveTo>
                      <a:lnTo>
                        <a:pt x="387" y="30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5">
                  <a:extLst>
                    <a:ext uri="{FF2B5EF4-FFF2-40B4-BE49-F238E27FC236}">
                      <a16:creationId xmlns:a16="http://schemas.microsoft.com/office/drawing/2014/main" id="{AD572A91-D871-89C5-5121-EA3AC9A9E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26">
                  <a:extLst>
                    <a:ext uri="{FF2B5EF4-FFF2-40B4-BE49-F238E27FC236}">
                      <a16:creationId xmlns:a16="http://schemas.microsoft.com/office/drawing/2014/main" id="{852F61E8-0AC0-6C39-CFEF-1F78C2A1B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4" name="Text Box 27">
                  <a:extLst>
                    <a:ext uri="{FF2B5EF4-FFF2-40B4-BE49-F238E27FC236}">
                      <a16:creationId xmlns:a16="http://schemas.microsoft.com/office/drawing/2014/main" id="{25470F11-3D98-9BD2-8434-E46687F246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" name="Text Box 28">
                  <a:extLst>
                    <a:ext uri="{FF2B5EF4-FFF2-40B4-BE49-F238E27FC236}">
                      <a16:creationId xmlns:a16="http://schemas.microsoft.com/office/drawing/2014/main" id="{E66B2F64-D9BB-9249-A0A6-7E4A9CCB2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680"/>
                  <a:ext cx="170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" name="Text Box 29">
                  <a:extLst>
                    <a:ext uri="{FF2B5EF4-FFF2-40B4-BE49-F238E27FC236}">
                      <a16:creationId xmlns:a16="http://schemas.microsoft.com/office/drawing/2014/main" id="{29069770-C4CA-7BC8-CB14-14E9FFBB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7" name="Text Box 30">
                  <a:extLst>
                    <a:ext uri="{FF2B5EF4-FFF2-40B4-BE49-F238E27FC236}">
                      <a16:creationId xmlns:a16="http://schemas.microsoft.com/office/drawing/2014/main" id="{DAFB7469-F2E8-3880-22CA-189A51DBB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1200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8" name="Text Box 31">
                  <a:extLst>
                    <a:ext uri="{FF2B5EF4-FFF2-40B4-BE49-F238E27FC236}">
                      <a16:creationId xmlns:a16="http://schemas.microsoft.com/office/drawing/2014/main" id="{62FDBB00-AFDF-B399-184F-D0DE09ABE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864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graphicFrame>
            <p:nvGraphicFramePr>
              <p:cNvPr id="41" name="Object 11">
                <a:extLst>
                  <a:ext uri="{FF2B5EF4-FFF2-40B4-BE49-F238E27FC236}">
                    <a16:creationId xmlns:a16="http://schemas.microsoft.com/office/drawing/2014/main" id="{AA7B1FA8-63F5-59A1-15E0-A86CDAA70C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4668" y="3241675"/>
              <a:ext cx="170296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835" imgH="139518" progId="Equation.DSMT4">
                      <p:embed/>
                    </p:oleObj>
                  </mc:Choice>
                  <mc:Fallback>
                    <p:oleObj name="Equation" r:id="rId2" imgW="126835" imgH="139518" progId="Equation.DSMT4">
                      <p:embed/>
                      <p:pic>
                        <p:nvPicPr>
                          <p:cNvPr id="46" name="Object 11">
                            <a:extLst>
                              <a:ext uri="{FF2B5EF4-FFF2-40B4-BE49-F238E27FC236}">
                                <a16:creationId xmlns:a16="http://schemas.microsoft.com/office/drawing/2014/main" id="{36561204-1529-72DD-45E0-BD1DD721AA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668" y="3241675"/>
                            <a:ext cx="170296" cy="187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2">
                <a:extLst>
                  <a:ext uri="{FF2B5EF4-FFF2-40B4-BE49-F238E27FC236}">
                    <a16:creationId xmlns:a16="http://schemas.microsoft.com/office/drawing/2014/main" id="{70224CBD-1788-F467-EDD7-FAB34F7D3E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9075" y="762000"/>
              <a:ext cx="1873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579" imgH="164957" progId="Equation.DSMT4">
                      <p:embed/>
                    </p:oleObj>
                  </mc:Choice>
                  <mc:Fallback>
                    <p:oleObj name="Equation" r:id="rId4" imgW="139579" imgH="164957" progId="Equation.DSMT4">
                      <p:embed/>
                      <p:pic>
                        <p:nvPicPr>
                          <p:cNvPr id="47" name="Object 12">
                            <a:extLst>
                              <a:ext uri="{FF2B5EF4-FFF2-40B4-BE49-F238E27FC236}">
                                <a16:creationId xmlns:a16="http://schemas.microsoft.com/office/drawing/2014/main" id="{A4CFCF54-08B5-1A92-AF51-3884C0BC3D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9075" y="762000"/>
                            <a:ext cx="1873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5DB9C7-D7AD-ECF1-E6CF-BE69BB412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72" y="2583464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y</a:t>
              </a:r>
              <a:r>
                <a:rPr lang="en-US" altLang="en-US" sz="2000"/>
                <a:t> = </a:t>
              </a:r>
              <a:r>
                <a:rPr lang="en-US" altLang="en-US" sz="2000" i="1"/>
                <a:t>f 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/>
                <a:t>) </a:t>
              </a:r>
            </a:p>
          </p:txBody>
        </p:sp>
      </p:grpSp>
      <p:sp>
        <p:nvSpPr>
          <p:cNvPr id="66" name="Text Box 9">
            <a:extLst>
              <a:ext uri="{FF2B5EF4-FFF2-40B4-BE49-F238E27FC236}">
                <a16:creationId xmlns:a16="http://schemas.microsoft.com/office/drawing/2014/main" id="{51DE37D2-AD36-B0C0-B484-C38F90CC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3" y="488195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218757CC-7839-65F5-6784-5494965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90" y="5532900"/>
            <a:ext cx="5397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It is continuous at </a:t>
            </a:r>
            <a:r>
              <a:rPr lang="en-US" altLang="en-US" i="1" dirty="0"/>
              <a:t>x </a:t>
            </a:r>
            <a:r>
              <a:rPr lang="en-US" altLang="en-US" dirty="0"/>
              <a:t>= 0, </a:t>
            </a:r>
            <a:r>
              <a:rPr lang="en-US" altLang="en-US" i="1" dirty="0"/>
              <a:t>x</a:t>
            </a:r>
            <a:r>
              <a:rPr lang="en-US" altLang="en-US" dirty="0"/>
              <a:t> = 3  and </a:t>
            </a:r>
            <a:r>
              <a:rPr lang="en-US" altLang="en-US" i="1" dirty="0"/>
              <a:t>x </a:t>
            </a:r>
            <a:r>
              <a:rPr lang="en-US" altLang="en-US" dirty="0"/>
              <a:t>= 4.</a:t>
            </a:r>
          </a:p>
        </p:txBody>
      </p:sp>
      <p:sp>
        <p:nvSpPr>
          <p:cNvPr id="68" name="Text Box 30">
            <a:extLst>
              <a:ext uri="{FF2B5EF4-FFF2-40B4-BE49-F238E27FC236}">
                <a16:creationId xmlns:a16="http://schemas.microsoft.com/office/drawing/2014/main" id="{41C3A2BA-C0E9-9D49-E385-977FD944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386" y="1456166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Take  </a:t>
            </a:r>
            <a:r>
              <a:rPr lang="en-US" altLang="en-US" i="1"/>
              <a:t>x </a:t>
            </a:r>
            <a:r>
              <a:rPr lang="en-US" altLang="en-US"/>
              <a:t>= 3, since</a:t>
            </a:r>
          </a:p>
        </p:txBody>
      </p:sp>
      <p:graphicFrame>
        <p:nvGraphicFramePr>
          <p:cNvPr id="69" name="Object 31">
            <a:extLst>
              <a:ext uri="{FF2B5EF4-FFF2-40B4-BE49-F238E27FC236}">
                <a16:creationId xmlns:a16="http://schemas.microsoft.com/office/drawing/2014/main" id="{50E32E44-4584-2D9F-077C-E1D749D14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75800"/>
              </p:ext>
            </p:extLst>
          </p:nvPr>
        </p:nvGraphicFramePr>
        <p:xfrm>
          <a:off x="7436174" y="2124504"/>
          <a:ext cx="25542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500" imgH="203200" progId="Equation.DSMT4">
                  <p:embed/>
                </p:oleObj>
              </mc:Choice>
              <mc:Fallback>
                <p:oleObj name="Equation" r:id="rId6" imgW="1206500" imgH="203200" progId="Equation.DSMT4">
                  <p:embed/>
                  <p:pic>
                    <p:nvPicPr>
                      <p:cNvPr id="73" name="Object 31">
                        <a:extLst>
                          <a:ext uri="{FF2B5EF4-FFF2-40B4-BE49-F238E27FC236}">
                            <a16:creationId xmlns:a16="http://schemas.microsoft.com/office/drawing/2014/main" id="{C9879351-80B3-C65C-F83A-C06F7E446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174" y="2124504"/>
                        <a:ext cx="25542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2">
            <a:extLst>
              <a:ext uri="{FF2B5EF4-FFF2-40B4-BE49-F238E27FC236}">
                <a16:creationId xmlns:a16="http://schemas.microsoft.com/office/drawing/2014/main" id="{16473E51-7757-0008-EF3B-AA759966B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09771"/>
              </p:ext>
            </p:extLst>
          </p:nvPr>
        </p:nvGraphicFramePr>
        <p:xfrm>
          <a:off x="7396486" y="2827766"/>
          <a:ext cx="30368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5100" imgH="279400" progId="Equation.DSMT4">
                  <p:embed/>
                </p:oleObj>
              </mc:Choice>
              <mc:Fallback>
                <p:oleObj name="Equation" r:id="rId8" imgW="1435100" imgH="279400" progId="Equation.DSMT4">
                  <p:embed/>
                  <p:pic>
                    <p:nvPicPr>
                      <p:cNvPr id="74" name="Object 32">
                        <a:extLst>
                          <a:ext uri="{FF2B5EF4-FFF2-40B4-BE49-F238E27FC236}">
                            <a16:creationId xmlns:a16="http://schemas.microsoft.com/office/drawing/2014/main" id="{CF5A79BD-5599-3983-508B-C78CB8F77A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486" y="2827766"/>
                        <a:ext cx="30368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3">
            <a:extLst>
              <a:ext uri="{FF2B5EF4-FFF2-40B4-BE49-F238E27FC236}">
                <a16:creationId xmlns:a16="http://schemas.microsoft.com/office/drawing/2014/main" id="{88D72DE6-C170-AFB4-2573-FBE6E036F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68371"/>
              </p:ext>
            </p:extLst>
          </p:nvPr>
        </p:nvGraphicFramePr>
        <p:xfrm>
          <a:off x="7458399" y="3513566"/>
          <a:ext cx="26352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279400" progId="Equation.DSMT4">
                  <p:embed/>
                </p:oleObj>
              </mc:Choice>
              <mc:Fallback>
                <p:oleObj name="Equation" r:id="rId10" imgW="1244600" imgH="279400" progId="Equation.DSMT4">
                  <p:embed/>
                  <p:pic>
                    <p:nvPicPr>
                      <p:cNvPr id="75" name="Object 33">
                        <a:extLst>
                          <a:ext uri="{FF2B5EF4-FFF2-40B4-BE49-F238E27FC236}">
                            <a16:creationId xmlns:a16="http://schemas.microsoft.com/office/drawing/2014/main" id="{6F92192A-EB59-1671-D5F7-AA316ECA8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399" y="3513566"/>
                        <a:ext cx="26352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34">
            <a:extLst>
              <a:ext uri="{FF2B5EF4-FFF2-40B4-BE49-F238E27FC236}">
                <a16:creationId xmlns:a16="http://schemas.microsoft.com/office/drawing/2014/main" id="{D2A06FB1-2480-AAF0-4C3F-F41ED8DC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043" y="4236615"/>
            <a:ext cx="5689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Hence, by definition </a:t>
            </a:r>
            <a:r>
              <a:rPr lang="en-US" altLang="en-US" i="1" dirty="0"/>
              <a:t>f</a:t>
            </a:r>
            <a:r>
              <a:rPr lang="en-US" altLang="en-US" dirty="0"/>
              <a:t> is continuous at </a:t>
            </a:r>
            <a:r>
              <a:rPr lang="en-US" altLang="en-US" i="1" dirty="0"/>
              <a:t>x</a:t>
            </a:r>
            <a:r>
              <a:rPr lang="en-US" altLang="en-US" dirty="0"/>
              <a:t> = 3.</a:t>
            </a:r>
          </a:p>
        </p:txBody>
      </p:sp>
    </p:spTree>
    <p:extLst>
      <p:ext uri="{BB962C8B-B14F-4D97-AF65-F5344CB8AC3E}">
        <p14:creationId xmlns:p14="http://schemas.microsoft.com/office/powerpoint/2010/main" val="31984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utoUpdateAnimBg="0"/>
      <p:bldP spid="68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5E64E-8426-5837-1017-C1AD18C5CA2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8A891027-6BEA-31D5-E76B-A37310D80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4089" y="1286771"/>
            <a:ext cx="26249" cy="506185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687E0EF7-8E0D-1791-32D0-257007B7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25" y="213582"/>
            <a:ext cx="989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function below, discuss the integer values where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</a:t>
            </a:r>
          </a:p>
          <a:p>
            <a:pPr eaLnBrk="1" hangingPunct="1"/>
            <a:r>
              <a:rPr lang="en-US" altLang="en-US" dirty="0"/>
              <a:t>continuous and explain.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CC7654F1-1A19-17A4-E27B-A6B7F00DB095}"/>
              </a:ext>
            </a:extLst>
          </p:cNvPr>
          <p:cNvGrpSpPr>
            <a:grpSpLocks/>
          </p:cNvGrpSpPr>
          <p:nvPr/>
        </p:nvGrpSpPr>
        <p:grpSpPr bwMode="auto">
          <a:xfrm>
            <a:off x="773246" y="1469316"/>
            <a:ext cx="3817938" cy="2971800"/>
            <a:chOff x="457200" y="2209800"/>
            <a:chExt cx="3817764" cy="2971800"/>
          </a:xfrm>
        </p:grpSpPr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C579E984-8889-251E-682B-33F773D1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209800"/>
              <a:ext cx="3817764" cy="2971800"/>
              <a:chOff x="457200" y="762000"/>
              <a:chExt cx="3817764" cy="2971800"/>
            </a:xfrm>
          </p:grpSpPr>
          <p:grpSp>
            <p:nvGrpSpPr>
              <p:cNvPr id="40" name="Group 8">
                <a:extLst>
                  <a:ext uri="{FF2B5EF4-FFF2-40B4-BE49-F238E27FC236}">
                    <a16:creationId xmlns:a16="http://schemas.microsoft.com/office/drawing/2014/main" id="{AF940C06-10C8-9C96-D80C-69E67B4F2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762000"/>
                <a:ext cx="3733800" cy="2971800"/>
                <a:chOff x="528" y="480"/>
                <a:chExt cx="2256" cy="1456"/>
              </a:xfrm>
            </p:grpSpPr>
            <p:sp>
              <p:nvSpPr>
                <p:cNvPr id="43" name="Freeform 9">
                  <a:extLst>
                    <a:ext uri="{FF2B5EF4-FFF2-40B4-BE49-F238E27FC236}">
                      <a16:creationId xmlns:a16="http://schemas.microsoft.com/office/drawing/2014/main" id="{535508ED-8C24-D5B1-50AA-23333C283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978"/>
                  <a:ext cx="387" cy="330"/>
                </a:xfrm>
                <a:custGeom>
                  <a:avLst/>
                  <a:gdLst>
                    <a:gd name="T0" fmla="*/ 0 w 387"/>
                    <a:gd name="T1" fmla="*/ 330 h 330"/>
                    <a:gd name="T2" fmla="*/ 387 w 387"/>
                    <a:gd name="T3" fmla="*/ 0 h 330"/>
                    <a:gd name="T4" fmla="*/ 0 60000 65536"/>
                    <a:gd name="T5" fmla="*/ 0 60000 65536"/>
                    <a:gd name="T6" fmla="*/ 0 w 387"/>
                    <a:gd name="T7" fmla="*/ 0 h 330"/>
                    <a:gd name="T8" fmla="*/ 387 w 387"/>
                    <a:gd name="T9" fmla="*/ 330 h 3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30">
                      <a:moveTo>
                        <a:pt x="0" y="330"/>
                      </a:moveTo>
                      <a:lnTo>
                        <a:pt x="387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10">
                  <a:extLst>
                    <a:ext uri="{FF2B5EF4-FFF2-40B4-BE49-F238E27FC236}">
                      <a16:creationId xmlns:a16="http://schemas.microsoft.com/office/drawing/2014/main" id="{3EC6038E-1079-9957-51A2-947EE7C23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480"/>
                  <a:ext cx="2256" cy="1456"/>
                  <a:chOff x="2976" y="1488"/>
                  <a:chExt cx="2256" cy="1456"/>
                </a:xfrm>
              </p:grpSpPr>
              <p:sp>
                <p:nvSpPr>
                  <p:cNvPr id="59" name="Line 11">
                    <a:extLst>
                      <a:ext uri="{FF2B5EF4-FFF2-40B4-BE49-F238E27FC236}">
                        <a16:creationId xmlns:a16="http://schemas.microsoft.com/office/drawing/2014/main" id="{CD4D76F3-66A9-2F2E-3902-86C7686840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488"/>
                    <a:ext cx="4" cy="14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12">
                    <a:extLst>
                      <a:ext uri="{FF2B5EF4-FFF2-40B4-BE49-F238E27FC236}">
                        <a16:creationId xmlns:a16="http://schemas.microsoft.com/office/drawing/2014/main" id="{AB28C4AE-C217-8FCE-2D54-F01541613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3">
                    <a:extLst>
                      <a:ext uri="{FF2B5EF4-FFF2-40B4-BE49-F238E27FC236}">
                        <a16:creationId xmlns:a16="http://schemas.microsoft.com/office/drawing/2014/main" id="{7307145C-4061-8882-16F9-CD53811AE6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4">
                    <a:extLst>
                      <a:ext uri="{FF2B5EF4-FFF2-40B4-BE49-F238E27FC236}">
                        <a16:creationId xmlns:a16="http://schemas.microsoft.com/office/drawing/2014/main" id="{9969494C-1147-07E8-990E-F8A90EBF48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5">
                    <a:extLst>
                      <a:ext uri="{FF2B5EF4-FFF2-40B4-BE49-F238E27FC236}">
                        <a16:creationId xmlns:a16="http://schemas.microsoft.com/office/drawing/2014/main" id="{4BDAD8BC-A5E7-CF6F-8AA8-339C209DA9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16">
                    <a:extLst>
                      <a:ext uri="{FF2B5EF4-FFF2-40B4-BE49-F238E27FC236}">
                        <a16:creationId xmlns:a16="http://schemas.microsoft.com/office/drawing/2014/main" id="{14107344-0443-56A3-8239-DCDA536C4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30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7">
                    <a:extLst>
                      <a:ext uri="{FF2B5EF4-FFF2-40B4-BE49-F238E27FC236}">
                        <a16:creationId xmlns:a16="http://schemas.microsoft.com/office/drawing/2014/main" id="{36B88F2B-D534-0A1E-7FBE-53D1F29A1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A699171C-7DEF-2C8D-F804-F976BA80A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296"/>
                  <a:ext cx="384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id="{73E1CA1A-4980-5203-2908-C822AA17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5" y="128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4318D7F-6CCA-C07F-75D2-3B5EEE549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9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67E8F9E7-E2A3-1CBB-C8C5-108E5FFEB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2" y="160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Oval 22">
                  <a:extLst>
                    <a:ext uri="{FF2B5EF4-FFF2-40B4-BE49-F238E27FC236}">
                      <a16:creationId xmlns:a16="http://schemas.microsoft.com/office/drawing/2014/main" id="{ABDCCB14-6AC6-674F-FC84-194FC977F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28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B36392D-490E-CEB7-9703-E55D87BFC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2" y="1312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75198102-9877-0632-3EB4-EC52027C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981"/>
                  <a:ext cx="387" cy="303"/>
                </a:xfrm>
                <a:custGeom>
                  <a:avLst/>
                  <a:gdLst>
                    <a:gd name="T0" fmla="*/ 0 w 387"/>
                    <a:gd name="T1" fmla="*/ 0 h 303"/>
                    <a:gd name="T2" fmla="*/ 387 w 387"/>
                    <a:gd name="T3" fmla="*/ 303 h 303"/>
                    <a:gd name="T4" fmla="*/ 0 60000 65536"/>
                    <a:gd name="T5" fmla="*/ 0 60000 65536"/>
                    <a:gd name="T6" fmla="*/ 0 w 387"/>
                    <a:gd name="T7" fmla="*/ 0 h 303"/>
                    <a:gd name="T8" fmla="*/ 387 w 387"/>
                    <a:gd name="T9" fmla="*/ 303 h 3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03">
                      <a:moveTo>
                        <a:pt x="0" y="0"/>
                      </a:moveTo>
                      <a:lnTo>
                        <a:pt x="387" y="30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5">
                  <a:extLst>
                    <a:ext uri="{FF2B5EF4-FFF2-40B4-BE49-F238E27FC236}">
                      <a16:creationId xmlns:a16="http://schemas.microsoft.com/office/drawing/2014/main" id="{AD572A91-D871-89C5-5121-EA3AC9A9E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26">
                  <a:extLst>
                    <a:ext uri="{FF2B5EF4-FFF2-40B4-BE49-F238E27FC236}">
                      <a16:creationId xmlns:a16="http://schemas.microsoft.com/office/drawing/2014/main" id="{852F61E8-0AC0-6C39-CFEF-1F78C2A1B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4" name="Text Box 27">
                  <a:extLst>
                    <a:ext uri="{FF2B5EF4-FFF2-40B4-BE49-F238E27FC236}">
                      <a16:creationId xmlns:a16="http://schemas.microsoft.com/office/drawing/2014/main" id="{25470F11-3D98-9BD2-8434-E46687F246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" name="Text Box 28">
                  <a:extLst>
                    <a:ext uri="{FF2B5EF4-FFF2-40B4-BE49-F238E27FC236}">
                      <a16:creationId xmlns:a16="http://schemas.microsoft.com/office/drawing/2014/main" id="{E66B2F64-D9BB-9249-A0A6-7E4A9CCB2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680"/>
                  <a:ext cx="170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" name="Text Box 29">
                  <a:extLst>
                    <a:ext uri="{FF2B5EF4-FFF2-40B4-BE49-F238E27FC236}">
                      <a16:creationId xmlns:a16="http://schemas.microsoft.com/office/drawing/2014/main" id="{29069770-C4CA-7BC8-CB14-14E9FFBB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7" name="Text Box 30">
                  <a:extLst>
                    <a:ext uri="{FF2B5EF4-FFF2-40B4-BE49-F238E27FC236}">
                      <a16:creationId xmlns:a16="http://schemas.microsoft.com/office/drawing/2014/main" id="{DAFB7469-F2E8-3880-22CA-189A51DBB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1200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8" name="Text Box 31">
                  <a:extLst>
                    <a:ext uri="{FF2B5EF4-FFF2-40B4-BE49-F238E27FC236}">
                      <a16:creationId xmlns:a16="http://schemas.microsoft.com/office/drawing/2014/main" id="{62FDBB00-AFDF-B399-184F-D0DE09ABE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864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graphicFrame>
            <p:nvGraphicFramePr>
              <p:cNvPr id="41" name="Object 11">
                <a:extLst>
                  <a:ext uri="{FF2B5EF4-FFF2-40B4-BE49-F238E27FC236}">
                    <a16:creationId xmlns:a16="http://schemas.microsoft.com/office/drawing/2014/main" id="{AA7B1FA8-63F5-59A1-15E0-A86CDAA70C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4668" y="3241675"/>
              <a:ext cx="170296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835" imgH="139518" progId="Equation.DSMT4">
                      <p:embed/>
                    </p:oleObj>
                  </mc:Choice>
                  <mc:Fallback>
                    <p:oleObj name="Equation" r:id="rId2" imgW="126835" imgH="139518" progId="Equation.DSMT4">
                      <p:embed/>
                      <p:pic>
                        <p:nvPicPr>
                          <p:cNvPr id="41" name="Object 11">
                            <a:extLst>
                              <a:ext uri="{FF2B5EF4-FFF2-40B4-BE49-F238E27FC236}">
                                <a16:creationId xmlns:a16="http://schemas.microsoft.com/office/drawing/2014/main" id="{AA7B1FA8-63F5-59A1-15E0-A86CDAA70C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668" y="3241675"/>
                            <a:ext cx="170296" cy="187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2">
                <a:extLst>
                  <a:ext uri="{FF2B5EF4-FFF2-40B4-BE49-F238E27FC236}">
                    <a16:creationId xmlns:a16="http://schemas.microsoft.com/office/drawing/2014/main" id="{70224CBD-1788-F467-EDD7-FAB34F7D3E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9075" y="762000"/>
              <a:ext cx="1873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579" imgH="164957" progId="Equation.DSMT4">
                      <p:embed/>
                    </p:oleObj>
                  </mc:Choice>
                  <mc:Fallback>
                    <p:oleObj name="Equation" r:id="rId4" imgW="139579" imgH="164957" progId="Equation.DSMT4">
                      <p:embed/>
                      <p:pic>
                        <p:nvPicPr>
                          <p:cNvPr id="42" name="Object 12">
                            <a:extLst>
                              <a:ext uri="{FF2B5EF4-FFF2-40B4-BE49-F238E27FC236}">
                                <a16:creationId xmlns:a16="http://schemas.microsoft.com/office/drawing/2014/main" id="{70224CBD-1788-F467-EDD7-FAB34F7D3EB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9075" y="762000"/>
                            <a:ext cx="1873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5DB9C7-D7AD-ECF1-E6CF-BE69BB412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72" y="2583464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y</a:t>
              </a:r>
              <a:r>
                <a:rPr lang="en-US" altLang="en-US" sz="2000"/>
                <a:t> = </a:t>
              </a:r>
              <a:r>
                <a:rPr lang="en-US" altLang="en-US" sz="2000" i="1"/>
                <a:t>f 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/>
                <a:t>) </a:t>
              </a:r>
            </a:p>
          </p:txBody>
        </p:sp>
      </p:grpSp>
      <p:sp>
        <p:nvSpPr>
          <p:cNvPr id="66" name="Text Box 9">
            <a:extLst>
              <a:ext uri="{FF2B5EF4-FFF2-40B4-BE49-F238E27FC236}">
                <a16:creationId xmlns:a16="http://schemas.microsoft.com/office/drawing/2014/main" id="{51DE37D2-AD36-B0C0-B484-C38F90CC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3" y="488195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218757CC-7839-65F5-6784-5494965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90" y="5532900"/>
            <a:ext cx="5397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It is continuous at </a:t>
            </a:r>
            <a:r>
              <a:rPr lang="en-US" altLang="en-US" i="1" dirty="0"/>
              <a:t>x </a:t>
            </a:r>
            <a:r>
              <a:rPr lang="en-US" altLang="en-US" dirty="0"/>
              <a:t>= 0, </a:t>
            </a:r>
            <a:r>
              <a:rPr lang="en-US" altLang="en-US" i="1" dirty="0"/>
              <a:t>x</a:t>
            </a:r>
            <a:r>
              <a:rPr lang="en-US" altLang="en-US" dirty="0"/>
              <a:t> = 3  and </a:t>
            </a:r>
            <a:r>
              <a:rPr lang="en-US" altLang="en-US" i="1" dirty="0"/>
              <a:t>x </a:t>
            </a:r>
            <a:r>
              <a:rPr lang="en-US" altLang="en-US" dirty="0"/>
              <a:t>= 4.</a:t>
            </a: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A1AA3835-EE99-1908-EE8D-10832776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471" y="1514447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Take  </a:t>
            </a:r>
            <a:r>
              <a:rPr lang="en-US" altLang="en-US" i="1" dirty="0"/>
              <a:t>x </a:t>
            </a:r>
            <a:r>
              <a:rPr lang="en-US" altLang="en-US" dirty="0"/>
              <a:t>= 4, since</a:t>
            </a:r>
          </a:p>
        </p:txBody>
      </p:sp>
      <p:graphicFrame>
        <p:nvGraphicFramePr>
          <p:cNvPr id="5" name="Object 31">
            <a:extLst>
              <a:ext uri="{FF2B5EF4-FFF2-40B4-BE49-F238E27FC236}">
                <a16:creationId xmlns:a16="http://schemas.microsoft.com/office/drawing/2014/main" id="{6C8BEE61-0124-EFF4-CD81-53DF65F55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92111"/>
              </p:ext>
            </p:extLst>
          </p:nvPr>
        </p:nvGraphicFramePr>
        <p:xfrm>
          <a:off x="7517946" y="2184372"/>
          <a:ext cx="24495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DSMT4">
                  <p:embed/>
                </p:oleObj>
              </mc:Choice>
              <mc:Fallback>
                <p:oleObj name="Equation" r:id="rId6" imgW="1155700" imgH="203200" progId="Equation.DSMT4">
                  <p:embed/>
                  <p:pic>
                    <p:nvPicPr>
                      <p:cNvPr id="69" name="Object 31">
                        <a:extLst>
                          <a:ext uri="{FF2B5EF4-FFF2-40B4-BE49-F238E27FC236}">
                            <a16:creationId xmlns:a16="http://schemas.microsoft.com/office/drawing/2014/main" id="{CC6DDA2D-5C41-5DD9-99C0-6790FE58C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946" y="2184372"/>
                        <a:ext cx="24495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2">
            <a:extLst>
              <a:ext uri="{FF2B5EF4-FFF2-40B4-BE49-F238E27FC236}">
                <a16:creationId xmlns:a16="http://schemas.microsoft.com/office/drawing/2014/main" id="{42ECF877-CB9F-3B90-466D-90BA41F16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42863"/>
              </p:ext>
            </p:extLst>
          </p:nvPr>
        </p:nvGraphicFramePr>
        <p:xfrm>
          <a:off x="7514771" y="2882872"/>
          <a:ext cx="30638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800" imgH="279400" progId="Equation.DSMT4">
                  <p:embed/>
                </p:oleObj>
              </mc:Choice>
              <mc:Fallback>
                <p:oleObj name="Equation" r:id="rId8" imgW="1447800" imgH="279400" progId="Equation.DSMT4">
                  <p:embed/>
                  <p:pic>
                    <p:nvPicPr>
                      <p:cNvPr id="70" name="Object 32">
                        <a:extLst>
                          <a:ext uri="{FF2B5EF4-FFF2-40B4-BE49-F238E27FC236}">
                            <a16:creationId xmlns:a16="http://schemas.microsoft.com/office/drawing/2014/main" id="{60783ED5-9632-1E12-7D08-093AB4C9D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771" y="2882872"/>
                        <a:ext cx="30638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3">
            <a:extLst>
              <a:ext uri="{FF2B5EF4-FFF2-40B4-BE49-F238E27FC236}">
                <a16:creationId xmlns:a16="http://schemas.microsoft.com/office/drawing/2014/main" id="{1A6FF4B2-CA0F-504B-F106-9660C2F41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85688"/>
              </p:ext>
            </p:extLst>
          </p:nvPr>
        </p:nvGraphicFramePr>
        <p:xfrm>
          <a:off x="7554458" y="3630585"/>
          <a:ext cx="2716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700" imgH="279400" progId="Equation.DSMT4">
                  <p:embed/>
                </p:oleObj>
              </mc:Choice>
              <mc:Fallback>
                <p:oleObj name="Equation" r:id="rId10" imgW="1282700" imgH="279400" progId="Equation.DSMT4">
                  <p:embed/>
                  <p:pic>
                    <p:nvPicPr>
                      <p:cNvPr id="71" name="Object 33">
                        <a:extLst>
                          <a:ext uri="{FF2B5EF4-FFF2-40B4-BE49-F238E27FC236}">
                            <a16:creationId xmlns:a16="http://schemas.microsoft.com/office/drawing/2014/main" id="{D7E9E13B-C732-A7CD-5E6D-6686E5B3F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458" y="3630585"/>
                        <a:ext cx="2716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4">
            <a:extLst>
              <a:ext uri="{FF2B5EF4-FFF2-40B4-BE49-F238E27FC236}">
                <a16:creationId xmlns:a16="http://schemas.microsoft.com/office/drawing/2014/main" id="{F1962BF0-1E72-2128-0B49-30A2CF16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988" y="4441116"/>
            <a:ext cx="45892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Hence, by definition </a:t>
            </a:r>
            <a:r>
              <a:rPr lang="en-US" altLang="en-US" i="1" dirty="0"/>
              <a:t>f</a:t>
            </a:r>
            <a:r>
              <a:rPr lang="en-US" altLang="en-US" dirty="0"/>
              <a:t> is continuous from the left at </a:t>
            </a:r>
            <a:r>
              <a:rPr lang="en-US" altLang="en-US" i="1" dirty="0"/>
              <a:t>x</a:t>
            </a:r>
            <a:r>
              <a:rPr lang="en-US" altLang="en-US" dirty="0"/>
              <a:t> = 4.</a:t>
            </a:r>
          </a:p>
          <a:p>
            <a:r>
              <a:rPr lang="en-US" altLang="en-US" dirty="0"/>
              <a:t>Sometimes called left-continuous.</a:t>
            </a:r>
          </a:p>
        </p:txBody>
      </p:sp>
    </p:spTree>
    <p:extLst>
      <p:ext uri="{BB962C8B-B14F-4D97-AF65-F5344CB8AC3E}">
        <p14:creationId xmlns:p14="http://schemas.microsoft.com/office/powerpoint/2010/main" val="2019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utoUpdateAnimBg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5E64E-8426-5837-1017-C1AD18C5CA2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8A891027-6BEA-31D5-E76B-A37310D80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4089" y="1286771"/>
            <a:ext cx="26249" cy="506185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687E0EF7-8E0D-1791-32D0-257007B7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25" y="213582"/>
            <a:ext cx="989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function below, discuss the integer values where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</a:t>
            </a:r>
          </a:p>
          <a:p>
            <a:pPr eaLnBrk="1" hangingPunct="1"/>
            <a:r>
              <a:rPr lang="en-US" altLang="en-US" u="sng" dirty="0"/>
              <a:t>not</a:t>
            </a:r>
            <a:r>
              <a:rPr lang="en-US" altLang="en-US" dirty="0"/>
              <a:t> continuous and explain.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CC7654F1-1A19-17A4-E27B-A6B7F00DB095}"/>
              </a:ext>
            </a:extLst>
          </p:cNvPr>
          <p:cNvGrpSpPr>
            <a:grpSpLocks/>
          </p:cNvGrpSpPr>
          <p:nvPr/>
        </p:nvGrpSpPr>
        <p:grpSpPr bwMode="auto">
          <a:xfrm>
            <a:off x="773246" y="1469316"/>
            <a:ext cx="3817938" cy="2971800"/>
            <a:chOff x="457200" y="2209800"/>
            <a:chExt cx="3817764" cy="2971800"/>
          </a:xfrm>
        </p:grpSpPr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C579E984-8889-251E-682B-33F773D1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209800"/>
              <a:ext cx="3817764" cy="2971800"/>
              <a:chOff x="457200" y="762000"/>
              <a:chExt cx="3817764" cy="2971800"/>
            </a:xfrm>
          </p:grpSpPr>
          <p:grpSp>
            <p:nvGrpSpPr>
              <p:cNvPr id="40" name="Group 8">
                <a:extLst>
                  <a:ext uri="{FF2B5EF4-FFF2-40B4-BE49-F238E27FC236}">
                    <a16:creationId xmlns:a16="http://schemas.microsoft.com/office/drawing/2014/main" id="{AF940C06-10C8-9C96-D80C-69E67B4F2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762000"/>
                <a:ext cx="3733800" cy="2971800"/>
                <a:chOff x="528" y="480"/>
                <a:chExt cx="2256" cy="1456"/>
              </a:xfrm>
            </p:grpSpPr>
            <p:sp>
              <p:nvSpPr>
                <p:cNvPr id="43" name="Freeform 9">
                  <a:extLst>
                    <a:ext uri="{FF2B5EF4-FFF2-40B4-BE49-F238E27FC236}">
                      <a16:creationId xmlns:a16="http://schemas.microsoft.com/office/drawing/2014/main" id="{535508ED-8C24-D5B1-50AA-23333C283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978"/>
                  <a:ext cx="387" cy="330"/>
                </a:xfrm>
                <a:custGeom>
                  <a:avLst/>
                  <a:gdLst>
                    <a:gd name="T0" fmla="*/ 0 w 387"/>
                    <a:gd name="T1" fmla="*/ 330 h 330"/>
                    <a:gd name="T2" fmla="*/ 387 w 387"/>
                    <a:gd name="T3" fmla="*/ 0 h 330"/>
                    <a:gd name="T4" fmla="*/ 0 60000 65536"/>
                    <a:gd name="T5" fmla="*/ 0 60000 65536"/>
                    <a:gd name="T6" fmla="*/ 0 w 387"/>
                    <a:gd name="T7" fmla="*/ 0 h 330"/>
                    <a:gd name="T8" fmla="*/ 387 w 387"/>
                    <a:gd name="T9" fmla="*/ 330 h 3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30">
                      <a:moveTo>
                        <a:pt x="0" y="330"/>
                      </a:moveTo>
                      <a:lnTo>
                        <a:pt x="387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10">
                  <a:extLst>
                    <a:ext uri="{FF2B5EF4-FFF2-40B4-BE49-F238E27FC236}">
                      <a16:creationId xmlns:a16="http://schemas.microsoft.com/office/drawing/2014/main" id="{3EC6038E-1079-9957-51A2-947EE7C23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480"/>
                  <a:ext cx="2256" cy="1456"/>
                  <a:chOff x="2976" y="1488"/>
                  <a:chExt cx="2256" cy="1456"/>
                </a:xfrm>
              </p:grpSpPr>
              <p:sp>
                <p:nvSpPr>
                  <p:cNvPr id="59" name="Line 11">
                    <a:extLst>
                      <a:ext uri="{FF2B5EF4-FFF2-40B4-BE49-F238E27FC236}">
                        <a16:creationId xmlns:a16="http://schemas.microsoft.com/office/drawing/2014/main" id="{CD4D76F3-66A9-2F2E-3902-86C7686840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488"/>
                    <a:ext cx="4" cy="14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12">
                    <a:extLst>
                      <a:ext uri="{FF2B5EF4-FFF2-40B4-BE49-F238E27FC236}">
                        <a16:creationId xmlns:a16="http://schemas.microsoft.com/office/drawing/2014/main" id="{AB28C4AE-C217-8FCE-2D54-F01541613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3">
                    <a:extLst>
                      <a:ext uri="{FF2B5EF4-FFF2-40B4-BE49-F238E27FC236}">
                        <a16:creationId xmlns:a16="http://schemas.microsoft.com/office/drawing/2014/main" id="{7307145C-4061-8882-16F9-CD53811AE6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4">
                    <a:extLst>
                      <a:ext uri="{FF2B5EF4-FFF2-40B4-BE49-F238E27FC236}">
                        <a16:creationId xmlns:a16="http://schemas.microsoft.com/office/drawing/2014/main" id="{9969494C-1147-07E8-990E-F8A90EBF48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5">
                    <a:extLst>
                      <a:ext uri="{FF2B5EF4-FFF2-40B4-BE49-F238E27FC236}">
                        <a16:creationId xmlns:a16="http://schemas.microsoft.com/office/drawing/2014/main" id="{4BDAD8BC-A5E7-CF6F-8AA8-339C209DA9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16">
                    <a:extLst>
                      <a:ext uri="{FF2B5EF4-FFF2-40B4-BE49-F238E27FC236}">
                        <a16:creationId xmlns:a16="http://schemas.microsoft.com/office/drawing/2014/main" id="{14107344-0443-56A3-8239-DCDA536C4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30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7">
                    <a:extLst>
                      <a:ext uri="{FF2B5EF4-FFF2-40B4-BE49-F238E27FC236}">
                        <a16:creationId xmlns:a16="http://schemas.microsoft.com/office/drawing/2014/main" id="{36B88F2B-D534-0A1E-7FBE-53D1F29A1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A699171C-7DEF-2C8D-F804-F976BA80A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296"/>
                  <a:ext cx="384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id="{73E1CA1A-4980-5203-2908-C822AA17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5" y="128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4318D7F-6CCA-C07F-75D2-3B5EEE549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9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67E8F9E7-E2A3-1CBB-C8C5-108E5FFEB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2" y="160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Oval 22">
                  <a:extLst>
                    <a:ext uri="{FF2B5EF4-FFF2-40B4-BE49-F238E27FC236}">
                      <a16:creationId xmlns:a16="http://schemas.microsoft.com/office/drawing/2014/main" id="{ABDCCB14-6AC6-674F-FC84-194FC977F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28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B36392D-490E-CEB7-9703-E55D87BFC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2" y="1312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75198102-9877-0632-3EB4-EC52027C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981"/>
                  <a:ext cx="387" cy="303"/>
                </a:xfrm>
                <a:custGeom>
                  <a:avLst/>
                  <a:gdLst>
                    <a:gd name="T0" fmla="*/ 0 w 387"/>
                    <a:gd name="T1" fmla="*/ 0 h 303"/>
                    <a:gd name="T2" fmla="*/ 387 w 387"/>
                    <a:gd name="T3" fmla="*/ 303 h 303"/>
                    <a:gd name="T4" fmla="*/ 0 60000 65536"/>
                    <a:gd name="T5" fmla="*/ 0 60000 65536"/>
                    <a:gd name="T6" fmla="*/ 0 w 387"/>
                    <a:gd name="T7" fmla="*/ 0 h 303"/>
                    <a:gd name="T8" fmla="*/ 387 w 387"/>
                    <a:gd name="T9" fmla="*/ 303 h 3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03">
                      <a:moveTo>
                        <a:pt x="0" y="0"/>
                      </a:moveTo>
                      <a:lnTo>
                        <a:pt x="387" y="30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5">
                  <a:extLst>
                    <a:ext uri="{FF2B5EF4-FFF2-40B4-BE49-F238E27FC236}">
                      <a16:creationId xmlns:a16="http://schemas.microsoft.com/office/drawing/2014/main" id="{AD572A91-D871-89C5-5121-EA3AC9A9E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26">
                  <a:extLst>
                    <a:ext uri="{FF2B5EF4-FFF2-40B4-BE49-F238E27FC236}">
                      <a16:creationId xmlns:a16="http://schemas.microsoft.com/office/drawing/2014/main" id="{852F61E8-0AC0-6C39-CFEF-1F78C2A1B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4" name="Text Box 27">
                  <a:extLst>
                    <a:ext uri="{FF2B5EF4-FFF2-40B4-BE49-F238E27FC236}">
                      <a16:creationId xmlns:a16="http://schemas.microsoft.com/office/drawing/2014/main" id="{25470F11-3D98-9BD2-8434-E46687F246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" name="Text Box 28">
                  <a:extLst>
                    <a:ext uri="{FF2B5EF4-FFF2-40B4-BE49-F238E27FC236}">
                      <a16:creationId xmlns:a16="http://schemas.microsoft.com/office/drawing/2014/main" id="{E66B2F64-D9BB-9249-A0A6-7E4A9CCB2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680"/>
                  <a:ext cx="170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" name="Text Box 29">
                  <a:extLst>
                    <a:ext uri="{FF2B5EF4-FFF2-40B4-BE49-F238E27FC236}">
                      <a16:creationId xmlns:a16="http://schemas.microsoft.com/office/drawing/2014/main" id="{29069770-C4CA-7BC8-CB14-14E9FFBB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7" name="Text Box 30">
                  <a:extLst>
                    <a:ext uri="{FF2B5EF4-FFF2-40B4-BE49-F238E27FC236}">
                      <a16:creationId xmlns:a16="http://schemas.microsoft.com/office/drawing/2014/main" id="{DAFB7469-F2E8-3880-22CA-189A51DBB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1200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8" name="Text Box 31">
                  <a:extLst>
                    <a:ext uri="{FF2B5EF4-FFF2-40B4-BE49-F238E27FC236}">
                      <a16:creationId xmlns:a16="http://schemas.microsoft.com/office/drawing/2014/main" id="{62FDBB00-AFDF-B399-184F-D0DE09ABE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864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graphicFrame>
            <p:nvGraphicFramePr>
              <p:cNvPr id="41" name="Object 11">
                <a:extLst>
                  <a:ext uri="{FF2B5EF4-FFF2-40B4-BE49-F238E27FC236}">
                    <a16:creationId xmlns:a16="http://schemas.microsoft.com/office/drawing/2014/main" id="{AA7B1FA8-63F5-59A1-15E0-A86CDAA70C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4668" y="3241675"/>
              <a:ext cx="170296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835" imgH="139518" progId="Equation.DSMT4">
                      <p:embed/>
                    </p:oleObj>
                  </mc:Choice>
                  <mc:Fallback>
                    <p:oleObj name="Equation" r:id="rId2" imgW="126835" imgH="139518" progId="Equation.DSMT4">
                      <p:embed/>
                      <p:pic>
                        <p:nvPicPr>
                          <p:cNvPr id="41" name="Object 11">
                            <a:extLst>
                              <a:ext uri="{FF2B5EF4-FFF2-40B4-BE49-F238E27FC236}">
                                <a16:creationId xmlns:a16="http://schemas.microsoft.com/office/drawing/2014/main" id="{AA7B1FA8-63F5-59A1-15E0-A86CDAA70C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668" y="3241675"/>
                            <a:ext cx="170296" cy="187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2">
                <a:extLst>
                  <a:ext uri="{FF2B5EF4-FFF2-40B4-BE49-F238E27FC236}">
                    <a16:creationId xmlns:a16="http://schemas.microsoft.com/office/drawing/2014/main" id="{70224CBD-1788-F467-EDD7-FAB34F7D3E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9075" y="762000"/>
              <a:ext cx="1873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579" imgH="164957" progId="Equation.DSMT4">
                      <p:embed/>
                    </p:oleObj>
                  </mc:Choice>
                  <mc:Fallback>
                    <p:oleObj name="Equation" r:id="rId4" imgW="139579" imgH="164957" progId="Equation.DSMT4">
                      <p:embed/>
                      <p:pic>
                        <p:nvPicPr>
                          <p:cNvPr id="42" name="Object 12">
                            <a:extLst>
                              <a:ext uri="{FF2B5EF4-FFF2-40B4-BE49-F238E27FC236}">
                                <a16:creationId xmlns:a16="http://schemas.microsoft.com/office/drawing/2014/main" id="{70224CBD-1788-F467-EDD7-FAB34F7D3EB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9075" y="762000"/>
                            <a:ext cx="1873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5DB9C7-D7AD-ECF1-E6CF-BE69BB412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72" y="2583464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y</a:t>
              </a:r>
              <a:r>
                <a:rPr lang="en-US" altLang="en-US" sz="2000"/>
                <a:t> = </a:t>
              </a:r>
              <a:r>
                <a:rPr lang="en-US" altLang="en-US" sz="2000" i="1"/>
                <a:t>f 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/>
                <a:t>) </a:t>
              </a:r>
            </a:p>
          </p:txBody>
        </p:sp>
      </p:grpSp>
      <p:sp>
        <p:nvSpPr>
          <p:cNvPr id="66" name="Text Box 9">
            <a:extLst>
              <a:ext uri="{FF2B5EF4-FFF2-40B4-BE49-F238E27FC236}">
                <a16:creationId xmlns:a16="http://schemas.microsoft.com/office/drawing/2014/main" id="{51DE37D2-AD36-B0C0-B484-C38F90CC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3" y="488195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218757CC-7839-65F5-6784-5494965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90" y="5532900"/>
            <a:ext cx="5397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It is not continuous at </a:t>
            </a:r>
            <a:r>
              <a:rPr lang="en-US" altLang="en-US" i="1" dirty="0"/>
              <a:t>x </a:t>
            </a:r>
            <a:r>
              <a:rPr lang="en-US" altLang="en-US" dirty="0"/>
              <a:t>= 1 and </a:t>
            </a:r>
            <a:r>
              <a:rPr lang="en-US" altLang="en-US" i="1" dirty="0"/>
              <a:t>x </a:t>
            </a:r>
            <a:r>
              <a:rPr lang="en-US" altLang="en-US" dirty="0"/>
              <a:t>= 2.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0FA1B1E5-F96F-577C-752D-47D27FBB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52" y="1591174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Take  </a:t>
            </a:r>
            <a:r>
              <a:rPr lang="en-US" altLang="en-US" i="1" dirty="0"/>
              <a:t>x </a:t>
            </a:r>
            <a:r>
              <a:rPr lang="en-US" altLang="en-US" dirty="0"/>
              <a:t>= 1, since</a:t>
            </a:r>
          </a:p>
        </p:txBody>
      </p:sp>
      <p:graphicFrame>
        <p:nvGraphicFramePr>
          <p:cNvPr id="12" name="Object 31">
            <a:extLst>
              <a:ext uri="{FF2B5EF4-FFF2-40B4-BE49-F238E27FC236}">
                <a16:creationId xmlns:a16="http://schemas.microsoft.com/office/drawing/2014/main" id="{750B3D05-4578-5B57-A822-7FAE36DAC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42026"/>
              </p:ext>
            </p:extLst>
          </p:nvPr>
        </p:nvGraphicFramePr>
        <p:xfrm>
          <a:off x="7516827" y="2291262"/>
          <a:ext cx="23669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115" imgH="203112" progId="Equation.DSMT4">
                  <p:embed/>
                </p:oleObj>
              </mc:Choice>
              <mc:Fallback>
                <p:oleObj name="Equation" r:id="rId6" imgW="1117115" imgH="203112" progId="Equation.DSMT4">
                  <p:embed/>
                  <p:pic>
                    <p:nvPicPr>
                      <p:cNvPr id="5" name="Object 31">
                        <a:extLst>
                          <a:ext uri="{FF2B5EF4-FFF2-40B4-BE49-F238E27FC236}">
                            <a16:creationId xmlns:a16="http://schemas.microsoft.com/office/drawing/2014/main" id="{750B3D05-4578-5B57-A822-7FAE36DAC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27" y="2291262"/>
                        <a:ext cx="23669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2">
            <a:extLst>
              <a:ext uri="{FF2B5EF4-FFF2-40B4-BE49-F238E27FC236}">
                <a16:creationId xmlns:a16="http://schemas.microsoft.com/office/drawing/2014/main" id="{292A9C56-AEE4-800D-04D3-64C93729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850541"/>
              </p:ext>
            </p:extLst>
          </p:nvPr>
        </p:nvGraphicFramePr>
        <p:xfrm>
          <a:off x="7516827" y="2962774"/>
          <a:ext cx="2498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79279" progId="Equation.DSMT4">
                  <p:embed/>
                </p:oleObj>
              </mc:Choice>
              <mc:Fallback>
                <p:oleObj name="Equation" r:id="rId8" imgW="1180588" imgH="279279" progId="Equation.DSMT4">
                  <p:embed/>
                  <p:pic>
                    <p:nvPicPr>
                      <p:cNvPr id="8" name="Object 32">
                        <a:extLst>
                          <a:ext uri="{FF2B5EF4-FFF2-40B4-BE49-F238E27FC236}">
                            <a16:creationId xmlns:a16="http://schemas.microsoft.com/office/drawing/2014/main" id="{292A9C56-AEE4-800D-04D3-64C93729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27" y="2962774"/>
                        <a:ext cx="2498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>
            <a:extLst>
              <a:ext uri="{FF2B5EF4-FFF2-40B4-BE49-F238E27FC236}">
                <a16:creationId xmlns:a16="http://schemas.microsoft.com/office/drawing/2014/main" id="{BF5E14BE-44E0-884D-A2EF-68C428469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24029"/>
              </p:ext>
            </p:extLst>
          </p:nvPr>
        </p:nvGraphicFramePr>
        <p:xfrm>
          <a:off x="7513652" y="3707312"/>
          <a:ext cx="26082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279279" progId="Equation.DSMT4">
                  <p:embed/>
                </p:oleObj>
              </mc:Choice>
              <mc:Fallback>
                <p:oleObj name="Equation" r:id="rId10" imgW="1231366" imgH="279279" progId="Equation.DSMT4">
                  <p:embed/>
                  <p:pic>
                    <p:nvPicPr>
                      <p:cNvPr id="9" name="Object 33">
                        <a:extLst>
                          <a:ext uri="{FF2B5EF4-FFF2-40B4-BE49-F238E27FC236}">
                            <a16:creationId xmlns:a16="http://schemas.microsoft.com/office/drawing/2014/main" id="{BF5E14BE-44E0-884D-A2EF-68C428469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52" y="3707312"/>
                        <a:ext cx="260826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4">
            <a:extLst>
              <a:ext uri="{FF2B5EF4-FFF2-40B4-BE49-F238E27FC236}">
                <a16:creationId xmlns:a16="http://schemas.microsoft.com/office/drawing/2014/main" id="{C43E8CA3-D2AB-EEEE-BA98-CF978BBE1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52" y="4451849"/>
            <a:ext cx="314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Hence, by definition </a:t>
            </a:r>
            <a:r>
              <a:rPr lang="en-US" altLang="en-US" i="1"/>
              <a:t>f</a:t>
            </a:r>
            <a:r>
              <a:rPr lang="en-US" altLang="en-US"/>
              <a:t> is discontinuous at </a:t>
            </a:r>
            <a:r>
              <a:rPr lang="en-US" altLang="en-US" i="1"/>
              <a:t>x</a:t>
            </a:r>
            <a:r>
              <a:rPr lang="en-US" altLang="en-US"/>
              <a:t> = 1.</a:t>
            </a:r>
          </a:p>
        </p:txBody>
      </p:sp>
    </p:spTree>
    <p:extLst>
      <p:ext uri="{BB962C8B-B14F-4D97-AF65-F5344CB8AC3E}">
        <p14:creationId xmlns:p14="http://schemas.microsoft.com/office/powerpoint/2010/main" val="120963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66" grpId="1" animBg="1"/>
      <p:bldP spid="67" grpId="0" autoUpdateAnimBg="0"/>
      <p:bldP spid="67" grpId="1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5E64E-8426-5837-1017-C1AD18C5CA2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8A891027-6BEA-31D5-E76B-A37310D80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4089" y="1286771"/>
            <a:ext cx="26249" cy="506185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687E0EF7-8E0D-1791-32D0-257007B7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25" y="213582"/>
            <a:ext cx="989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function below, discuss the integer values where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</a:t>
            </a:r>
          </a:p>
          <a:p>
            <a:pPr eaLnBrk="1" hangingPunct="1"/>
            <a:r>
              <a:rPr lang="en-US" altLang="en-US" u="sng" dirty="0"/>
              <a:t>not</a:t>
            </a:r>
            <a:r>
              <a:rPr lang="en-US" altLang="en-US" dirty="0"/>
              <a:t> continuous and explain.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CC7654F1-1A19-17A4-E27B-A6B7F00DB095}"/>
              </a:ext>
            </a:extLst>
          </p:cNvPr>
          <p:cNvGrpSpPr>
            <a:grpSpLocks/>
          </p:cNvGrpSpPr>
          <p:nvPr/>
        </p:nvGrpSpPr>
        <p:grpSpPr bwMode="auto">
          <a:xfrm>
            <a:off x="773246" y="1469316"/>
            <a:ext cx="3817938" cy="2971800"/>
            <a:chOff x="457200" y="2209800"/>
            <a:chExt cx="3817764" cy="2971800"/>
          </a:xfrm>
        </p:grpSpPr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C579E984-8889-251E-682B-33F773D1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209800"/>
              <a:ext cx="3817764" cy="2971800"/>
              <a:chOff x="457200" y="762000"/>
              <a:chExt cx="3817764" cy="2971800"/>
            </a:xfrm>
          </p:grpSpPr>
          <p:grpSp>
            <p:nvGrpSpPr>
              <p:cNvPr id="40" name="Group 8">
                <a:extLst>
                  <a:ext uri="{FF2B5EF4-FFF2-40B4-BE49-F238E27FC236}">
                    <a16:creationId xmlns:a16="http://schemas.microsoft.com/office/drawing/2014/main" id="{AF940C06-10C8-9C96-D80C-69E67B4F2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762000"/>
                <a:ext cx="3733800" cy="2971800"/>
                <a:chOff x="528" y="480"/>
                <a:chExt cx="2256" cy="1456"/>
              </a:xfrm>
            </p:grpSpPr>
            <p:sp>
              <p:nvSpPr>
                <p:cNvPr id="43" name="Freeform 9">
                  <a:extLst>
                    <a:ext uri="{FF2B5EF4-FFF2-40B4-BE49-F238E27FC236}">
                      <a16:creationId xmlns:a16="http://schemas.microsoft.com/office/drawing/2014/main" id="{535508ED-8C24-D5B1-50AA-23333C283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978"/>
                  <a:ext cx="387" cy="330"/>
                </a:xfrm>
                <a:custGeom>
                  <a:avLst/>
                  <a:gdLst>
                    <a:gd name="T0" fmla="*/ 0 w 387"/>
                    <a:gd name="T1" fmla="*/ 330 h 330"/>
                    <a:gd name="T2" fmla="*/ 387 w 387"/>
                    <a:gd name="T3" fmla="*/ 0 h 330"/>
                    <a:gd name="T4" fmla="*/ 0 60000 65536"/>
                    <a:gd name="T5" fmla="*/ 0 60000 65536"/>
                    <a:gd name="T6" fmla="*/ 0 w 387"/>
                    <a:gd name="T7" fmla="*/ 0 h 330"/>
                    <a:gd name="T8" fmla="*/ 387 w 387"/>
                    <a:gd name="T9" fmla="*/ 330 h 3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30">
                      <a:moveTo>
                        <a:pt x="0" y="330"/>
                      </a:moveTo>
                      <a:lnTo>
                        <a:pt x="387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10">
                  <a:extLst>
                    <a:ext uri="{FF2B5EF4-FFF2-40B4-BE49-F238E27FC236}">
                      <a16:creationId xmlns:a16="http://schemas.microsoft.com/office/drawing/2014/main" id="{3EC6038E-1079-9957-51A2-947EE7C23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480"/>
                  <a:ext cx="2256" cy="1456"/>
                  <a:chOff x="2976" y="1488"/>
                  <a:chExt cx="2256" cy="1456"/>
                </a:xfrm>
              </p:grpSpPr>
              <p:sp>
                <p:nvSpPr>
                  <p:cNvPr id="59" name="Line 11">
                    <a:extLst>
                      <a:ext uri="{FF2B5EF4-FFF2-40B4-BE49-F238E27FC236}">
                        <a16:creationId xmlns:a16="http://schemas.microsoft.com/office/drawing/2014/main" id="{CD4D76F3-66A9-2F2E-3902-86C7686840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488"/>
                    <a:ext cx="4" cy="14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12">
                    <a:extLst>
                      <a:ext uri="{FF2B5EF4-FFF2-40B4-BE49-F238E27FC236}">
                        <a16:creationId xmlns:a16="http://schemas.microsoft.com/office/drawing/2014/main" id="{AB28C4AE-C217-8FCE-2D54-F01541613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3">
                    <a:extLst>
                      <a:ext uri="{FF2B5EF4-FFF2-40B4-BE49-F238E27FC236}">
                        <a16:creationId xmlns:a16="http://schemas.microsoft.com/office/drawing/2014/main" id="{7307145C-4061-8882-16F9-CD53811AE6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4">
                    <a:extLst>
                      <a:ext uri="{FF2B5EF4-FFF2-40B4-BE49-F238E27FC236}">
                        <a16:creationId xmlns:a16="http://schemas.microsoft.com/office/drawing/2014/main" id="{9969494C-1147-07E8-990E-F8A90EBF48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5">
                    <a:extLst>
                      <a:ext uri="{FF2B5EF4-FFF2-40B4-BE49-F238E27FC236}">
                        <a16:creationId xmlns:a16="http://schemas.microsoft.com/office/drawing/2014/main" id="{4BDAD8BC-A5E7-CF6F-8AA8-339C209DA9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5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16">
                    <a:extLst>
                      <a:ext uri="{FF2B5EF4-FFF2-40B4-BE49-F238E27FC236}">
                        <a16:creationId xmlns:a16="http://schemas.microsoft.com/office/drawing/2014/main" id="{14107344-0443-56A3-8239-DCDA536C4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30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7">
                    <a:extLst>
                      <a:ext uri="{FF2B5EF4-FFF2-40B4-BE49-F238E27FC236}">
                        <a16:creationId xmlns:a16="http://schemas.microsoft.com/office/drawing/2014/main" id="{36B88F2B-D534-0A1E-7FBE-53D1F29A1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A699171C-7DEF-2C8D-F804-F976BA80A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296"/>
                  <a:ext cx="384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id="{73E1CA1A-4980-5203-2908-C822AA17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5" y="128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4318D7F-6CCA-C07F-75D2-3B5EEE549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9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67E8F9E7-E2A3-1CBB-C8C5-108E5FFEB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2" y="160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Oval 22">
                  <a:extLst>
                    <a:ext uri="{FF2B5EF4-FFF2-40B4-BE49-F238E27FC236}">
                      <a16:creationId xmlns:a16="http://schemas.microsoft.com/office/drawing/2014/main" id="{ABDCCB14-6AC6-674F-FC84-194FC977F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28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B36392D-490E-CEB7-9703-E55D87BFC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2" y="1312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75198102-9877-0632-3EB4-EC52027C8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981"/>
                  <a:ext cx="387" cy="303"/>
                </a:xfrm>
                <a:custGeom>
                  <a:avLst/>
                  <a:gdLst>
                    <a:gd name="T0" fmla="*/ 0 w 387"/>
                    <a:gd name="T1" fmla="*/ 0 h 303"/>
                    <a:gd name="T2" fmla="*/ 387 w 387"/>
                    <a:gd name="T3" fmla="*/ 303 h 303"/>
                    <a:gd name="T4" fmla="*/ 0 60000 65536"/>
                    <a:gd name="T5" fmla="*/ 0 60000 65536"/>
                    <a:gd name="T6" fmla="*/ 0 w 387"/>
                    <a:gd name="T7" fmla="*/ 0 h 303"/>
                    <a:gd name="T8" fmla="*/ 387 w 387"/>
                    <a:gd name="T9" fmla="*/ 303 h 3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7" h="303">
                      <a:moveTo>
                        <a:pt x="0" y="0"/>
                      </a:moveTo>
                      <a:lnTo>
                        <a:pt x="387" y="30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5">
                  <a:extLst>
                    <a:ext uri="{FF2B5EF4-FFF2-40B4-BE49-F238E27FC236}">
                      <a16:creationId xmlns:a16="http://schemas.microsoft.com/office/drawing/2014/main" id="{AD572A91-D871-89C5-5121-EA3AC9A9E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26">
                  <a:extLst>
                    <a:ext uri="{FF2B5EF4-FFF2-40B4-BE49-F238E27FC236}">
                      <a16:creationId xmlns:a16="http://schemas.microsoft.com/office/drawing/2014/main" id="{852F61E8-0AC0-6C39-CFEF-1F78C2A1B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4" name="Text Box 27">
                  <a:extLst>
                    <a:ext uri="{FF2B5EF4-FFF2-40B4-BE49-F238E27FC236}">
                      <a16:creationId xmlns:a16="http://schemas.microsoft.com/office/drawing/2014/main" id="{25470F11-3D98-9BD2-8434-E46687F246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" name="Text Box 28">
                  <a:extLst>
                    <a:ext uri="{FF2B5EF4-FFF2-40B4-BE49-F238E27FC236}">
                      <a16:creationId xmlns:a16="http://schemas.microsoft.com/office/drawing/2014/main" id="{E66B2F64-D9BB-9249-A0A6-7E4A9CCB2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680"/>
                  <a:ext cx="170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" name="Text Box 29">
                  <a:extLst>
                    <a:ext uri="{FF2B5EF4-FFF2-40B4-BE49-F238E27FC236}">
                      <a16:creationId xmlns:a16="http://schemas.microsoft.com/office/drawing/2014/main" id="{29069770-C4CA-7BC8-CB14-14E9FFBB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680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7" name="Text Box 30">
                  <a:extLst>
                    <a:ext uri="{FF2B5EF4-FFF2-40B4-BE49-F238E27FC236}">
                      <a16:creationId xmlns:a16="http://schemas.microsoft.com/office/drawing/2014/main" id="{DAFB7469-F2E8-3880-22CA-189A51DBB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1200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8" name="Text Box 31">
                  <a:extLst>
                    <a:ext uri="{FF2B5EF4-FFF2-40B4-BE49-F238E27FC236}">
                      <a16:creationId xmlns:a16="http://schemas.microsoft.com/office/drawing/2014/main" id="{62FDBB00-AFDF-B399-184F-D0DE09ABE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864"/>
                  <a:ext cx="17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graphicFrame>
            <p:nvGraphicFramePr>
              <p:cNvPr id="41" name="Object 11">
                <a:extLst>
                  <a:ext uri="{FF2B5EF4-FFF2-40B4-BE49-F238E27FC236}">
                    <a16:creationId xmlns:a16="http://schemas.microsoft.com/office/drawing/2014/main" id="{AA7B1FA8-63F5-59A1-15E0-A86CDAA70C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4668" y="3241675"/>
              <a:ext cx="170296" cy="187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835" imgH="139518" progId="Equation.DSMT4">
                      <p:embed/>
                    </p:oleObj>
                  </mc:Choice>
                  <mc:Fallback>
                    <p:oleObj name="Equation" r:id="rId2" imgW="126835" imgH="139518" progId="Equation.DSMT4">
                      <p:embed/>
                      <p:pic>
                        <p:nvPicPr>
                          <p:cNvPr id="41" name="Object 11">
                            <a:extLst>
                              <a:ext uri="{FF2B5EF4-FFF2-40B4-BE49-F238E27FC236}">
                                <a16:creationId xmlns:a16="http://schemas.microsoft.com/office/drawing/2014/main" id="{AA7B1FA8-63F5-59A1-15E0-A86CDAA70C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668" y="3241675"/>
                            <a:ext cx="170296" cy="187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2">
                <a:extLst>
                  <a:ext uri="{FF2B5EF4-FFF2-40B4-BE49-F238E27FC236}">
                    <a16:creationId xmlns:a16="http://schemas.microsoft.com/office/drawing/2014/main" id="{70224CBD-1788-F467-EDD7-FAB34F7D3E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9075" y="762000"/>
              <a:ext cx="1873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579" imgH="164957" progId="Equation.DSMT4">
                      <p:embed/>
                    </p:oleObj>
                  </mc:Choice>
                  <mc:Fallback>
                    <p:oleObj name="Equation" r:id="rId4" imgW="139579" imgH="164957" progId="Equation.DSMT4">
                      <p:embed/>
                      <p:pic>
                        <p:nvPicPr>
                          <p:cNvPr id="42" name="Object 12">
                            <a:extLst>
                              <a:ext uri="{FF2B5EF4-FFF2-40B4-BE49-F238E27FC236}">
                                <a16:creationId xmlns:a16="http://schemas.microsoft.com/office/drawing/2014/main" id="{70224CBD-1788-F467-EDD7-FAB34F7D3EB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9075" y="762000"/>
                            <a:ext cx="1873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5DB9C7-D7AD-ECF1-E6CF-BE69BB412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72" y="2583464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y</a:t>
              </a:r>
              <a:r>
                <a:rPr lang="en-US" altLang="en-US" sz="2000"/>
                <a:t> = </a:t>
              </a:r>
              <a:r>
                <a:rPr lang="en-US" altLang="en-US" sz="2000" i="1"/>
                <a:t>f 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/>
                <a:t>) </a:t>
              </a:r>
            </a:p>
          </p:txBody>
        </p:sp>
      </p:grpSp>
      <p:sp>
        <p:nvSpPr>
          <p:cNvPr id="66" name="Text Box 9">
            <a:extLst>
              <a:ext uri="{FF2B5EF4-FFF2-40B4-BE49-F238E27FC236}">
                <a16:creationId xmlns:a16="http://schemas.microsoft.com/office/drawing/2014/main" id="{51DE37D2-AD36-B0C0-B484-C38F90CC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3" y="488195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218757CC-7839-65F5-6784-5494965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90" y="5532900"/>
            <a:ext cx="5397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It is not continuous at </a:t>
            </a:r>
            <a:r>
              <a:rPr lang="en-US" altLang="en-US" i="1" dirty="0"/>
              <a:t>x </a:t>
            </a:r>
            <a:r>
              <a:rPr lang="en-US" altLang="en-US" dirty="0"/>
              <a:t>= 1 and </a:t>
            </a:r>
            <a:r>
              <a:rPr lang="en-US" altLang="en-US" i="1" dirty="0"/>
              <a:t>x </a:t>
            </a:r>
            <a:r>
              <a:rPr lang="en-US" altLang="en-US" dirty="0"/>
              <a:t>= 2.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3E645223-12A8-7A71-BF34-FDFF8C79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673" y="1198268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Take  </a:t>
            </a:r>
            <a:r>
              <a:rPr lang="en-US" altLang="en-US" i="1"/>
              <a:t>x </a:t>
            </a:r>
            <a:r>
              <a:rPr lang="en-US" altLang="en-US"/>
              <a:t>= 2, since</a:t>
            </a:r>
          </a:p>
        </p:txBody>
      </p:sp>
      <p:graphicFrame>
        <p:nvGraphicFramePr>
          <p:cNvPr id="12" name="Object 30">
            <a:extLst>
              <a:ext uri="{FF2B5EF4-FFF2-40B4-BE49-F238E27FC236}">
                <a16:creationId xmlns:a16="http://schemas.microsoft.com/office/drawing/2014/main" id="{B997AB1C-38DD-9D67-84FB-4B29EB4E7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352374"/>
              </p:ext>
            </p:extLst>
          </p:nvPr>
        </p:nvGraphicFramePr>
        <p:xfrm>
          <a:off x="7411986" y="1866606"/>
          <a:ext cx="25019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203112" progId="Equation.DSMT4">
                  <p:embed/>
                </p:oleObj>
              </mc:Choice>
              <mc:Fallback>
                <p:oleObj name="Equation" r:id="rId6" imgW="1180588" imgH="203112" progId="Equation.DSMT4">
                  <p:embed/>
                  <p:pic>
                    <p:nvPicPr>
                      <p:cNvPr id="69" name="Object 30">
                        <a:extLst>
                          <a:ext uri="{FF2B5EF4-FFF2-40B4-BE49-F238E27FC236}">
                            <a16:creationId xmlns:a16="http://schemas.microsoft.com/office/drawing/2014/main" id="{82A12B0C-8B58-0D37-BFBE-ABC1AC0B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986" y="1866606"/>
                        <a:ext cx="25019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">
            <a:extLst>
              <a:ext uri="{FF2B5EF4-FFF2-40B4-BE49-F238E27FC236}">
                <a16:creationId xmlns:a16="http://schemas.microsoft.com/office/drawing/2014/main" id="{174BA08D-F496-9D6C-FEA9-EEFC67979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84681"/>
              </p:ext>
            </p:extLst>
          </p:nvPr>
        </p:nvGraphicFramePr>
        <p:xfrm>
          <a:off x="7389761" y="2569868"/>
          <a:ext cx="29829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700" imgH="279400" progId="Equation.DSMT4">
                  <p:embed/>
                </p:oleObj>
              </mc:Choice>
              <mc:Fallback>
                <p:oleObj name="Equation" r:id="rId8" imgW="1409700" imgH="279400" progId="Equation.DSMT4">
                  <p:embed/>
                  <p:pic>
                    <p:nvPicPr>
                      <p:cNvPr id="70" name="Object 31">
                        <a:extLst>
                          <a:ext uri="{FF2B5EF4-FFF2-40B4-BE49-F238E27FC236}">
                            <a16:creationId xmlns:a16="http://schemas.microsoft.com/office/drawing/2014/main" id="{731F8FA2-CF4E-8E17-ED4D-5685D6251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761" y="2569868"/>
                        <a:ext cx="29829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2">
            <a:extLst>
              <a:ext uri="{FF2B5EF4-FFF2-40B4-BE49-F238E27FC236}">
                <a16:creationId xmlns:a16="http://schemas.microsoft.com/office/drawing/2014/main" id="{D4A5130D-E308-B996-83A3-1BD88734E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48510"/>
              </p:ext>
            </p:extLst>
          </p:nvPr>
        </p:nvGraphicFramePr>
        <p:xfrm>
          <a:off x="7411986" y="3315993"/>
          <a:ext cx="26622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300" imgH="279400" progId="Equation.DSMT4">
                  <p:embed/>
                </p:oleObj>
              </mc:Choice>
              <mc:Fallback>
                <p:oleObj name="Equation" r:id="rId10" imgW="1257300" imgH="279400" progId="Equation.DSMT4">
                  <p:embed/>
                  <p:pic>
                    <p:nvPicPr>
                      <p:cNvPr id="71" name="Object 32">
                        <a:extLst>
                          <a:ext uri="{FF2B5EF4-FFF2-40B4-BE49-F238E27FC236}">
                            <a16:creationId xmlns:a16="http://schemas.microsoft.com/office/drawing/2014/main" id="{EDD9C9A5-D7EC-C77F-BDCD-167D170F4B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986" y="3315993"/>
                        <a:ext cx="26622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3">
            <a:extLst>
              <a:ext uri="{FF2B5EF4-FFF2-40B4-BE49-F238E27FC236}">
                <a16:creationId xmlns:a16="http://schemas.microsoft.com/office/drawing/2014/main" id="{7319DFCF-D201-7C0D-6CEB-74D7150C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073" y="4058943"/>
            <a:ext cx="314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Hence, by definition </a:t>
            </a:r>
            <a:r>
              <a:rPr lang="en-US" altLang="en-US" i="1"/>
              <a:t>f</a:t>
            </a:r>
            <a:r>
              <a:rPr lang="en-US" altLang="en-US"/>
              <a:t> is discontinuous at </a:t>
            </a:r>
            <a:r>
              <a:rPr lang="en-US" altLang="en-US" i="1"/>
              <a:t>x</a:t>
            </a:r>
            <a:r>
              <a:rPr lang="en-US" altLang="en-US"/>
              <a:t> = 2.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039F2C4B-79C6-F49D-5AEE-527E02D9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286" y="5041606"/>
            <a:ext cx="3973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Determine the intervals where </a:t>
            </a:r>
          </a:p>
          <a:p>
            <a:pPr eaLnBrk="1" hangingPunct="1"/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continuous.</a:t>
            </a:r>
          </a:p>
        </p:txBody>
      </p:sp>
      <p:graphicFrame>
        <p:nvGraphicFramePr>
          <p:cNvPr id="17" name="Object 30">
            <a:extLst>
              <a:ext uri="{FF2B5EF4-FFF2-40B4-BE49-F238E27FC236}">
                <a16:creationId xmlns:a16="http://schemas.microsoft.com/office/drawing/2014/main" id="{28AB50B1-37E9-E712-A4D6-FFA9BA4A7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16019"/>
              </p:ext>
            </p:extLst>
          </p:nvPr>
        </p:nvGraphicFramePr>
        <p:xfrm>
          <a:off x="7270698" y="5997272"/>
          <a:ext cx="30670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172" imgH="253890" progId="Equation.DSMT4">
                  <p:embed/>
                </p:oleObj>
              </mc:Choice>
              <mc:Fallback>
                <p:oleObj name="Equation" r:id="rId12" imgW="1447172" imgH="253890" progId="Equation.DSMT4">
                  <p:embed/>
                  <p:pic>
                    <p:nvPicPr>
                      <p:cNvPr id="74" name="Object 30">
                        <a:extLst>
                          <a:ext uri="{FF2B5EF4-FFF2-40B4-BE49-F238E27FC236}">
                            <a16:creationId xmlns:a16="http://schemas.microsoft.com/office/drawing/2014/main" id="{A042FC99-46BE-E4E2-76E8-7FB9F92FCD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698" y="5997272"/>
                        <a:ext cx="30670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5C035E-9A72-ECED-1496-5CEE5344B5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5518" y="6036615"/>
            <a:ext cx="906413" cy="556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30C6A-546E-7450-DC06-ED2469A452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3356" y="5987993"/>
            <a:ext cx="1113395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utoUpdateAnimBg="0"/>
      <p:bldP spid="11" grpId="0" autoUpdateAnimBg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59771-FB9E-6434-CBA4-FC6BD5F2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13" y="277542"/>
            <a:ext cx="9338773" cy="1711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A43AA-3F97-9C35-F2F8-B320C9E4E4E6}"/>
              </a:ext>
            </a:extLst>
          </p:cNvPr>
          <p:cNvSpPr txBox="1"/>
          <p:nvPr/>
        </p:nvSpPr>
        <p:spPr>
          <a:xfrm>
            <a:off x="243499" y="211054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78B8AA1-EA09-B2EB-DDFA-00E5B517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99" y="280589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2AFD22-E338-E510-1E1E-56D5F84D4595}"/>
              </a:ext>
            </a:extLst>
          </p:cNvPr>
          <p:cNvGrpSpPr/>
          <p:nvPr/>
        </p:nvGrpSpPr>
        <p:grpSpPr>
          <a:xfrm>
            <a:off x="1756953" y="2171463"/>
            <a:ext cx="9598829" cy="356609"/>
            <a:chOff x="1756953" y="2252302"/>
            <a:chExt cx="9598829" cy="392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2DD517-6DF3-4B01-F89C-9D70A286D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953" y="2252302"/>
              <a:ext cx="7704488" cy="3886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8564C-234D-F4F9-A28A-C6D12000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5376" y="2271160"/>
              <a:ext cx="1920406" cy="37341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C7FC95-866F-B951-2BCE-AE1785E57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32" y="2822633"/>
            <a:ext cx="7648372" cy="3415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9B8939-B488-8BAC-98A5-954628FB1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21" y="6273148"/>
            <a:ext cx="6096528" cy="325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65F7B1-000D-0913-B42F-8DC8AA2E8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161" y="3358691"/>
            <a:ext cx="3776483" cy="556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945D7B-65C0-188E-730E-BF584D975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775" y="4024208"/>
            <a:ext cx="5189747" cy="55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331D20-FF72-1FD2-06EE-E63B123F7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323" y="4718388"/>
            <a:ext cx="5189747" cy="556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EE80A2-552C-0145-E1F4-32D28AB82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322" y="5199871"/>
            <a:ext cx="5189747" cy="556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12A49-EF89-0E95-0066-13B890C6B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320" y="5811166"/>
            <a:ext cx="1102671" cy="4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5BB79-24B1-FE0C-A446-9747E120AF3F}"/>
              </a:ext>
            </a:extLst>
          </p:cNvPr>
          <p:cNvSpPr txBox="1"/>
          <p:nvPr/>
        </p:nvSpPr>
        <p:spPr>
          <a:xfrm>
            <a:off x="269813" y="294906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26127DE-BE95-FCFF-1616-4A8C39C5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3" y="99025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291810-3CF0-A68D-CC09-8F719635DB26}"/>
              </a:ext>
            </a:extLst>
          </p:cNvPr>
          <p:cNvGrpSpPr/>
          <p:nvPr/>
        </p:nvGrpSpPr>
        <p:grpSpPr>
          <a:xfrm>
            <a:off x="1783267" y="355820"/>
            <a:ext cx="9598829" cy="356609"/>
            <a:chOff x="1756953" y="2252302"/>
            <a:chExt cx="9598829" cy="39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8CBBD5-2458-8228-95D9-9CC9704B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6953" y="2252302"/>
              <a:ext cx="7704488" cy="3886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0DEC5-5F55-EC41-FBFC-116DEB2F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5376" y="2271160"/>
              <a:ext cx="1920406" cy="37341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A1FCC1-5004-AEEF-0210-55A5B8633EDE}"/>
              </a:ext>
            </a:extLst>
          </p:cNvPr>
          <p:cNvSpPr txBox="1"/>
          <p:nvPr/>
        </p:nvSpPr>
        <p:spPr>
          <a:xfrm>
            <a:off x="1482335" y="990256"/>
            <a:ext cx="7523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endpoints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0" i="0" u="none" strike="noStrike" baseline="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calculations show that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F4903-40A5-8E22-B55A-73C1977E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3" y="1742903"/>
            <a:ext cx="9324917" cy="1253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12A3D1-542B-6B31-F3C9-02AEC1E62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969" y="1624051"/>
            <a:ext cx="529857" cy="556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0E2147-83CC-F680-3092-A1C0528B7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280" y="1624051"/>
            <a:ext cx="989249" cy="556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3642F3-3697-1901-DADB-6FE1533F5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908" y="1576568"/>
            <a:ext cx="989249" cy="556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7FDF98-1B4E-EF1F-6433-5A053B678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498" y="1624051"/>
            <a:ext cx="1181889" cy="556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74190-8A4A-2AD9-C54D-EF968DAD8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733" y="1624051"/>
            <a:ext cx="529857" cy="556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20E163-F11B-91CD-D876-79BACA0DD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54" y="1619353"/>
            <a:ext cx="875950" cy="55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102F1A-00B1-0DAE-D3C6-2BBEE55C0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12" y="2349252"/>
            <a:ext cx="9505715" cy="7664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3B29-5E61-9630-3793-AA61C3A1D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395" y="3603197"/>
            <a:ext cx="3955123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EF0BBAAD-56C4-EAC6-4152-9AB43519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1" y="225883"/>
            <a:ext cx="112315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Most of the techniques of calculus require that functions be </a:t>
            </a:r>
            <a:r>
              <a:rPr lang="en-US" altLang="en-US" sz="2100" u="sng" dirty="0"/>
              <a:t>continuous</a:t>
            </a:r>
            <a:r>
              <a:rPr lang="en-US" altLang="en-US" sz="2100" dirty="0"/>
              <a:t>.  A function is continuous if you can draw it in one motion without picking up your pencil.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71799-58C8-CC5C-4F60-2659EBB51DC0}"/>
              </a:ext>
            </a:extLst>
          </p:cNvPr>
          <p:cNvGrpSpPr>
            <a:grpSpLocks/>
          </p:cNvGrpSpPr>
          <p:nvPr/>
        </p:nvGrpSpPr>
        <p:grpSpPr bwMode="auto">
          <a:xfrm>
            <a:off x="1072168" y="1271111"/>
            <a:ext cx="4267200" cy="3287712"/>
            <a:chOff x="304800" y="1360177"/>
            <a:chExt cx="4267200" cy="3440423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63693D26-4A33-6DC3-E9D5-FBE9950C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66670"/>
              <a:ext cx="4267200" cy="313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F28B4BAE-944F-3D4D-9252-65CFAFC3C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1360177"/>
              <a:ext cx="177163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100"/>
                <a:t>Length of Fish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838328-0067-792D-9C67-5D851DDFF7DB}"/>
              </a:ext>
            </a:extLst>
          </p:cNvPr>
          <p:cNvGrpSpPr>
            <a:grpSpLocks/>
          </p:cNvGrpSpPr>
          <p:nvPr/>
        </p:nvGrpSpPr>
        <p:grpSpPr bwMode="auto">
          <a:xfrm>
            <a:off x="6726043" y="1226661"/>
            <a:ext cx="3897312" cy="3332162"/>
            <a:chOff x="4713156" y="1316319"/>
            <a:chExt cx="3975891" cy="3484281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E11C486-D18D-777D-A60B-E5BF2B1EE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156" y="1775675"/>
              <a:ext cx="3975891" cy="302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77FD1343-02D5-5331-DAF1-22D3049F9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316319"/>
              <a:ext cx="229582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100"/>
                <a:t>Parking Meter Cost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6D291C-7E3A-EF53-C34B-B98C640C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68" y="4904493"/>
            <a:ext cx="9740590" cy="13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4C9FB-4C6C-AEB1-5645-5056CCAB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22427"/>
            <a:ext cx="5319221" cy="35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B87EE-299F-C996-6AA3-EAA0356DB6DB}"/>
              </a:ext>
            </a:extLst>
          </p:cNvPr>
          <p:cNvSpPr txBox="1"/>
          <p:nvPr/>
        </p:nvSpPr>
        <p:spPr>
          <a:xfrm>
            <a:off x="181970" y="643464"/>
            <a:ext cx="1141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convenient theorems, which shows how to build up complicated continuous functions from simple ones.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2C81D-D4BC-717E-AD1D-84F71DE7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32" y="1311532"/>
            <a:ext cx="9304134" cy="223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2B2C7-1A8D-B393-77C3-89037A706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060" y="2192400"/>
            <a:ext cx="1239520" cy="425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38DCC-78C7-F29C-6AA1-886D6CABF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86" y="2214149"/>
            <a:ext cx="1239520" cy="425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41499-9EB8-4CDF-111F-13BEA3EF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12" y="2122291"/>
            <a:ext cx="1239520" cy="425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89A1F1-78D8-717C-BC62-8A42F881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060" y="2779908"/>
            <a:ext cx="1239520" cy="425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EEBD6-FC62-57A6-1808-0B28AA044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43" y="2639688"/>
            <a:ext cx="2441759" cy="729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E8A29-AAB5-D76A-28FE-6439AA03E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861" y="4037652"/>
            <a:ext cx="9290278" cy="2064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D7461-C993-52DD-E366-6733B3910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18" y="4686991"/>
            <a:ext cx="8003315" cy="611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6616CF-3FF4-EDFB-5B45-6C845F5B3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18" y="5279721"/>
            <a:ext cx="8770764" cy="6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2B1DB-27AD-BB20-DF99-2CB0424E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61" y="375543"/>
            <a:ext cx="9290278" cy="2223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71750-1182-592A-06DA-C9D85B98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28" y="1274696"/>
            <a:ext cx="2099381" cy="425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AE369-1C1C-7F2B-ACA8-682FEAD2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91" y="1258865"/>
            <a:ext cx="2366604" cy="425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FD2A3-C800-B685-39E8-E5FD46E0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202" y="1258864"/>
            <a:ext cx="2366604" cy="425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F97E9-CFB9-4526-C4E0-7DC9D227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48" y="1646825"/>
            <a:ext cx="3091255" cy="425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0EF69-A1FD-3842-793A-6E7D63EC6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11" y="1611335"/>
            <a:ext cx="4079961" cy="425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CBB70-1DEB-90B7-FF58-D543797D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48" y="2052705"/>
            <a:ext cx="2872052" cy="425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97434-D8D8-25FA-B071-98E35E2E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11" y="2036873"/>
            <a:ext cx="2872052" cy="425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5FD63D-9F6A-B1CA-A635-D9299C28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614" y="3046385"/>
            <a:ext cx="9338773" cy="1607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B8EF04-B7DE-F868-E8D0-70D864BB3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013" y="5040778"/>
            <a:ext cx="9324917" cy="1080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072BD5-ABE4-B108-4C24-B35B1812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58" y="3614292"/>
            <a:ext cx="2888482" cy="9050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399E44-4DBF-B517-146F-CC07A38C3C1B}"/>
              </a:ext>
            </a:extLst>
          </p:cNvPr>
          <p:cNvSpPr txBox="1"/>
          <p:nvPr/>
        </p:nvSpPr>
        <p:spPr>
          <a:xfrm>
            <a:off x="214860" y="6195578"/>
            <a:ext cx="3350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at some examples.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D27E2-86E2-500C-3C8A-7608E28D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40" y="3681431"/>
            <a:ext cx="1460679" cy="745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21271-B11C-96AE-A7E2-039C29F8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98" y="3755158"/>
            <a:ext cx="1644604" cy="745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A76C6F-C618-956F-7A6E-C80C67371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02" y="3928275"/>
            <a:ext cx="762066" cy="2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C14D8-1E45-0D65-36BD-4E6500777A6E}"/>
              </a:ext>
            </a:extLst>
          </p:cNvPr>
          <p:cNvSpPr txBox="1"/>
          <p:nvPr/>
        </p:nvSpPr>
        <p:spPr>
          <a:xfrm>
            <a:off x="1672559" y="268544"/>
            <a:ext cx="10214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Explain, using Theorems 4, 5, 7, and 9, why the function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at every number in its domain. State the domain.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6B9A2-4678-DC2F-7778-805AF31AC86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F34C4E8-B774-3E19-D25F-6D5DFE63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25" y="142539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F713-F93A-F8E5-757B-822965C0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6" y="2037331"/>
            <a:ext cx="4013065" cy="312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06AF7-3A0C-0807-DBB9-AC775959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85" y="976430"/>
            <a:ext cx="2326641" cy="374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39667-E7F4-2D9B-BC81-0E651215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94" y="2497969"/>
            <a:ext cx="1285639" cy="322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C0DBFD-98FC-E70F-A0FE-75613F630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74" y="2899154"/>
            <a:ext cx="832803" cy="379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253213-319A-EEDD-78D1-DBB4B976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774" y="3373060"/>
            <a:ext cx="874442" cy="34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555B31-1AB7-41E9-CABB-8D06222EE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894" y="3810532"/>
            <a:ext cx="1389739" cy="32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FEFCA5-FD5D-85BD-6424-AB8D82FF3918}"/>
                  </a:ext>
                </a:extLst>
              </p:cNvPr>
              <p:cNvSpPr txBox="1"/>
              <p:nvPr/>
            </p:nvSpPr>
            <p:spPr>
              <a:xfrm>
                <a:off x="296126" y="4133243"/>
                <a:ext cx="38877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L(</a:t>
                </a:r>
                <a:r>
                  <a:rPr lang="en-US" sz="20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has domain </a:t>
                </a:r>
                <a:r>
                  <a:rPr lang="en-US" sz="20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(−1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FEFCA5-FD5D-85BD-6424-AB8D82FF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6" y="4133243"/>
                <a:ext cx="3887747" cy="400110"/>
              </a:xfrm>
              <a:prstGeom prst="rect">
                <a:avLst/>
              </a:prstGeom>
              <a:blipFill>
                <a:blip r:embed="rId8"/>
                <a:stretch>
                  <a:fillRect l="-17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4C71096-B3EC-583F-8625-49D000F43BF0}"/>
              </a:ext>
            </a:extLst>
          </p:cNvPr>
          <p:cNvGrpSpPr/>
          <p:nvPr/>
        </p:nvGrpSpPr>
        <p:grpSpPr>
          <a:xfrm>
            <a:off x="394917" y="4551512"/>
            <a:ext cx="6034177" cy="936547"/>
            <a:chOff x="394917" y="4630448"/>
            <a:chExt cx="6034177" cy="9365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40B903-D005-BAE6-80EC-D4DC71552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917" y="4630448"/>
              <a:ext cx="6034177" cy="3741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38F202C-6B54-BC1D-F4F7-6921FEF7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4917" y="4934526"/>
              <a:ext cx="5493804" cy="36024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47C63F-7AC2-67D4-11A7-5F45CEF1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917" y="5282952"/>
              <a:ext cx="4787160" cy="284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57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2B1DB-27AD-BB20-DF99-2CB0424E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13" y="2849017"/>
            <a:ext cx="9290278" cy="2223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B8EF04-B7DE-F868-E8D0-70D864BB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13" y="5271019"/>
            <a:ext cx="9324917" cy="1080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F74C0-C063-9465-3904-55E8A3260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157" y="410289"/>
            <a:ext cx="9304134" cy="22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C14D8-1E45-0D65-36BD-4E6500777A6E}"/>
              </a:ext>
            </a:extLst>
          </p:cNvPr>
          <p:cNvSpPr txBox="1"/>
          <p:nvPr/>
        </p:nvSpPr>
        <p:spPr>
          <a:xfrm>
            <a:off x="1672559" y="268544"/>
            <a:ext cx="10214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Explain, using Theorems 4, 5, 7, and 9, why the function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at every number in its domain. State the domain.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6B9A2-4678-DC2F-7778-805AF31AC86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F34C4E8-B774-3E19-D25F-6D5DFE63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25" y="142539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F713-F93A-F8E5-757B-822965C0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6" y="2037331"/>
            <a:ext cx="4013065" cy="312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06AF7-3A0C-0807-DBB9-AC775959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85" y="976430"/>
            <a:ext cx="2326641" cy="374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39667-E7F4-2D9B-BC81-0E651215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94" y="2497969"/>
            <a:ext cx="1285639" cy="322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C0DBFD-98FC-E70F-A0FE-75613F630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74" y="2899154"/>
            <a:ext cx="832803" cy="379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253213-319A-EEDD-78D1-DBB4B976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774" y="3373060"/>
            <a:ext cx="874442" cy="34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555B31-1AB7-41E9-CABB-8D06222EE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894" y="3810532"/>
            <a:ext cx="1389739" cy="32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FEFCA5-FD5D-85BD-6424-AB8D82FF3918}"/>
                  </a:ext>
                </a:extLst>
              </p:cNvPr>
              <p:cNvSpPr txBox="1"/>
              <p:nvPr/>
            </p:nvSpPr>
            <p:spPr>
              <a:xfrm>
                <a:off x="296126" y="4133243"/>
                <a:ext cx="38877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L(</a:t>
                </a:r>
                <a:r>
                  <a:rPr lang="en-US" sz="20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has domain </a:t>
                </a:r>
                <a:r>
                  <a:rPr lang="en-US" sz="20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(−1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FEFCA5-FD5D-85BD-6424-AB8D82FF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6" y="4133243"/>
                <a:ext cx="3887747" cy="400110"/>
              </a:xfrm>
              <a:prstGeom prst="rect">
                <a:avLst/>
              </a:prstGeom>
              <a:blipFill>
                <a:blip r:embed="rId8"/>
                <a:stretch>
                  <a:fillRect l="-17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4C71096-B3EC-583F-8625-49D000F43BF0}"/>
              </a:ext>
            </a:extLst>
          </p:cNvPr>
          <p:cNvGrpSpPr/>
          <p:nvPr/>
        </p:nvGrpSpPr>
        <p:grpSpPr>
          <a:xfrm>
            <a:off x="394917" y="4551512"/>
            <a:ext cx="6034177" cy="936547"/>
            <a:chOff x="394917" y="4630448"/>
            <a:chExt cx="6034177" cy="9365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40B903-D005-BAE6-80EC-D4DC71552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917" y="4630448"/>
              <a:ext cx="6034177" cy="3741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38F202C-6B54-BC1D-F4F7-6921FEF7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4917" y="4934526"/>
              <a:ext cx="5493804" cy="36024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47C63F-7AC2-67D4-11A7-5F45CEF1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917" y="5282952"/>
              <a:ext cx="4787160" cy="284043"/>
            </a:xfrm>
            <a:prstGeom prst="rect">
              <a:avLst/>
            </a:prstGeom>
          </p:spPr>
        </p:pic>
      </p:grpSp>
      <p:pic>
        <p:nvPicPr>
          <p:cNvPr id="33" name="Picture 32" descr="A graph of a function&#10;&#10;Description automatically generated">
            <a:extLst>
              <a:ext uri="{FF2B5EF4-FFF2-40B4-BE49-F238E27FC236}">
                <a16:creationId xmlns:a16="http://schemas.microsoft.com/office/drawing/2014/main" id="{ACD8F3CF-98A1-BE32-FF62-AEF38E0991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81" y="1708737"/>
            <a:ext cx="4445908" cy="444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4DE040-C73D-8144-8288-AEFDC7D5C1FE}"/>
              </a:ext>
            </a:extLst>
          </p:cNvPr>
          <p:cNvSpPr txBox="1"/>
          <p:nvPr/>
        </p:nvSpPr>
        <p:spPr>
          <a:xfrm>
            <a:off x="7099757" y="1874411"/>
            <a:ext cx="87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AA6427-ED28-CAA6-1A2A-E7E9C1575868}"/>
              </a:ext>
            </a:extLst>
          </p:cNvPr>
          <p:cNvSpPr txBox="1"/>
          <p:nvPr/>
        </p:nvSpPr>
        <p:spPr>
          <a:xfrm>
            <a:off x="10968232" y="1846958"/>
            <a:ext cx="87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BB0F0E-2DE1-9907-B6ED-A56E0E95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21" y="2641631"/>
            <a:ext cx="1922844" cy="309720"/>
          </a:xfrm>
          <a:prstGeom prst="rect">
            <a:avLst/>
          </a:prstGeom>
        </p:spPr>
      </p:pic>
      <p:graphicFrame>
        <p:nvGraphicFramePr>
          <p:cNvPr id="2" name="Object 32">
            <a:extLst>
              <a:ext uri="{FF2B5EF4-FFF2-40B4-BE49-F238E27FC236}">
                <a16:creationId xmlns:a16="http://schemas.microsoft.com/office/drawing/2014/main" id="{2376FF87-0CB0-022E-1BAA-9CD69ED07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59113"/>
              </p:ext>
            </p:extLst>
          </p:nvPr>
        </p:nvGraphicFramePr>
        <p:xfrm>
          <a:off x="687388" y="6126163"/>
          <a:ext cx="15160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279360" progId="Equation.DSMT4">
                  <p:embed/>
                </p:oleObj>
              </mc:Choice>
              <mc:Fallback>
                <p:oleObj name="Equation" r:id="rId13" imgW="952200" imgH="279360" progId="Equation.DSMT4">
                  <p:embed/>
                  <p:pic>
                    <p:nvPicPr>
                      <p:cNvPr id="8" name="Object 32">
                        <a:extLst>
                          <a:ext uri="{FF2B5EF4-FFF2-40B4-BE49-F238E27FC236}">
                            <a16:creationId xmlns:a16="http://schemas.microsoft.com/office/drawing/2014/main" id="{42ECF877-CB9F-3B90-466D-90BA41F16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6126163"/>
                        <a:ext cx="15160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>
            <a:extLst>
              <a:ext uri="{FF2B5EF4-FFF2-40B4-BE49-F238E27FC236}">
                <a16:creationId xmlns:a16="http://schemas.microsoft.com/office/drawing/2014/main" id="{031C8090-955D-13E9-93B0-EDB027780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51874"/>
              </p:ext>
            </p:extLst>
          </p:nvPr>
        </p:nvGraphicFramePr>
        <p:xfrm>
          <a:off x="2848457" y="6120945"/>
          <a:ext cx="1431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279360" progId="Equation.DSMT4">
                  <p:embed/>
                </p:oleObj>
              </mc:Choice>
              <mc:Fallback>
                <p:oleObj name="Equation" r:id="rId15" imgW="901440" imgH="279360" progId="Equation.DSMT4">
                  <p:embed/>
                  <p:pic>
                    <p:nvPicPr>
                      <p:cNvPr id="2" name="Object 32">
                        <a:extLst>
                          <a:ext uri="{FF2B5EF4-FFF2-40B4-BE49-F238E27FC236}">
                            <a16:creationId xmlns:a16="http://schemas.microsoft.com/office/drawing/2014/main" id="{2376FF87-0CB0-022E-1BAA-9CD69ED07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457" y="6120945"/>
                        <a:ext cx="14319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F37A3-E90C-4011-00B0-B2DF2C874AE4}"/>
                  </a:ext>
                </a:extLst>
              </p:cNvPr>
              <p:cNvSpPr txBox="1"/>
              <p:nvPr/>
            </p:nvSpPr>
            <p:spPr>
              <a:xfrm>
                <a:off x="364554" y="5612437"/>
                <a:ext cx="60949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happens to the function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F37A3-E90C-4011-00B0-B2DF2C87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4" y="5612437"/>
                <a:ext cx="6094902" cy="400110"/>
              </a:xfrm>
              <a:prstGeom prst="rect">
                <a:avLst/>
              </a:prstGeom>
              <a:blipFill>
                <a:blip r:embed="rId17"/>
                <a:stretch>
                  <a:fillRect l="-110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B5EAC45-90A1-ABA7-2C4E-12B88CCADD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96687" y="6099721"/>
            <a:ext cx="704143" cy="496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1F3CC8-6EA5-74F6-D81C-F66D5204C1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5591" y="6131136"/>
            <a:ext cx="704143" cy="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  <p:bldP spid="3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3630C-57A9-83B9-F77A-019641634AB2}"/>
              </a:ext>
            </a:extLst>
          </p:cNvPr>
          <p:cNvSpPr txBox="1"/>
          <p:nvPr/>
        </p:nvSpPr>
        <p:spPr>
          <a:xfrm>
            <a:off x="320113" y="38240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CDB84D6-A4A4-8674-21B8-8846FE61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13" y="120173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ED83C-1395-A26A-4683-3FEC2639D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03" y="197196"/>
            <a:ext cx="3547071" cy="872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5D9026-2FD9-8098-72FB-4EDC1903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43" y="1248518"/>
            <a:ext cx="7204988" cy="353322"/>
          </a:xfrm>
          <a:prstGeom prst="rect">
            <a:avLst/>
          </a:prstGeom>
        </p:spPr>
      </p:pic>
      <p:graphicFrame>
        <p:nvGraphicFramePr>
          <p:cNvPr id="6" name="Object 32">
            <a:extLst>
              <a:ext uri="{FF2B5EF4-FFF2-40B4-BE49-F238E27FC236}">
                <a16:creationId xmlns:a16="http://schemas.microsoft.com/office/drawing/2014/main" id="{A4B5CD25-B84F-9DF4-3CE0-BCBAD82B0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89975"/>
              </p:ext>
            </p:extLst>
          </p:nvPr>
        </p:nvGraphicFramePr>
        <p:xfrm>
          <a:off x="2595768" y="2901951"/>
          <a:ext cx="31337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07960" progId="Equation.DSMT4">
                  <p:embed/>
                </p:oleObj>
              </mc:Choice>
              <mc:Fallback>
                <p:oleObj name="Equation" r:id="rId4" imgW="1790640" imgH="507960" progId="Equation.DSMT4">
                  <p:embed/>
                  <p:pic>
                    <p:nvPicPr>
                      <p:cNvPr id="2" name="Object 32">
                        <a:extLst>
                          <a:ext uri="{FF2B5EF4-FFF2-40B4-BE49-F238E27FC236}">
                            <a16:creationId xmlns:a16="http://schemas.microsoft.com/office/drawing/2014/main" id="{2376FF87-0CB0-022E-1BAA-9CD69ED07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768" y="2901951"/>
                        <a:ext cx="31337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>
            <a:extLst>
              <a:ext uri="{FF2B5EF4-FFF2-40B4-BE49-F238E27FC236}">
                <a16:creationId xmlns:a16="http://schemas.microsoft.com/office/drawing/2014/main" id="{25A8E037-D779-8602-5344-BD9967914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92130"/>
              </p:ext>
            </p:extLst>
          </p:nvPr>
        </p:nvGraphicFramePr>
        <p:xfrm>
          <a:off x="2595768" y="1838528"/>
          <a:ext cx="231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507960" progId="Equation.DSMT4">
                  <p:embed/>
                </p:oleObj>
              </mc:Choice>
              <mc:Fallback>
                <p:oleObj name="Equation" r:id="rId6" imgW="1320480" imgH="507960" progId="Equation.DSMT4">
                  <p:embed/>
                  <p:pic>
                    <p:nvPicPr>
                      <p:cNvPr id="6" name="Object 32">
                        <a:extLst>
                          <a:ext uri="{FF2B5EF4-FFF2-40B4-BE49-F238E27FC236}">
                            <a16:creationId xmlns:a16="http://schemas.microsoft.com/office/drawing/2014/main" id="{A4B5CD25-B84F-9DF4-3CE0-BCBAD82B0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768" y="1838528"/>
                        <a:ext cx="2311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2">
            <a:extLst>
              <a:ext uri="{FF2B5EF4-FFF2-40B4-BE49-F238E27FC236}">
                <a16:creationId xmlns:a16="http://schemas.microsoft.com/office/drawing/2014/main" id="{00AE8C43-4867-D867-2427-B141C913D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9806"/>
              </p:ext>
            </p:extLst>
          </p:nvPr>
        </p:nvGraphicFramePr>
        <p:xfrm>
          <a:off x="451055" y="1838528"/>
          <a:ext cx="2111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507960" progId="Equation.DSMT4">
                  <p:embed/>
                </p:oleObj>
              </mc:Choice>
              <mc:Fallback>
                <p:oleObj name="Equation" r:id="rId8" imgW="1206360" imgH="507960" progId="Equation.DSMT4">
                  <p:embed/>
                  <p:pic>
                    <p:nvPicPr>
                      <p:cNvPr id="7" name="Object 32">
                        <a:extLst>
                          <a:ext uri="{FF2B5EF4-FFF2-40B4-BE49-F238E27FC236}">
                            <a16:creationId xmlns:a16="http://schemas.microsoft.com/office/drawing/2014/main" id="{25A8E037-D779-8602-5344-BD99679142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55" y="1838528"/>
                        <a:ext cx="21113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2">
            <a:extLst>
              <a:ext uri="{FF2B5EF4-FFF2-40B4-BE49-F238E27FC236}">
                <a16:creationId xmlns:a16="http://schemas.microsoft.com/office/drawing/2014/main" id="{26F75013-C515-CA01-3943-37E551EFE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04956"/>
              </p:ext>
            </p:extLst>
          </p:nvPr>
        </p:nvGraphicFramePr>
        <p:xfrm>
          <a:off x="2562430" y="3844167"/>
          <a:ext cx="3200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634680" progId="Equation.DSMT4">
                  <p:embed/>
                </p:oleObj>
              </mc:Choice>
              <mc:Fallback>
                <p:oleObj name="Equation" r:id="rId10" imgW="1828800" imgH="634680" progId="Equation.DSMT4">
                  <p:embed/>
                  <p:pic>
                    <p:nvPicPr>
                      <p:cNvPr id="6" name="Object 32">
                        <a:extLst>
                          <a:ext uri="{FF2B5EF4-FFF2-40B4-BE49-F238E27FC236}">
                            <a16:creationId xmlns:a16="http://schemas.microsoft.com/office/drawing/2014/main" id="{A4B5CD25-B84F-9DF4-3CE0-BCBAD82B0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430" y="3844167"/>
                        <a:ext cx="32004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1">
            <a:extLst>
              <a:ext uri="{FF2B5EF4-FFF2-40B4-BE49-F238E27FC236}">
                <a16:creationId xmlns:a16="http://schemas.microsoft.com/office/drawing/2014/main" id="{1AB5F7DE-3ECA-F7F6-AF44-22EC6E0F7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6197" y="4077984"/>
            <a:ext cx="645997" cy="256262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49BCB90C-9EAF-F713-7096-39FA55ED7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2176" y="4497750"/>
            <a:ext cx="540623" cy="229123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32">
            <a:extLst>
              <a:ext uri="{FF2B5EF4-FFF2-40B4-BE49-F238E27FC236}">
                <a16:creationId xmlns:a16="http://schemas.microsoft.com/office/drawing/2014/main" id="{DB992696-9041-CE96-CBE1-F7B720D85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71326"/>
              </p:ext>
            </p:extLst>
          </p:nvPr>
        </p:nvGraphicFramePr>
        <p:xfrm>
          <a:off x="2562897" y="5089643"/>
          <a:ext cx="14001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431640" progId="Equation.DSMT4">
                  <p:embed/>
                </p:oleObj>
              </mc:Choice>
              <mc:Fallback>
                <p:oleObj name="Equation" r:id="rId12" imgW="799920" imgH="431640" progId="Equation.DSMT4">
                  <p:embed/>
                  <p:pic>
                    <p:nvPicPr>
                      <p:cNvPr id="9" name="Object 32">
                        <a:extLst>
                          <a:ext uri="{FF2B5EF4-FFF2-40B4-BE49-F238E27FC236}">
                            <a16:creationId xmlns:a16="http://schemas.microsoft.com/office/drawing/2014/main" id="{26F75013-C515-CA01-3943-37E551EFE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897" y="5089643"/>
                        <a:ext cx="14001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2">
            <a:extLst>
              <a:ext uri="{FF2B5EF4-FFF2-40B4-BE49-F238E27FC236}">
                <a16:creationId xmlns:a16="http://schemas.microsoft.com/office/drawing/2014/main" id="{7364BF54-6A0E-2350-EB6C-7CA04849B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95461"/>
              </p:ext>
            </p:extLst>
          </p:nvPr>
        </p:nvGraphicFramePr>
        <p:xfrm>
          <a:off x="2562430" y="5945744"/>
          <a:ext cx="511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1960" imgH="393480" progId="Equation.DSMT4">
                  <p:embed/>
                </p:oleObj>
              </mc:Choice>
              <mc:Fallback>
                <p:oleObj name="Equation" r:id="rId14" imgW="291960" imgH="393480" progId="Equation.DSMT4">
                  <p:embed/>
                  <p:pic>
                    <p:nvPicPr>
                      <p:cNvPr id="12" name="Object 32">
                        <a:extLst>
                          <a:ext uri="{FF2B5EF4-FFF2-40B4-BE49-F238E27FC236}">
                            <a16:creationId xmlns:a16="http://schemas.microsoft.com/office/drawing/2014/main" id="{DB992696-9041-CE96-CBE1-F7B720D85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430" y="5945744"/>
                        <a:ext cx="5111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846FBB7-99C8-E52F-7B95-FA8A1B38AC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75961" y="1832723"/>
            <a:ext cx="4156724" cy="44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3630C-57A9-83B9-F77A-019641634AB2}"/>
              </a:ext>
            </a:extLst>
          </p:cNvPr>
          <p:cNvSpPr txBox="1"/>
          <p:nvPr/>
        </p:nvSpPr>
        <p:spPr>
          <a:xfrm>
            <a:off x="320113" y="38240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CDB84D6-A4A4-8674-21B8-8846FE61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13" y="254201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42C2F3-5FBD-77A8-BF4F-9E7980887A06}"/>
              </a:ext>
            </a:extLst>
          </p:cNvPr>
          <p:cNvGrpSpPr/>
          <p:nvPr/>
        </p:nvGrpSpPr>
        <p:grpSpPr>
          <a:xfrm>
            <a:off x="1782304" y="425170"/>
            <a:ext cx="6628924" cy="2046570"/>
            <a:chOff x="1782304" y="425170"/>
            <a:chExt cx="6628924" cy="20465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F927AD-7451-8E1C-F60C-7FA9FB461E34}"/>
                </a:ext>
              </a:extLst>
            </p:cNvPr>
            <p:cNvSpPr txBox="1"/>
            <p:nvPr/>
          </p:nvSpPr>
          <p:spPr>
            <a:xfrm>
              <a:off x="1782304" y="425170"/>
              <a:ext cx="6628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u="none" strike="noStrike" baseline="0" dirty="0">
                  <a:latin typeface="TimesLTStd-Roman"/>
                </a:rPr>
                <a:t>Find the values of </a:t>
              </a:r>
              <a:r>
                <a:rPr lang="en-US" sz="2000" b="0" i="1" u="none" strike="noStrike" baseline="0" dirty="0">
                  <a:latin typeface="TimesLTStd-Italic"/>
                </a:rPr>
                <a:t>a </a:t>
              </a:r>
              <a:r>
                <a:rPr lang="en-US" sz="2000" b="0" i="0" u="none" strike="noStrike" baseline="0" dirty="0">
                  <a:latin typeface="TimesLTStd-Roman"/>
                </a:rPr>
                <a:t>and </a:t>
              </a:r>
              <a:r>
                <a:rPr lang="en-US" sz="2000" b="0" i="1" u="none" strike="noStrike" baseline="0" dirty="0">
                  <a:latin typeface="TimesLTStd-Italic"/>
                </a:rPr>
                <a:t>b </a:t>
              </a:r>
              <a:r>
                <a:rPr lang="en-US" sz="2000" b="0" i="0" u="none" strike="noStrike" baseline="0" dirty="0">
                  <a:latin typeface="TimesLTStd-Roman"/>
                </a:rPr>
                <a:t>that make </a:t>
              </a:r>
              <a:r>
                <a:rPr lang="en-US" sz="2000" b="0" i="1" u="none" strike="noStrike" baseline="0" dirty="0">
                  <a:latin typeface="TimesLTStd-Italic"/>
                </a:rPr>
                <a:t>f </a:t>
              </a:r>
              <a:r>
                <a:rPr lang="en-US" sz="2000" b="0" i="0" u="none" strike="noStrike" baseline="0" dirty="0">
                  <a:latin typeface="TimesLTStd-Roman"/>
                </a:rPr>
                <a:t>continuous everywhere.</a:t>
              </a:r>
              <a:endParaRPr lang="en-US" sz="20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F1E3BC-289D-4FE1-8FFC-38D57189C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6534" y="891498"/>
              <a:ext cx="4196803" cy="158024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B986A6C-37E9-B270-28AC-EBF432E13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3" y="3080535"/>
            <a:ext cx="10394581" cy="670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C9E3C2-07BA-CEA1-DC5E-3DB15E819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58" y="3170345"/>
            <a:ext cx="1316130" cy="601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4681AD-DFE5-ECBC-9D60-CDA91DC4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59" y="3100269"/>
            <a:ext cx="1801150" cy="685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38EDA3-A96D-0CBF-FBC8-18BF00E8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08" y="3128363"/>
            <a:ext cx="2756357" cy="685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A71FA1-E31F-0E37-2871-1338351C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865" y="3100269"/>
            <a:ext cx="1723547" cy="6852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0D8439-9CCB-1F4F-4CCE-1C1D58CDB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412" y="3092235"/>
            <a:ext cx="967027" cy="6852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E7A1C-B3BE-2685-EF80-791179144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439" y="3087113"/>
            <a:ext cx="967027" cy="6852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35978-6325-06D8-E207-E7B9DB184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677" y="3905547"/>
            <a:ext cx="5570703" cy="4572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D80F0F-57E7-2BA6-54AF-B8B57BEC7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176" y="3805233"/>
            <a:ext cx="2607213" cy="6019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1F0B37-01C6-BF01-8DDA-FEC65E9C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144" y="3813593"/>
            <a:ext cx="1764578" cy="6019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5F9BA7-55CB-5918-3CD8-3CDD088F1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91" y="4487658"/>
            <a:ext cx="5890770" cy="3048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0BF445-2221-AB3F-88E6-328D285E0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43" y="4454741"/>
            <a:ext cx="2528917" cy="3199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E2BBBA9-C2C5-DC11-04C4-5240EBEDA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13" y="4907261"/>
            <a:ext cx="6950042" cy="10592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8F9F27-1F51-36C0-D571-0793E9CEC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211" y="4783681"/>
            <a:ext cx="1316130" cy="60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58538C9-E51A-9703-3EA3-76690DABA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59" y="4783084"/>
            <a:ext cx="2616874" cy="6019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C5CB27-1F8B-9E9F-3001-2C09684BF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96" y="4777103"/>
            <a:ext cx="1820126" cy="60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EF964D-FE5C-3AC6-576B-AEFB214EC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58" y="5378098"/>
            <a:ext cx="1316130" cy="60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132A82-F05C-4CF0-62A5-3ED5E252C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381" y="5368529"/>
            <a:ext cx="2359559" cy="6019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9AA7F1-0BBA-C9EC-47B8-675A9297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22" y="5489996"/>
            <a:ext cx="1820126" cy="3827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C83DAC-8E1D-EBFC-8A61-2E4279A72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47" y="6090991"/>
            <a:ext cx="7071973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3630C-57A9-83B9-F77A-019641634AB2}"/>
              </a:ext>
            </a:extLst>
          </p:cNvPr>
          <p:cNvSpPr txBox="1"/>
          <p:nvPr/>
        </p:nvSpPr>
        <p:spPr>
          <a:xfrm>
            <a:off x="320113" y="38240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CDB84D6-A4A4-8674-21B8-8846FE61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13" y="254201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03CD626-3D37-317A-8123-21E97932DA94}"/>
              </a:ext>
            </a:extLst>
          </p:cNvPr>
          <p:cNvSpPr/>
          <p:nvPr/>
        </p:nvSpPr>
        <p:spPr>
          <a:xfrm>
            <a:off x="269715" y="3190512"/>
            <a:ext cx="180581" cy="623851"/>
          </a:xfrm>
          <a:prstGeom prst="leftBrace">
            <a:avLst>
              <a:gd name="adj1" fmla="val 5933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3DE13-ECEC-6E48-A194-84BB7854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9" y="3217447"/>
            <a:ext cx="2149026" cy="281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1D540-6C60-0285-AC8B-F45D705B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9" y="3528506"/>
            <a:ext cx="2278577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95A48-C5D7-71B1-C650-BF95F2891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3" y="3961573"/>
            <a:ext cx="8809483" cy="289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8C6829-F074-63B0-9D1C-21411C520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17" y="4358996"/>
            <a:ext cx="1836579" cy="685859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1EFF2005-2F4B-9DF4-1100-35A1A473C713}"/>
              </a:ext>
            </a:extLst>
          </p:cNvPr>
          <p:cNvSpPr/>
          <p:nvPr/>
        </p:nvSpPr>
        <p:spPr>
          <a:xfrm>
            <a:off x="270818" y="4351107"/>
            <a:ext cx="180581" cy="686236"/>
          </a:xfrm>
          <a:prstGeom prst="leftBrace">
            <a:avLst>
              <a:gd name="adj1" fmla="val 5933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371EF3-42C0-3FCE-981C-B24BDBDC6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28" y="5068686"/>
            <a:ext cx="1882303" cy="3200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BE0D411-664C-C86A-24E2-F3251EC49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13" y="5480925"/>
            <a:ext cx="8001693" cy="3810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F11059-5078-F355-25CD-4474E6D78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074" y="5439992"/>
            <a:ext cx="4925412" cy="43279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96EF51-3A9B-4BDC-D192-7C8A1C0C7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908" y="5429161"/>
            <a:ext cx="1953898" cy="4327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F0C3D64-4ACB-FA46-0D84-AA4D35427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05" y="6009807"/>
            <a:ext cx="4534293" cy="34293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D1CA773-8F2F-8021-6385-F2A30D865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5100" y="6009807"/>
            <a:ext cx="1249788" cy="3734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035815C-0BB9-30D2-3CC2-F3263C70622D}"/>
              </a:ext>
            </a:extLst>
          </p:cNvPr>
          <p:cNvSpPr txBox="1"/>
          <p:nvPr/>
        </p:nvSpPr>
        <p:spPr>
          <a:xfrm>
            <a:off x="2994828" y="3282158"/>
            <a:ext cx="2406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NewRoman"/>
              </a:rPr>
              <a:t>S</a:t>
            </a:r>
            <a:r>
              <a:rPr lang="en-US" sz="2000" b="0" i="0" u="none" strike="noStrike" baseline="0" dirty="0">
                <a:latin typeface="TimesNewRoman"/>
              </a:rPr>
              <a:t>ystem of Equations</a:t>
            </a:r>
            <a:endParaRPr lang="en-US" sz="20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8969DD-9251-9424-1943-834BD256B4B4}"/>
              </a:ext>
            </a:extLst>
          </p:cNvPr>
          <p:cNvGrpSpPr/>
          <p:nvPr/>
        </p:nvGrpSpPr>
        <p:grpSpPr>
          <a:xfrm>
            <a:off x="1782304" y="425170"/>
            <a:ext cx="6628924" cy="2046570"/>
            <a:chOff x="1782304" y="425170"/>
            <a:chExt cx="6628924" cy="20465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9CF320C-B824-75EE-A954-447FD36D5C62}"/>
                </a:ext>
              </a:extLst>
            </p:cNvPr>
            <p:cNvSpPr txBox="1"/>
            <p:nvPr/>
          </p:nvSpPr>
          <p:spPr>
            <a:xfrm>
              <a:off x="1782304" y="425170"/>
              <a:ext cx="6628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u="none" strike="noStrike" baseline="0" dirty="0">
                  <a:latin typeface="TimesLTStd-Roman"/>
                </a:rPr>
                <a:t>Find the values of </a:t>
              </a:r>
              <a:r>
                <a:rPr lang="en-US" sz="2000" b="0" i="1" u="none" strike="noStrike" baseline="0" dirty="0">
                  <a:latin typeface="TimesLTStd-Italic"/>
                </a:rPr>
                <a:t>a </a:t>
              </a:r>
              <a:r>
                <a:rPr lang="en-US" sz="2000" b="0" i="0" u="none" strike="noStrike" baseline="0" dirty="0">
                  <a:latin typeface="TimesLTStd-Roman"/>
                </a:rPr>
                <a:t>and </a:t>
              </a:r>
              <a:r>
                <a:rPr lang="en-US" sz="2000" b="0" i="1" u="none" strike="noStrike" baseline="0" dirty="0">
                  <a:latin typeface="TimesLTStd-Italic"/>
                </a:rPr>
                <a:t>b </a:t>
              </a:r>
              <a:r>
                <a:rPr lang="en-US" sz="2000" b="0" i="0" u="none" strike="noStrike" baseline="0" dirty="0">
                  <a:latin typeface="TimesLTStd-Roman"/>
                </a:rPr>
                <a:t>that make </a:t>
              </a:r>
              <a:r>
                <a:rPr lang="en-US" sz="2000" b="0" i="1" u="none" strike="noStrike" baseline="0" dirty="0">
                  <a:latin typeface="TimesLTStd-Italic"/>
                </a:rPr>
                <a:t>f </a:t>
              </a:r>
              <a:r>
                <a:rPr lang="en-US" sz="2000" b="0" i="0" u="none" strike="noStrike" baseline="0" dirty="0">
                  <a:latin typeface="TimesLTStd-Roman"/>
                </a:rPr>
                <a:t>continuous everywhere.</a:t>
              </a:r>
              <a:endParaRPr lang="en-US" sz="2000" dirty="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81E5494-4070-3860-6200-D604D613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96534" y="891498"/>
              <a:ext cx="4196803" cy="158024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4968CD1B-3FCA-DEA7-3B6E-563AE9DB1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1806" y="1071047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0F4255C-C8FC-FBFB-3906-EC7385B64E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806" y="1074342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AB6B351-4D1C-A84D-9D1D-E2089D124E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1806" y="1074853"/>
            <a:ext cx="3105150" cy="23431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0B7B7E6-A372-5C93-89FC-63967D441F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1985" y="1069647"/>
            <a:ext cx="3105150" cy="23431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906905E-258E-CE60-671F-96FDDF7F9C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1806" y="1072482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CB2CC26-AEE6-3379-8112-DDBADDAECD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1806" y="1070570"/>
            <a:ext cx="3105150" cy="23431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883333B-75E6-FBFA-DDAE-8B82AE7B4F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1806" y="1074981"/>
            <a:ext cx="3105150" cy="23431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2F7AB99-81E1-5B9D-4ABF-8C4DC07182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5699" y="1070919"/>
            <a:ext cx="3105150" cy="234315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E96B09E5-85C3-099E-AF1F-9850242015EC}"/>
              </a:ext>
            </a:extLst>
          </p:cNvPr>
          <p:cNvSpPr/>
          <p:nvPr/>
        </p:nvSpPr>
        <p:spPr>
          <a:xfrm>
            <a:off x="10445324" y="211792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30">
            <a:extLst>
              <a:ext uri="{FF2B5EF4-FFF2-40B4-BE49-F238E27FC236}">
                <a16:creationId xmlns:a16="http://schemas.microsoft.com/office/drawing/2014/main" id="{41C83F42-6B66-47C3-7541-CB9FC2327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15608"/>
              </p:ext>
            </p:extLst>
          </p:nvPr>
        </p:nvGraphicFramePr>
        <p:xfrm>
          <a:off x="10489441" y="2181124"/>
          <a:ext cx="468214" cy="26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12" name="Object 30">
                        <a:extLst>
                          <a:ext uri="{FF2B5EF4-FFF2-40B4-BE49-F238E27FC236}">
                            <a16:creationId xmlns:a16="http://schemas.microsoft.com/office/drawing/2014/main" id="{B997AB1C-38DD-9D67-84FB-4B29EB4E7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441" y="2181124"/>
                        <a:ext cx="468214" cy="26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320C9D4C-C66B-82F3-3350-AD75403F447C}"/>
              </a:ext>
            </a:extLst>
          </p:cNvPr>
          <p:cNvSpPr/>
          <p:nvPr/>
        </p:nvSpPr>
        <p:spPr>
          <a:xfrm>
            <a:off x="10743282" y="171202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Object 30">
            <a:extLst>
              <a:ext uri="{FF2B5EF4-FFF2-40B4-BE49-F238E27FC236}">
                <a16:creationId xmlns:a16="http://schemas.microsoft.com/office/drawing/2014/main" id="{27008057-3B5E-B1E5-E698-E190EFC52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46106"/>
              </p:ext>
            </p:extLst>
          </p:nvPr>
        </p:nvGraphicFramePr>
        <p:xfrm>
          <a:off x="10792048" y="1772533"/>
          <a:ext cx="468214" cy="26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03040" progId="Equation.DSMT4">
                  <p:embed/>
                </p:oleObj>
              </mc:Choice>
              <mc:Fallback>
                <p:oleObj name="Equation" r:id="rId22" imgW="355320" imgH="203040" progId="Equation.DSMT4">
                  <p:embed/>
                  <p:pic>
                    <p:nvPicPr>
                      <p:cNvPr id="75" name="Object 30">
                        <a:extLst>
                          <a:ext uri="{FF2B5EF4-FFF2-40B4-BE49-F238E27FC236}">
                            <a16:creationId xmlns:a16="http://schemas.microsoft.com/office/drawing/2014/main" id="{41C83F42-6B66-47C3-7541-CB9FC2327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2048" y="1772533"/>
                        <a:ext cx="468214" cy="26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54" grpId="0"/>
      <p:bldP spid="74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B4F6E-56A2-7411-1026-473D354E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6" y="212062"/>
            <a:ext cx="4988068" cy="3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7EF35-9D81-BFC5-D5B4-55213995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82" y="617401"/>
            <a:ext cx="9289648" cy="1360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823E9-8281-53E2-8538-4900EEFB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6" y="1961304"/>
            <a:ext cx="9415609" cy="112735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E4F54-BB18-7996-F336-B2F771BCF72C}"/>
              </a:ext>
            </a:extLst>
          </p:cNvPr>
          <p:cNvGrpSpPr/>
          <p:nvPr/>
        </p:nvGrpSpPr>
        <p:grpSpPr>
          <a:xfrm>
            <a:off x="1221432" y="3084091"/>
            <a:ext cx="9613662" cy="3568425"/>
            <a:chOff x="1221432" y="3084091"/>
            <a:chExt cx="9613662" cy="35684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F6F290-EC47-1661-0AB8-D5F0D958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6905" y="3084091"/>
              <a:ext cx="9478189" cy="3568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622215-9E35-66C5-D39B-2BB96CB9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1432" y="6387443"/>
              <a:ext cx="1184036" cy="21413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74465AC-2339-2190-28A2-11B9D1EA9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014" y="3100571"/>
            <a:ext cx="4461079" cy="35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0A907-0509-1CB7-1161-EEA9829786EB}"/>
              </a:ext>
            </a:extLst>
          </p:cNvPr>
          <p:cNvSpPr txBox="1"/>
          <p:nvPr/>
        </p:nvSpPr>
        <p:spPr>
          <a:xfrm>
            <a:off x="1640968" y="245743"/>
            <a:ext cx="9963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Intermediate Value Theorem to show that there is a solution of the given equation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specified interval.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BB68A-A5C0-DC04-80C7-F8C108F69920}"/>
              </a:ext>
            </a:extLst>
          </p:cNvPr>
          <p:cNvSpPr txBox="1"/>
          <p:nvPr/>
        </p:nvSpPr>
        <p:spPr>
          <a:xfrm>
            <a:off x="236920" y="211995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77A3BC8-F7C2-F352-9799-DD544999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20" y="132178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A5578-79E4-53FD-FD96-52DC0F0E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55" y="988805"/>
            <a:ext cx="2258486" cy="394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8996AA-F7F2-1936-8081-C31D8E02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0" y="1913805"/>
            <a:ext cx="7842353" cy="3463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A98C569-390B-2980-F956-C21D1242B15D}"/>
              </a:ext>
            </a:extLst>
          </p:cNvPr>
          <p:cNvGrpSpPr/>
          <p:nvPr/>
        </p:nvGrpSpPr>
        <p:grpSpPr>
          <a:xfrm>
            <a:off x="236920" y="2327628"/>
            <a:ext cx="5899434" cy="387961"/>
            <a:chOff x="236920" y="2327628"/>
            <a:chExt cx="5899434" cy="3879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05320B-C223-0B67-7308-E92405B4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920" y="2327628"/>
              <a:ext cx="5265184" cy="3879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91600A-3B2D-103D-6BEC-9328E120A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9773" y="2358489"/>
              <a:ext cx="616581" cy="2978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9540E69-DCF0-7FBA-F08B-B4B0826BE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978" y="2862914"/>
            <a:ext cx="4156724" cy="3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66AAC0-3529-21EB-FF6F-8A0EE1BEB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327" y="2714053"/>
            <a:ext cx="2059516" cy="556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42C542-53C6-026B-7E59-8A4440D0C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131" y="2754677"/>
            <a:ext cx="1081151" cy="5567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073E340-CCDD-46BC-62E0-6EDBA7444F05}"/>
              </a:ext>
            </a:extLst>
          </p:cNvPr>
          <p:cNvGrpSpPr/>
          <p:nvPr/>
        </p:nvGrpSpPr>
        <p:grpSpPr>
          <a:xfrm>
            <a:off x="292607" y="3296705"/>
            <a:ext cx="11349102" cy="332538"/>
            <a:chOff x="292607" y="3296705"/>
            <a:chExt cx="11349102" cy="33253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64D461-8185-7181-0095-88FFF8DE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607" y="3296705"/>
              <a:ext cx="8264953" cy="3325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851E7A-B171-BF22-AF2E-A5C9DFC6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8022" y="3325816"/>
              <a:ext cx="3103687" cy="27711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EA4D86B-1183-11D6-C8C0-B4DD5156C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607" y="3720574"/>
            <a:ext cx="10080055" cy="3810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D82588-4064-6CDC-CF66-DBBC1919B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3425" y="4219250"/>
            <a:ext cx="3105150" cy="23431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EB36B2A-6E62-2088-9C9F-CDA3C8DC8633}"/>
              </a:ext>
            </a:extLst>
          </p:cNvPr>
          <p:cNvSpPr/>
          <p:nvPr/>
        </p:nvSpPr>
        <p:spPr>
          <a:xfrm>
            <a:off x="6242663" y="5468860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p4">
            <a:extLst>
              <a:ext uri="{FF2B5EF4-FFF2-40B4-BE49-F238E27FC236}">
                <a16:creationId xmlns:a16="http://schemas.microsoft.com/office/drawing/2014/main" id="{38592320-8E3B-69F8-83EE-CE5F11CC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63" y="3429000"/>
            <a:ext cx="3429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D352EBE-6DD2-E7C4-C95C-68171EF5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75" y="256100"/>
            <a:ext cx="824706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F3EF9-0E4A-2EE9-76C6-6FA533EF7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863" y="1511265"/>
            <a:ext cx="5257800" cy="556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4D40E-BDB7-C67A-52F7-FDCEA942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38" y="2021174"/>
            <a:ext cx="5257800" cy="55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F6D4C-0000-844E-CAEA-A32BAC274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00" y="2577894"/>
            <a:ext cx="6945471" cy="556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26F5F-9D74-DB94-236B-180EE579E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845" y="4108216"/>
            <a:ext cx="2097256" cy="1536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9441F-93EA-A077-19BD-D6C6EB1A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859" y="4545254"/>
            <a:ext cx="2225075" cy="556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9BC507-9E76-DD9E-CA1E-4B0A48585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026" y="5101974"/>
            <a:ext cx="2225075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09610-7B7B-EC68-0345-6A282B735FD6}"/>
              </a:ext>
            </a:extLst>
          </p:cNvPr>
          <p:cNvSpPr txBox="1"/>
          <p:nvPr/>
        </p:nvSpPr>
        <p:spPr>
          <a:xfrm>
            <a:off x="1693015" y="264735"/>
            <a:ext cx="6094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each of the following functions discontinuous?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77492-1400-93A4-2540-9785314993B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7D91C63-5AC8-9450-5EA5-99799416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82" y="217954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DAEFB-CB2E-6072-5581-AB0ABCB9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830495"/>
            <a:ext cx="7349478" cy="1197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9848E-1C5F-DB52-C261-20C944E0C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6" y="3064593"/>
            <a:ext cx="4918790" cy="1498940"/>
          </a:xfrm>
          <a:prstGeom prst="rect">
            <a:avLst/>
          </a:prstGeom>
        </p:spPr>
      </p:pic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61F6E63-2A77-0521-CCB2-114E71378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00749"/>
              </p:ext>
            </p:extLst>
          </p:nvPr>
        </p:nvGraphicFramePr>
        <p:xfrm>
          <a:off x="194045" y="2702904"/>
          <a:ext cx="4429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203040" progId="Equation.DSMT4">
                  <p:embed/>
                </p:oleObj>
              </mc:Choice>
              <mc:Fallback>
                <p:oleObj name="Equation" r:id="rId4" imgW="2616120" imgH="20304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53087C35-75B6-DC86-1B42-7DBF64CD7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5" y="2702904"/>
                        <a:ext cx="4429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A874C5-58A4-794C-3BA0-ACB27C7390AA}"/>
              </a:ext>
            </a:extLst>
          </p:cNvPr>
          <p:cNvSpPr txBox="1"/>
          <p:nvPr/>
        </p:nvSpPr>
        <p:spPr>
          <a:xfrm>
            <a:off x="109182" y="4616988"/>
            <a:ext cx="6097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undefined, division by zero. </a:t>
            </a:r>
          </a:p>
        </p:txBody>
      </p:sp>
      <p:pic>
        <p:nvPicPr>
          <p:cNvPr id="13" name="Picture 12" descr="A graph of x and y axis&#10;&#10;Description automatically generated">
            <a:extLst>
              <a:ext uri="{FF2B5EF4-FFF2-40B4-BE49-F238E27FC236}">
                <a16:creationId xmlns:a16="http://schemas.microsoft.com/office/drawing/2014/main" id="{A8F27BF2-B44D-FE58-8E67-413FE1057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54" y="2262389"/>
            <a:ext cx="3765115" cy="3765115"/>
          </a:xfrm>
          <a:prstGeom prst="rect">
            <a:avLst/>
          </a:prstGeom>
        </p:spPr>
      </p:pic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C774A4C8-6C9A-B32F-A14C-5EFAF8094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17500"/>
              </p:ext>
            </p:extLst>
          </p:nvPr>
        </p:nvGraphicFramePr>
        <p:xfrm>
          <a:off x="9602235" y="3350120"/>
          <a:ext cx="546966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A61F6E63-2A77-0521-CCB2-114E71378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2235" y="3350120"/>
                        <a:ext cx="546966" cy="31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00E3B8-4CF3-E5CE-7791-0A13DA6AEAE0}"/>
              </a:ext>
            </a:extLst>
          </p:cNvPr>
          <p:cNvSpPr txBox="1"/>
          <p:nvPr/>
        </p:nvSpPr>
        <p:spPr>
          <a:xfrm>
            <a:off x="7009001" y="6181282"/>
            <a:ext cx="36443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Undefined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iscontinuity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12225-ABD6-C6BC-D969-D77225D8C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251" y="1571776"/>
            <a:ext cx="1849341" cy="5439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E9A40E-3E0D-92CF-0C9B-DE11C6CD5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6650" y="4639017"/>
            <a:ext cx="331063" cy="331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BC43C-8C4F-0782-90AC-2D78008DFEDE}"/>
              </a:ext>
            </a:extLst>
          </p:cNvPr>
          <p:cNvSpPr txBox="1"/>
          <p:nvPr/>
        </p:nvSpPr>
        <p:spPr>
          <a:xfrm>
            <a:off x="361689" y="5081446"/>
            <a:ext cx="4009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discontinuous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1" grpId="0"/>
      <p:bldP spid="1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45260-36FE-DC9D-47CC-0F0762CCCAAE}"/>
              </a:ext>
            </a:extLst>
          </p:cNvPr>
          <p:cNvSpPr txBox="1"/>
          <p:nvPr/>
        </p:nvSpPr>
        <p:spPr>
          <a:xfrm>
            <a:off x="1693015" y="264735"/>
            <a:ext cx="6094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each of the following functions discontinuous?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7CEDE-546E-B2DF-9E44-E42B04C046FF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7275F0B-6F8C-EC1B-3565-EA49D843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82" y="217954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3AE8F-363F-8431-DE71-BE8C3538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830495"/>
            <a:ext cx="7349478" cy="1197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ECB52-5335-B4BC-C488-9BD7145B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6" y="3064593"/>
            <a:ext cx="4918790" cy="1498940"/>
          </a:xfrm>
          <a:prstGeom prst="rect">
            <a:avLst/>
          </a:prstGeom>
        </p:spPr>
      </p:pic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473931E-E0B3-3F56-0B69-8003FA664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38642"/>
              </p:ext>
            </p:extLst>
          </p:nvPr>
        </p:nvGraphicFramePr>
        <p:xfrm>
          <a:off x="184150" y="2703513"/>
          <a:ext cx="44497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203040" progId="Equation.DSMT4">
                  <p:embed/>
                </p:oleObj>
              </mc:Choice>
              <mc:Fallback>
                <p:oleObj name="Equation" r:id="rId4" imgW="2628720" imgH="20304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A61F6E63-2A77-0521-CCB2-114E71378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703513"/>
                        <a:ext cx="44497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D7FEEE-E2EF-EDCA-35E2-8AE87025BC08}"/>
              </a:ext>
            </a:extLst>
          </p:cNvPr>
          <p:cNvSpPr txBox="1"/>
          <p:nvPr/>
        </p:nvSpPr>
        <p:spPr>
          <a:xfrm>
            <a:off x="227586" y="4616988"/>
            <a:ext cx="2489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is defined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258D13-A085-7531-36AD-FD3BF68BD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451" y="4687992"/>
            <a:ext cx="275306" cy="2581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039F1-7871-D4EC-4F2E-1AA853AD91FD}"/>
              </a:ext>
            </a:extLst>
          </p:cNvPr>
          <p:cNvGrpSpPr/>
          <p:nvPr/>
        </p:nvGrpSpPr>
        <p:grpSpPr>
          <a:xfrm>
            <a:off x="250080" y="5161291"/>
            <a:ext cx="3493573" cy="678932"/>
            <a:chOff x="900027" y="5327098"/>
            <a:chExt cx="3493573" cy="6789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EC38CC-9F1B-2211-BE4F-B589F9936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8408" y="5327098"/>
              <a:ext cx="3055192" cy="6789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8FCD-10C4-BA60-5881-18F276CB170B}"/>
                </a:ext>
              </a:extLst>
            </p:cNvPr>
            <p:cNvSpPr txBox="1"/>
            <p:nvPr/>
          </p:nvSpPr>
          <p:spPr>
            <a:xfrm>
              <a:off x="900027" y="5476024"/>
              <a:ext cx="4983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endParaRPr lang="en-US" sz="20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893254-2F60-9B71-1D1C-FC030B406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756" y="5170806"/>
            <a:ext cx="2117389" cy="6789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26ADB-94E5-3E60-AC8E-31F0C0F18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3015" y="5873113"/>
            <a:ext cx="2507890" cy="68585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2514CF-669C-4471-0EF5-5088028369BE}"/>
              </a:ext>
            </a:extLst>
          </p:cNvPr>
          <p:cNvCxnSpPr>
            <a:cxnSpLocks/>
          </p:cNvCxnSpPr>
          <p:nvPr/>
        </p:nvCxnSpPr>
        <p:spPr>
          <a:xfrm>
            <a:off x="5683440" y="2179548"/>
            <a:ext cx="0" cy="425935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38562-6F3D-4E2D-F288-5FAA52E77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5269" y="2164783"/>
            <a:ext cx="1579555" cy="540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600052-CC11-23CB-E699-B0569B9B7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5115" y="2842293"/>
            <a:ext cx="533446" cy="270187"/>
          </a:xfrm>
          <a:prstGeom prst="rect">
            <a:avLst/>
          </a:prstGeom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A5B751A-502A-3CE3-0B35-B87419757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51654"/>
              </p:ext>
            </p:extLst>
          </p:nvPr>
        </p:nvGraphicFramePr>
        <p:xfrm>
          <a:off x="5810549" y="3421728"/>
          <a:ext cx="31464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279360" progId="Equation.DSMT4">
                  <p:embed/>
                </p:oleObj>
              </mc:Choice>
              <mc:Fallback>
                <p:oleObj name="Equation" r:id="rId12" imgW="16887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DB62A8-1E69-8CAB-3803-B36F3B5DC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549" y="3421728"/>
                        <a:ext cx="31464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37F2D0FC-9EEF-1D3E-C6F4-E91723DE9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497" y="3497011"/>
            <a:ext cx="275306" cy="25810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F95EC63-EA21-3471-8C1C-F5D85D50AC63}"/>
              </a:ext>
            </a:extLst>
          </p:cNvPr>
          <p:cNvGrpSpPr/>
          <p:nvPr/>
        </p:nvGrpSpPr>
        <p:grpSpPr>
          <a:xfrm>
            <a:off x="5810549" y="4002846"/>
            <a:ext cx="895185" cy="405392"/>
            <a:chOff x="5810448" y="3278162"/>
            <a:chExt cx="895185" cy="4053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BCFAAC-903F-D030-6715-34CDD6AC783C}"/>
                </a:ext>
              </a:extLst>
            </p:cNvPr>
            <p:cNvSpPr txBox="1"/>
            <p:nvPr/>
          </p:nvSpPr>
          <p:spPr>
            <a:xfrm>
              <a:off x="5810448" y="3278162"/>
              <a:ext cx="4983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endParaRPr lang="en-US" sz="2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135495-E307-055C-F0D9-CDAF188275C9}"/>
                </a:ext>
              </a:extLst>
            </p:cNvPr>
            <p:cNvSpPr txBox="1"/>
            <p:nvPr/>
          </p:nvSpPr>
          <p:spPr>
            <a:xfrm>
              <a:off x="6154691" y="3283444"/>
              <a:ext cx="5509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baseline="0" dirty="0">
                  <a:latin typeface="TimesLTStd-Roman"/>
                </a:rPr>
                <a:t>But</a:t>
              </a:r>
              <a:endParaRPr lang="en-US" sz="20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4C55890-A1DB-F2F8-5A02-F4588ECFA1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6077" y="4382370"/>
            <a:ext cx="1856670" cy="4641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2B359D-89A5-6B84-F9AC-5135A8EEFA0E}"/>
              </a:ext>
            </a:extLst>
          </p:cNvPr>
          <p:cNvSpPr txBox="1"/>
          <p:nvPr/>
        </p:nvSpPr>
        <p:spPr>
          <a:xfrm>
            <a:off x="5912124" y="4994638"/>
            <a:ext cx="3021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continuous at 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BCC24F-F341-43FA-3940-E01C6D4DE2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2747" y="4402334"/>
            <a:ext cx="331063" cy="3319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02ADA-C11F-6682-EAD0-094B2D6B67BD}"/>
              </a:ext>
            </a:extLst>
          </p:cNvPr>
          <p:cNvCxnSpPr>
            <a:cxnSpLocks/>
          </p:cNvCxnSpPr>
          <p:nvPr/>
        </p:nvCxnSpPr>
        <p:spPr>
          <a:xfrm flipV="1">
            <a:off x="2492312" y="5951526"/>
            <a:ext cx="785707" cy="1819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C841CB-1B01-A8EC-996B-CAAE92BC34EA}"/>
              </a:ext>
            </a:extLst>
          </p:cNvPr>
          <p:cNvCxnSpPr>
            <a:cxnSpLocks/>
          </p:cNvCxnSpPr>
          <p:nvPr/>
        </p:nvCxnSpPr>
        <p:spPr>
          <a:xfrm flipV="1">
            <a:off x="2957644" y="6321859"/>
            <a:ext cx="640750" cy="144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89447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2ED50-23DA-15BC-9391-BBF21C36B5B3}"/>
              </a:ext>
            </a:extLst>
          </p:cNvPr>
          <p:cNvSpPr txBox="1"/>
          <p:nvPr/>
        </p:nvSpPr>
        <p:spPr>
          <a:xfrm>
            <a:off x="1697328" y="271302"/>
            <a:ext cx="10143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LTStd-Roman"/>
              </a:rPr>
              <a:t>Use the definition of continuity and the properties of limits to show that the function is continuous at the </a:t>
            </a:r>
          </a:p>
          <a:p>
            <a:pPr algn="l"/>
            <a:r>
              <a:rPr lang="en-US" sz="1800" b="0" i="0" u="none" strike="noStrike" baseline="0" dirty="0">
                <a:latin typeface="TimesLTStd-Roman"/>
              </a:rPr>
              <a:t>given number </a:t>
            </a:r>
            <a:r>
              <a:rPr lang="en-US" sz="1800" b="0" i="1" u="none" strike="noStrike" baseline="0" dirty="0">
                <a:latin typeface="TimesLTStd-Italic"/>
              </a:rPr>
              <a:t>a</a:t>
            </a:r>
            <a:r>
              <a:rPr lang="en-US" sz="1800" b="0" i="0" u="none" strike="noStrike" baseline="0" dirty="0">
                <a:latin typeface="TimesLTStd-Roman"/>
              </a:rPr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420C5-FEA0-0B87-7255-53FF763FBC0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5882AFA-147B-5DF0-DC2C-DCFB914B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59127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32272-BE15-4AF8-A35E-200233D4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1" y="1034858"/>
            <a:ext cx="3477895" cy="326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1C8535-8DB7-895B-B96F-8AD1AAAD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1" y="2620201"/>
            <a:ext cx="4918790" cy="149894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360B03-9FE5-C8A6-5BB2-9D99AECD2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44030"/>
              </p:ext>
            </p:extLst>
          </p:nvPr>
        </p:nvGraphicFramePr>
        <p:xfrm>
          <a:off x="258047" y="2259013"/>
          <a:ext cx="401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203040" progId="Equation.DSMT4">
                  <p:embed/>
                </p:oleObj>
              </mc:Choice>
              <mc:Fallback>
                <p:oleObj name="Equation" r:id="rId4" imgW="2374560" imgH="20304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D473931E-E0B3-3F56-0B69-8003FA664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7" y="2259013"/>
                        <a:ext cx="40195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2E2E37-FC7A-5BA2-8044-4F4C3818771A}"/>
              </a:ext>
            </a:extLst>
          </p:cNvPr>
          <p:cNvSpPr txBox="1"/>
          <p:nvPr/>
        </p:nvSpPr>
        <p:spPr>
          <a:xfrm>
            <a:off x="258047" y="4164567"/>
            <a:ext cx="1439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8C180E-294D-8CC8-E1F1-6F01D1A3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98" y="5162476"/>
            <a:ext cx="275306" cy="258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86A8FC-67EC-7925-0EE7-FF3E4DC34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095" y="4673057"/>
            <a:ext cx="856537" cy="371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7630CD-3566-08FB-F612-54630124B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955" y="4164567"/>
            <a:ext cx="2997879" cy="4597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BD177E-4A52-291E-4547-26DF1E550D72}"/>
              </a:ext>
            </a:extLst>
          </p:cNvPr>
          <p:cNvSpPr txBox="1"/>
          <p:nvPr/>
        </p:nvSpPr>
        <p:spPr>
          <a:xfrm>
            <a:off x="1784393" y="5100257"/>
            <a:ext cx="121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3B9481-A00B-860C-4037-59232E347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6549" y="5148181"/>
            <a:ext cx="497547" cy="3400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CF8F555-FEF0-442A-DBFA-2C2D34927FDF}"/>
              </a:ext>
            </a:extLst>
          </p:cNvPr>
          <p:cNvGrpSpPr/>
          <p:nvPr/>
        </p:nvGrpSpPr>
        <p:grpSpPr>
          <a:xfrm>
            <a:off x="258047" y="5694468"/>
            <a:ext cx="4291982" cy="531724"/>
            <a:chOff x="258047" y="5694468"/>
            <a:chExt cx="4291982" cy="53172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FF49EB-615E-2F66-D7A9-060D4E396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1863" y="5747539"/>
              <a:ext cx="4018166" cy="4786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A27A5-1FDD-A41A-E62F-09B3B3D622BE}"/>
                </a:ext>
              </a:extLst>
            </p:cNvPr>
            <p:cNvSpPr txBox="1"/>
            <p:nvPr/>
          </p:nvSpPr>
          <p:spPr>
            <a:xfrm>
              <a:off x="258047" y="5694468"/>
              <a:ext cx="4983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endParaRPr lang="en-US" sz="20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9B6D4EE-85C4-BF7F-34F6-27D2CC03A9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93" y="5555057"/>
            <a:ext cx="2765636" cy="67893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DBAD88-F703-8D93-ACA0-E11DB29547B9}"/>
              </a:ext>
            </a:extLst>
          </p:cNvPr>
          <p:cNvCxnSpPr>
            <a:cxnSpLocks/>
          </p:cNvCxnSpPr>
          <p:nvPr/>
        </p:nvCxnSpPr>
        <p:spPr>
          <a:xfrm>
            <a:off x="5768954" y="2179548"/>
            <a:ext cx="0" cy="425935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2E8A3F3-607A-DE82-168A-53C6D68A8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770957"/>
            <a:ext cx="2966389" cy="4345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B1F67A-E797-1CFC-A587-FA9A996EBB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0225" y="2189877"/>
            <a:ext cx="2972687" cy="5353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98AA50-316D-0A37-B692-BAAF6D6E5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708" y="3349348"/>
            <a:ext cx="856537" cy="3715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D1EB14-7852-5612-FBB1-F7C20B07C171}"/>
              </a:ext>
            </a:extLst>
          </p:cNvPr>
          <p:cNvSpPr txBox="1"/>
          <p:nvPr/>
        </p:nvSpPr>
        <p:spPr>
          <a:xfrm>
            <a:off x="6613113" y="3753824"/>
            <a:ext cx="74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2970E19-40D3-0AE6-FE38-B23134C21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162" y="3824472"/>
            <a:ext cx="497547" cy="340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63AF0A-D4D2-D3DF-C044-7BD68494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541" y="3809439"/>
            <a:ext cx="275306" cy="2581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6877E46-D765-928C-3FCE-21B5317D0743}"/>
              </a:ext>
            </a:extLst>
          </p:cNvPr>
          <p:cNvSpPr txBox="1"/>
          <p:nvPr/>
        </p:nvSpPr>
        <p:spPr>
          <a:xfrm>
            <a:off x="5949118" y="4254209"/>
            <a:ext cx="498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2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A8C9A6-E3DB-08FE-59C2-C39E118684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5709" y="4236662"/>
            <a:ext cx="1234421" cy="5101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3FC489-AA16-F945-7ECF-425D5A7472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1720" y="4236996"/>
            <a:ext cx="1045479" cy="4219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F9DB35-1094-77C7-A581-CE2725F8A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818" y="4322513"/>
            <a:ext cx="275306" cy="2581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E450049-60B7-3387-1476-DED00503D59C}"/>
              </a:ext>
            </a:extLst>
          </p:cNvPr>
          <p:cNvSpPr txBox="1"/>
          <p:nvPr/>
        </p:nvSpPr>
        <p:spPr>
          <a:xfrm>
            <a:off x="5948836" y="4968650"/>
            <a:ext cx="379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at </a:t>
            </a:r>
            <a:r>
              <a:rPr lang="en-US" sz="2000" b="0" i="0" u="none" strike="noStrike" baseline="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/>
      <p:bldP spid="18" grpId="0"/>
      <p:bldP spid="32" grpId="0"/>
      <p:bldP spid="35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1440E-8847-3EEF-8F71-273956792D36}"/>
              </a:ext>
            </a:extLst>
          </p:cNvPr>
          <p:cNvSpPr txBox="1"/>
          <p:nvPr/>
        </p:nvSpPr>
        <p:spPr>
          <a:xfrm>
            <a:off x="1672563" y="275470"/>
            <a:ext cx="10102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why the function below is discontinuous at the given number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Sketch the graph of the function.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5CFA0-27C7-A065-DF58-70226934C90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406D3F2-1D32-7672-43DF-7174C6C8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33085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144FB-BEB2-76FF-250E-F1F7CEFB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6" y="1101145"/>
            <a:ext cx="4676315" cy="1053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08F51-56FF-1E12-982D-9A50CCA7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80" y="3268821"/>
            <a:ext cx="4918790" cy="149894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1EA338B-C83F-7425-5113-52DBE4151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97131"/>
              </p:ext>
            </p:extLst>
          </p:nvPr>
        </p:nvGraphicFramePr>
        <p:xfrm>
          <a:off x="296126" y="2907633"/>
          <a:ext cx="401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203040" progId="Equation.DSMT4">
                  <p:embed/>
                </p:oleObj>
              </mc:Choice>
              <mc:Fallback>
                <p:oleObj name="Equation" r:id="rId4" imgW="23745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360B03-9FE5-C8A6-5BB2-9D99AECD2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2907633"/>
                        <a:ext cx="40195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E6E0472-B86A-14CD-3446-FAA7C97B85F0}"/>
              </a:ext>
            </a:extLst>
          </p:cNvPr>
          <p:cNvGrpSpPr/>
          <p:nvPr/>
        </p:nvGrpSpPr>
        <p:grpSpPr>
          <a:xfrm>
            <a:off x="296126" y="4871130"/>
            <a:ext cx="1439281" cy="400110"/>
            <a:chOff x="866620" y="5351355"/>
            <a:chExt cx="1439281" cy="4001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D5AE75-B492-1B0D-07ED-31F99BC8F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7818" y="5396843"/>
              <a:ext cx="1071505" cy="3480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68EB81-9AD5-E681-5903-C86C51437B24}"/>
                </a:ext>
              </a:extLst>
            </p:cNvPr>
            <p:cNvSpPr txBox="1"/>
            <p:nvPr/>
          </p:nvSpPr>
          <p:spPr>
            <a:xfrm>
              <a:off x="866620" y="5351355"/>
              <a:ext cx="14392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 </a:t>
              </a:r>
              <a:r>
                <a:rPr lang="en-US" sz="20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098CF4-312E-B86A-6281-19ACC7A31B32}"/>
              </a:ext>
            </a:extLst>
          </p:cNvPr>
          <p:cNvGrpSpPr/>
          <p:nvPr/>
        </p:nvGrpSpPr>
        <p:grpSpPr>
          <a:xfrm>
            <a:off x="299500" y="5419463"/>
            <a:ext cx="2561230" cy="526431"/>
            <a:chOff x="299500" y="5419463"/>
            <a:chExt cx="2561230" cy="5264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A2335E-16AF-26DE-2685-F034E6AAF040}"/>
                </a:ext>
              </a:extLst>
            </p:cNvPr>
            <p:cNvSpPr txBox="1"/>
            <p:nvPr/>
          </p:nvSpPr>
          <p:spPr>
            <a:xfrm>
              <a:off x="299500" y="5419463"/>
              <a:ext cx="14392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 </a:t>
              </a:r>
              <a:r>
                <a:rPr lang="en-US" sz="20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DEC4C379-AA89-06AC-C8D4-1C4A2C16DF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8588544"/>
                </p:ext>
              </p:extLst>
            </p:nvPr>
          </p:nvGraphicFramePr>
          <p:xfrm>
            <a:off x="708080" y="5426781"/>
            <a:ext cx="215265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55600" imgH="279360" progId="Equation.DSMT4">
                    <p:embed/>
                  </p:oleObj>
                </mc:Choice>
                <mc:Fallback>
                  <p:oleObj name="Equation" r:id="rId7" imgW="1155600" imgH="2793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BFDB62A8-1E69-8CAB-3803-B36F3B5DC9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080" y="5426781"/>
                          <a:ext cx="2152650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47CB177-9D9A-0BD1-6907-2E605E24F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11001"/>
              </p:ext>
            </p:extLst>
          </p:nvPr>
        </p:nvGraphicFramePr>
        <p:xfrm>
          <a:off x="2887042" y="5404264"/>
          <a:ext cx="22240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291960" progId="Equation.DSMT4">
                  <p:embed/>
                </p:oleObj>
              </mc:Choice>
              <mc:Fallback>
                <p:oleObj name="Equation" r:id="rId9" imgW="1193760" imgH="291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EC4C379-AA89-06AC-C8D4-1C4A2C16D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042" y="5404264"/>
                        <a:ext cx="22240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D5889E-0B62-3119-86D3-28823C775C01}"/>
              </a:ext>
            </a:extLst>
          </p:cNvPr>
          <p:cNvCxnSpPr>
            <a:cxnSpLocks/>
          </p:cNvCxnSpPr>
          <p:nvPr/>
        </p:nvCxnSpPr>
        <p:spPr>
          <a:xfrm>
            <a:off x="5972884" y="2179548"/>
            <a:ext cx="0" cy="425935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3AB2DBD-0ED6-0713-BC32-17E6C4BDC8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9005" y="4957983"/>
            <a:ext cx="275306" cy="2581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C9A9D6-E0A5-ACF7-E1BE-96FB2BDE8B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779" y="6094574"/>
            <a:ext cx="275306" cy="25810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4A81A44-878E-BE44-EC38-4F88F76AF5F7}"/>
              </a:ext>
            </a:extLst>
          </p:cNvPr>
          <p:cNvGrpSpPr/>
          <p:nvPr/>
        </p:nvGrpSpPr>
        <p:grpSpPr>
          <a:xfrm>
            <a:off x="637944" y="6010414"/>
            <a:ext cx="3268006" cy="563518"/>
            <a:chOff x="637944" y="6010414"/>
            <a:chExt cx="3268006" cy="56351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31090FD-3907-DAF4-CFA7-2CC64EE47B21}"/>
                </a:ext>
              </a:extLst>
            </p:cNvPr>
            <p:cNvGrpSpPr/>
            <p:nvPr/>
          </p:nvGrpSpPr>
          <p:grpSpPr>
            <a:xfrm>
              <a:off x="637944" y="6010414"/>
              <a:ext cx="2292921" cy="563518"/>
              <a:chOff x="477673" y="5995405"/>
              <a:chExt cx="2292921" cy="56351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B15F2CB-B6EB-89DF-B28E-CDD9E6F4D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2610" y="5995405"/>
                <a:ext cx="1767984" cy="56351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216598-6F43-274F-F9F4-DE75D74DBA91}"/>
                  </a:ext>
                </a:extLst>
              </p:cNvPr>
              <p:cNvSpPr txBox="1"/>
              <p:nvPr/>
            </p:nvSpPr>
            <p:spPr>
              <a:xfrm>
                <a:off x="477673" y="6014156"/>
                <a:ext cx="7154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endParaRPr lang="en-US" sz="20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33AC71-D686-D605-320F-85B720E67CDB}"/>
                </a:ext>
              </a:extLst>
            </p:cNvPr>
            <p:cNvSpPr txBox="1"/>
            <p:nvPr/>
          </p:nvSpPr>
          <p:spPr>
            <a:xfrm>
              <a:off x="2917709" y="6023570"/>
              <a:ext cx="9882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exists</a:t>
              </a:r>
              <a:endParaRPr lang="en-US" sz="20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887CB5-9C67-0D55-0B4A-CF641454CF5B}"/>
              </a:ext>
            </a:extLst>
          </p:cNvPr>
          <p:cNvGrpSpPr/>
          <p:nvPr/>
        </p:nvGrpSpPr>
        <p:grpSpPr>
          <a:xfrm>
            <a:off x="6219117" y="2200361"/>
            <a:ext cx="895185" cy="405392"/>
            <a:chOff x="5810448" y="3278162"/>
            <a:chExt cx="895185" cy="405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C6A623-762E-CAF3-C2C7-5893A777E570}"/>
                </a:ext>
              </a:extLst>
            </p:cNvPr>
            <p:cNvSpPr txBox="1"/>
            <p:nvPr/>
          </p:nvSpPr>
          <p:spPr>
            <a:xfrm>
              <a:off x="5810448" y="3278162"/>
              <a:ext cx="4983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endParaRPr lang="en-US" sz="2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7AA3AD-6AB7-42AD-6FDD-C9BBE539D612}"/>
                </a:ext>
              </a:extLst>
            </p:cNvPr>
            <p:cNvSpPr txBox="1"/>
            <p:nvPr/>
          </p:nvSpPr>
          <p:spPr>
            <a:xfrm>
              <a:off x="6154691" y="3283444"/>
              <a:ext cx="5509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baseline="0" dirty="0">
                  <a:latin typeface="TimesLTStd-Roman"/>
                </a:rPr>
                <a:t>But</a:t>
              </a:r>
              <a:endParaRPr lang="en-US" sz="2000" dirty="0"/>
            </a:p>
          </p:txBody>
        </p: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24E0475-21AB-7B76-C16F-E92D8E2A7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15516"/>
              </p:ext>
            </p:extLst>
          </p:nvPr>
        </p:nvGraphicFramePr>
        <p:xfrm>
          <a:off x="7089775" y="2632751"/>
          <a:ext cx="18700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279360" progId="Equation.DSMT4">
                  <p:embed/>
                </p:oleObj>
              </mc:Choice>
              <mc:Fallback>
                <p:oleObj name="Equation" r:id="rId13" imgW="100296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EC4C379-AA89-06AC-C8D4-1C4A2C16D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2632751"/>
                        <a:ext cx="18700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A0915E5-F5A7-416F-F8D5-B5B59A4D9265}"/>
              </a:ext>
            </a:extLst>
          </p:cNvPr>
          <p:cNvSpPr txBox="1"/>
          <p:nvPr/>
        </p:nvSpPr>
        <p:spPr>
          <a:xfrm>
            <a:off x="6272773" y="3163165"/>
            <a:ext cx="3693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continuous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E75C3E-A3AE-4BCC-778E-34413A4426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5910" y="2682791"/>
            <a:ext cx="331063" cy="3319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466F1C-9266-E836-7A54-53B7BF42CD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6389" y="3721286"/>
            <a:ext cx="670618" cy="3124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18AF23-C545-0A03-AD8B-0B9248C2F0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1916" y="3644797"/>
            <a:ext cx="365792" cy="4496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343E6C9-6C37-CB9E-1843-8AC936274F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14904" y="3736976"/>
            <a:ext cx="670618" cy="31244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31E7FE2-CB9E-2FE0-C773-D0A4F06DE8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6717" y="3656864"/>
            <a:ext cx="373412" cy="4572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0D228F8-B72C-3A70-4E32-9ACAE87513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5968" y="3640940"/>
            <a:ext cx="365792" cy="4496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C784AD4-53E4-4B61-0785-33C6D7E877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3797" y="4309224"/>
            <a:ext cx="693480" cy="34293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EB7D941-4D49-8371-EBFF-856C77D4C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41992" y="4246146"/>
            <a:ext cx="3105150" cy="234315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99B8CC-F434-0366-D0FA-8D1C93C5C2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49451" y="4253825"/>
            <a:ext cx="3105150" cy="234315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CD7AAAA-02A3-5BDB-BB60-B46C704831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41992" y="4247814"/>
            <a:ext cx="3105150" cy="234315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393A4A5-BA7E-8683-74A2-52622CFABF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42873" y="4256535"/>
            <a:ext cx="3105150" cy="234315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CAECF27-9C8A-EC78-8C07-DBC74165CA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49451" y="4251056"/>
            <a:ext cx="3105150" cy="234315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959EC69-2B23-8EC7-A320-8CE8B00AEC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38032" y="4248006"/>
            <a:ext cx="3105150" cy="234315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26DFD3A-4BC6-A815-E643-D5E96B721A8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42752" y="4251056"/>
            <a:ext cx="3105150" cy="234315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C21436E-2DB0-FD37-3EA2-EA2AF1AF69C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41111" y="4256919"/>
            <a:ext cx="3105150" cy="234315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7F39DDC-EDDD-C771-CBF2-FA55AB53AA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41683" y="4248095"/>
            <a:ext cx="3105150" cy="234315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C7B82BE-7AD8-D6A8-E66E-C9685ED39A7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40949" y="4253656"/>
            <a:ext cx="3105150" cy="234315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6EE0286-F226-EC95-043F-B63069C9F40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40872" y="4256926"/>
            <a:ext cx="3105150" cy="234315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57D0C37B-073D-C545-DB4D-049F7C9A72E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41075" y="4251056"/>
            <a:ext cx="3105150" cy="234315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B0182E7-3427-FE76-E301-130A6A59F4A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44610" y="4257465"/>
            <a:ext cx="3105150" cy="234315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BF16A43-8CF0-9313-CEC8-F01D8D4DBBA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354480" y="3702679"/>
            <a:ext cx="762066" cy="36579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508A283-D233-6F85-F3B7-46A34DB1C49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46301" y="4254392"/>
            <a:ext cx="3105150" cy="234315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522979-EE17-22CC-5AA2-D30750C35A5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42192" y="4259217"/>
            <a:ext cx="3105150" cy="234315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1838A5A-F383-D39C-1B33-BF0DCFFEA9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44564" y="4256145"/>
            <a:ext cx="3105150" cy="234315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E48B5EE-DC60-D3A3-45B1-5ACC8E5F5DC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43729" y="4250003"/>
            <a:ext cx="3105150" cy="234315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1E874B8-9D02-F91F-9E01-12544BCB961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46569" y="4250540"/>
            <a:ext cx="3105150" cy="23431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89B99C5C-B5D7-2BA6-D7EF-4F96595FD7B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245105" y="4258935"/>
            <a:ext cx="3105150" cy="234315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5B57071-49A2-FAC2-6CE0-1CAF21C5FD8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244417" y="4258788"/>
            <a:ext cx="3105150" cy="234315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6E9F48A2-68BD-E48D-C8CF-E37DC28A482A}"/>
              </a:ext>
            </a:extLst>
          </p:cNvPr>
          <p:cNvSpPr/>
          <p:nvPr/>
        </p:nvSpPr>
        <p:spPr>
          <a:xfrm>
            <a:off x="9287105" y="4693524"/>
            <a:ext cx="88234" cy="882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D47BCA7-9EDC-B711-DA1E-0143830563F7}"/>
              </a:ext>
            </a:extLst>
          </p:cNvPr>
          <p:cNvSpPr/>
          <p:nvPr/>
        </p:nvSpPr>
        <p:spPr>
          <a:xfrm>
            <a:off x="9288473" y="5041262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36" grpId="0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DD4F5377-AEB9-7A6D-9F33-5F272BFB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08" y="186847"/>
            <a:ext cx="326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Types of Discontinuities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32D43-BE88-B342-DA53-7AAC6F78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85" y="689555"/>
            <a:ext cx="2926110" cy="2639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37EC5-9F34-B897-1AA6-D55E2214E7D3}"/>
              </a:ext>
            </a:extLst>
          </p:cNvPr>
          <p:cNvSpPr txBox="1"/>
          <p:nvPr/>
        </p:nvSpPr>
        <p:spPr>
          <a:xfrm>
            <a:off x="1382561" y="3253636"/>
            <a:ext cx="3045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undefined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618C8-D986-564F-14D7-2E707373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95" y="696449"/>
            <a:ext cx="3118375" cy="2632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6EF640-717B-8519-E4DC-79F56CFFC90C}"/>
              </a:ext>
            </a:extLst>
          </p:cNvPr>
          <p:cNvSpPr txBox="1"/>
          <p:nvPr/>
        </p:nvSpPr>
        <p:spPr>
          <a:xfrm>
            <a:off x="7094428" y="3266523"/>
            <a:ext cx="2926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removable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402221-9011-4206-6FCF-6C02E59A5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94" y="3897993"/>
            <a:ext cx="2911092" cy="24690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67A521-1A7D-55F4-0C41-803777141566}"/>
              </a:ext>
            </a:extLst>
          </p:cNvPr>
          <p:cNvSpPr txBox="1"/>
          <p:nvPr/>
        </p:nvSpPr>
        <p:spPr>
          <a:xfrm>
            <a:off x="1491508" y="6158309"/>
            <a:ext cx="2707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infinite discontinuity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B72FB9-FEC7-2867-465E-CC3818C6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17" y="3962768"/>
            <a:ext cx="2956816" cy="23395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322AB9-5B27-DC3E-18B2-662E1947E7D7}"/>
              </a:ext>
            </a:extLst>
          </p:cNvPr>
          <p:cNvSpPr txBox="1"/>
          <p:nvPr/>
        </p:nvSpPr>
        <p:spPr>
          <a:xfrm>
            <a:off x="7365969" y="6128376"/>
            <a:ext cx="2529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jump discontinuities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C1D40-765E-0838-99F7-AD5E7C463799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7D45963-4A97-3C40-A064-20582465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55" y="279486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7F6E355-C2B8-DF7D-1F37-E8597DDC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381" y="255905"/>
            <a:ext cx="24032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Consider the function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D5AC91D8-B810-3272-4973-7CCDB7DCE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0221"/>
              </p:ext>
            </p:extLst>
          </p:nvPr>
        </p:nvGraphicFramePr>
        <p:xfrm>
          <a:off x="696913" y="771525"/>
          <a:ext cx="4911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419040" progId="Equation.DSMT4">
                  <p:embed/>
                </p:oleObj>
              </mc:Choice>
              <mc:Fallback>
                <p:oleObj name="Equation" r:id="rId2" imgW="2806560" imgH="419040" progId="Equation.DSMT4">
                  <p:embed/>
                  <p:pic>
                    <p:nvPicPr>
                      <p:cNvPr id="26647" name="Object 3">
                        <a:extLst>
                          <a:ext uri="{FF2B5EF4-FFF2-40B4-BE49-F238E27FC236}">
                            <a16:creationId xmlns:a16="http://schemas.microsoft.com/office/drawing/2014/main" id="{0DB10D18-52D5-447C-2DC7-1A0C1979B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771525"/>
                        <a:ext cx="49117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D8D71C97-713A-4D9A-0ADF-BB58E70EE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6005"/>
              </p:ext>
            </p:extLst>
          </p:nvPr>
        </p:nvGraphicFramePr>
        <p:xfrm>
          <a:off x="330160" y="3336313"/>
          <a:ext cx="1178161" cy="7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419040" progId="Equation.DSMT4">
                  <p:embed/>
                </p:oleObj>
              </mc:Choice>
              <mc:Fallback>
                <p:oleObj name="Equation" r:id="rId4" imgW="672840" imgH="41904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267F8A3D-1FD1-3161-078B-4560EC980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60" y="3336313"/>
                        <a:ext cx="1178161" cy="73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E297957F-F846-0235-3148-4A7617A88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69858"/>
              </p:ext>
            </p:extLst>
          </p:nvPr>
        </p:nvGraphicFramePr>
        <p:xfrm>
          <a:off x="1503720" y="3373485"/>
          <a:ext cx="2688254" cy="71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06080" progId="Equation.DSMT4">
                  <p:embed/>
                </p:oleObj>
              </mc:Choice>
              <mc:Fallback>
                <p:oleObj name="Equation" r:id="rId6" imgW="1536480" imgH="40608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1F79E5EE-BCFD-FDFB-8C74-DA412B55E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720" y="3373485"/>
                        <a:ext cx="2688254" cy="711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1">
            <a:extLst>
              <a:ext uri="{FF2B5EF4-FFF2-40B4-BE49-F238E27FC236}">
                <a16:creationId xmlns:a16="http://schemas.microsoft.com/office/drawing/2014/main" id="{50CFEECB-F93B-1F86-CB87-85689C761F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5320" y="3472770"/>
            <a:ext cx="645997" cy="256262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5F011D33-2B37-12EA-6B37-1917B4281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3843" y="3828316"/>
            <a:ext cx="540623" cy="229123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16ADCB85-E776-5E37-F3A3-ED5918DB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69755"/>
              </p:ext>
            </p:extLst>
          </p:nvPr>
        </p:nvGraphicFramePr>
        <p:xfrm>
          <a:off x="6071464" y="3583796"/>
          <a:ext cx="1022035" cy="28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164880" progId="Equation.DSMT4">
                  <p:embed/>
                </p:oleObj>
              </mc:Choice>
              <mc:Fallback>
                <p:oleObj name="Equation" r:id="rId8" imgW="583920" imgH="16488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70B2448D-D33D-D8B3-5A13-99C37953B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464" y="3583796"/>
                        <a:ext cx="1022035" cy="28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>
            <a:extLst>
              <a:ext uri="{FF2B5EF4-FFF2-40B4-BE49-F238E27FC236}">
                <a16:creationId xmlns:a16="http://schemas.microsoft.com/office/drawing/2014/main" id="{69124174-802A-AE36-83E2-A63100FFE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49610"/>
              </p:ext>
            </p:extLst>
          </p:nvPr>
        </p:nvGraphicFramePr>
        <p:xfrm>
          <a:off x="7081820" y="3569825"/>
          <a:ext cx="401638" cy="3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177480" progId="Equation.DSMT4">
                  <p:embed/>
                </p:oleObj>
              </mc:Choice>
              <mc:Fallback>
                <p:oleObj name="Equation" r:id="rId10" imgW="228600" imgH="177480" progId="Equation.DSMT4">
                  <p:embed/>
                  <p:pic>
                    <p:nvPicPr>
                      <p:cNvPr id="13" name="Object 14">
                        <a:extLst>
                          <a:ext uri="{FF2B5EF4-FFF2-40B4-BE49-F238E27FC236}">
                            <a16:creationId xmlns:a16="http://schemas.microsoft.com/office/drawing/2014/main" id="{4A06248D-7781-390F-1D3F-D44C40C25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20" y="3569825"/>
                        <a:ext cx="401638" cy="310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CE6214AE-6270-836A-A6D0-E6AFECBE4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21320"/>
              </p:ext>
            </p:extLst>
          </p:nvPr>
        </p:nvGraphicFramePr>
        <p:xfrm>
          <a:off x="248955" y="4170079"/>
          <a:ext cx="4426632" cy="4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200" imgH="253800" progId="Equation.DSMT4">
                  <p:embed/>
                </p:oleObj>
              </mc:Choice>
              <mc:Fallback>
                <p:oleObj name="Equation" r:id="rId12" imgW="2527200" imgH="253800" progId="Equation.DSMT4">
                  <p:embed/>
                  <p:pic>
                    <p:nvPicPr>
                      <p:cNvPr id="15" name="Object 21">
                        <a:extLst>
                          <a:ext uri="{FF2B5EF4-FFF2-40B4-BE49-F238E27FC236}">
                            <a16:creationId xmlns:a16="http://schemas.microsoft.com/office/drawing/2014/main" id="{997A8518-CD35-C29F-4F34-14DF8784C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55" y="4170079"/>
                        <a:ext cx="4426632" cy="4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7D5D8A-5A92-5D84-B164-1E1C8A6D06A1}"/>
              </a:ext>
            </a:extLst>
          </p:cNvPr>
          <p:cNvSpPr txBox="1"/>
          <p:nvPr/>
        </p:nvSpPr>
        <p:spPr>
          <a:xfrm>
            <a:off x="248955" y="1534561"/>
            <a:ext cx="8191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Show that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undefined discontinuity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(a hole in the graph)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2CBA4-9F81-0F9E-C890-40B49441F78D}"/>
              </a:ext>
            </a:extLst>
          </p:cNvPr>
          <p:cNvSpPr txBox="1"/>
          <p:nvPr/>
        </p:nvSpPr>
        <p:spPr>
          <a:xfrm>
            <a:off x="248955" y="1992111"/>
            <a:ext cx="11594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Redefine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piecewise function so that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at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(and thus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“remove” the undefined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discontinuity).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A86E694C-DA93-F81C-93E4-FF46A402C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60935"/>
              </p:ext>
            </p:extLst>
          </p:nvPr>
        </p:nvGraphicFramePr>
        <p:xfrm>
          <a:off x="4206178" y="3526289"/>
          <a:ext cx="18669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291960" progId="Equation.DSMT4">
                  <p:embed/>
                </p:oleObj>
              </mc:Choice>
              <mc:Fallback>
                <p:oleObj name="Equation" r:id="rId14" imgW="1066680" imgH="29196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E297957F-F846-0235-3148-4A7617A88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178" y="3526289"/>
                        <a:ext cx="18669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69AD5230-831D-331F-62C7-F61ED0AD4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11241"/>
              </p:ext>
            </p:extLst>
          </p:nvPr>
        </p:nvGraphicFramePr>
        <p:xfrm>
          <a:off x="1497910" y="2822740"/>
          <a:ext cx="4044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11200" imgH="228600" progId="Equation.DSMT4">
                  <p:embed/>
                </p:oleObj>
              </mc:Choice>
              <mc:Fallback>
                <p:oleObj name="Equation" r:id="rId16" imgW="2311200" imgH="2286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D5AC91D8-B810-3272-4973-7CCDB7DCE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910" y="2822740"/>
                        <a:ext cx="40449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6D4AABB8-625F-91CA-F63F-E51D048F0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1176" y="4210664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5CECAF-E1D5-1ABE-D425-37573D60FF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81176" y="4214680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C13689-5CF1-5274-F0F8-0F73DA2B123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79899" y="4217452"/>
            <a:ext cx="3105150" cy="2343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815108-7281-3409-EC1C-1B936DD61B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5200" y="4211922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4565BF8-2135-CE61-BA0F-C8BBC663D3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89224" y="4215728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8BD8DC-24EE-B62B-53C0-01CD2D489A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90308" y="4218819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D988456-4F12-FB9F-F09F-124B51D0EB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87066" y="4218567"/>
            <a:ext cx="3105150" cy="234315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3295C4FE-AB64-4E5B-249C-80CDC0C1DB01}"/>
              </a:ext>
            </a:extLst>
          </p:cNvPr>
          <p:cNvSpPr/>
          <p:nvPr/>
        </p:nvSpPr>
        <p:spPr>
          <a:xfrm>
            <a:off x="7182966" y="5605108"/>
            <a:ext cx="88234" cy="882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21">
            <a:extLst>
              <a:ext uri="{FF2B5EF4-FFF2-40B4-BE49-F238E27FC236}">
                <a16:creationId xmlns:a16="http://schemas.microsoft.com/office/drawing/2014/main" id="{99511493-AEBA-9076-7011-D10ABCD81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246648"/>
              </p:ext>
            </p:extLst>
          </p:nvPr>
        </p:nvGraphicFramePr>
        <p:xfrm>
          <a:off x="6858078" y="5262694"/>
          <a:ext cx="434147" cy="33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253800" progId="Equation.DSMT4">
                  <p:embed/>
                </p:oleObj>
              </mc:Choice>
              <mc:Fallback>
                <p:oleObj name="Equation" r:id="rId25" imgW="330120" imgH="253800" progId="Equation.DSMT4">
                  <p:embed/>
                  <p:pic>
                    <p:nvPicPr>
                      <p:cNvPr id="25" name="Object 21">
                        <a:extLst>
                          <a:ext uri="{FF2B5EF4-FFF2-40B4-BE49-F238E27FC236}">
                            <a16:creationId xmlns:a16="http://schemas.microsoft.com/office/drawing/2014/main" id="{CE6214AE-6270-836A-A6D0-E6AFECBE4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78" y="5262694"/>
                        <a:ext cx="434147" cy="333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61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21" grpId="0" animBg="1"/>
      <p:bldP spid="22" grpId="0" animBg="1"/>
      <p:bldP spid="6" grpId="0"/>
      <p:bldP spid="8" grpId="0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981</Words>
  <Application>Microsoft Office PowerPoint</Application>
  <PresentationFormat>Widescreen</PresentationFormat>
  <Paragraphs>164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Times New Roman</vt:lpstr>
      <vt:lpstr>TimesLTStd-Italic</vt:lpstr>
      <vt:lpstr>TimesLTStd-Roman</vt:lpstr>
      <vt:lpstr>TimesNewRoman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120</cp:revision>
  <dcterms:created xsi:type="dcterms:W3CDTF">2022-06-05T19:04:41Z</dcterms:created>
  <dcterms:modified xsi:type="dcterms:W3CDTF">2024-08-28T19:47:44Z</dcterms:modified>
</cp:coreProperties>
</file>