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6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40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7CC2-F440-D56D-EAE6-103928831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1327-C064-D184-A32D-036FAA50D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188AF-CDA8-E266-B2A5-6EAC445B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B4D19-6877-E429-982A-4EFB1418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21092-768E-5608-D3EB-EA55F00D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8A57-3AC9-9B9C-E5B9-3B9F3296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9DC8F-B1EA-D6F5-D9BF-601FDC7F5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F8CE4-B5F6-E65D-2CE6-AEB3744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3AC42-7C7A-60B1-8742-85F85FAE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5C360-21AF-73A2-BB24-3815A312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78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47355-F2CC-F7CD-937F-44F004F55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67717-4458-AE3F-689B-63DD667BC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B7694-2E9A-FC66-7669-BF46EB74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A9423-6ED4-B676-4E97-735BABBA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DF50A-4222-54D4-EE3B-A01339BF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53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C199-4253-C00E-F326-E170F634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D24D4-9308-690B-50ED-BA5DA3B73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8217-F027-E73E-00E2-2FE1BAE8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977D3-E099-CC7A-9CDF-20B6727B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148D-279E-3FD7-ECE7-A8D46BAC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08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935E-3298-0CDA-EA32-7A300B87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4C81F-84DB-3EFD-F029-22C6CFE8C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5BD52-F169-8D37-949A-882EB521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A463-48E6-A42E-24F3-9155ACBE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8AA14-04B3-1F04-E230-E376C5F6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9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F973-9B84-B879-C059-3CB44C51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56661-83E5-96B3-7ED7-326B07911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FD063-8441-0D49-6169-8A5B13A85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4F740-C506-0348-884C-F7298330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54514-03A6-5E89-35D8-BC22DF21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12A6-87D0-4174-D411-0013084E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9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CBF-EAD2-505D-832E-83C43D8D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2C2C9-0590-760F-EAAE-8C45B858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13F71-EF4F-FBDA-A679-0BB4F0901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C5175-2BA2-BF68-68CE-01E0C8689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A0F8C-2B8F-9583-3BFD-3C4BA02E6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03166-E461-D607-B4D0-BBF9B47B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B9316-F8F0-D87A-7102-2348A3AE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98C4A-CA09-5271-8D20-445865C6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38DE5-7082-7FB2-CEA9-78293BF5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CFEF8-84FD-E82E-C6F2-FED250AD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74BB3-1A84-2BF7-1BA2-41BE8022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F7F48-B370-8E49-B3E9-6792B5C5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98C95-7B6D-67E3-F698-4BF246F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070F4-6277-67D1-5F46-F64003A1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F7B71-F60A-980E-50E2-7A64CB0D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1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6980-7DCD-DB89-9570-203CF937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14641-0931-E5C0-D851-0595A673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63204-2174-C22F-031B-7CE44502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4CD27-3CAE-8DFD-4F7B-AF3E8506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7717D-ACF0-2934-F644-D537F3AE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670A8-3DA5-AFD9-CF9F-0660EB35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25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1BE5-C308-02D3-FF8C-D70E9C73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65733-4276-C735-6C13-6C168B6C7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4D96A-D713-6BD1-5FFC-77E42FA16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5237E-F92B-7F6B-5DB5-5D9F7CC2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8BC8D-73EA-32F1-4DC2-DEBF9F05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DA5D0-0F19-A985-C23A-A733EFDD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0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CAFCC-587A-D08B-4771-E6A08FBD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276FD-E655-9A05-B107-10105ED5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435B5-BB52-93C9-ECDB-307F25CE3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19A0C-0B9D-43D7-BB14-713D39847F1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D70FA-7B3B-8288-3C20-436D64E7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A3671-DDF1-9A57-2BE2-5369E09FF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wmf"/><Relationship Id="rId18" Type="http://schemas.openxmlformats.org/officeDocument/2006/relationships/image" Target="../media/image69.wmf"/><Relationship Id="rId26" Type="http://schemas.openxmlformats.org/officeDocument/2006/relationships/image" Target="../media/image74.wmf"/><Relationship Id="rId39" Type="http://schemas.openxmlformats.org/officeDocument/2006/relationships/image" Target="../media/image83.wmf"/><Relationship Id="rId3" Type="http://schemas.openxmlformats.org/officeDocument/2006/relationships/image" Target="../media/image59.png"/><Relationship Id="rId21" Type="http://schemas.openxmlformats.org/officeDocument/2006/relationships/image" Target="../media/image71.png"/><Relationship Id="rId34" Type="http://schemas.openxmlformats.org/officeDocument/2006/relationships/image" Target="../media/image80.png"/><Relationship Id="rId42" Type="http://schemas.openxmlformats.org/officeDocument/2006/relationships/image" Target="../media/image85.png"/><Relationship Id="rId47" Type="http://schemas.openxmlformats.org/officeDocument/2006/relationships/image" Target="../media/image90.png"/><Relationship Id="rId50" Type="http://schemas.openxmlformats.org/officeDocument/2006/relationships/image" Target="../media/image93.png"/><Relationship Id="rId7" Type="http://schemas.openxmlformats.org/officeDocument/2006/relationships/image" Target="../media/image62.png"/><Relationship Id="rId12" Type="http://schemas.openxmlformats.org/officeDocument/2006/relationships/oleObject" Target="../embeddings/oleObject29.bin"/><Relationship Id="rId17" Type="http://schemas.openxmlformats.org/officeDocument/2006/relationships/oleObject" Target="../embeddings/oleObject31.bin"/><Relationship Id="rId25" Type="http://schemas.openxmlformats.org/officeDocument/2006/relationships/oleObject" Target="../embeddings/oleObject34.bin"/><Relationship Id="rId33" Type="http://schemas.openxmlformats.org/officeDocument/2006/relationships/image" Target="../media/image79.png"/><Relationship Id="rId38" Type="http://schemas.openxmlformats.org/officeDocument/2006/relationships/oleObject" Target="../embeddings/oleObject38.bin"/><Relationship Id="rId46" Type="http://schemas.openxmlformats.org/officeDocument/2006/relationships/image" Target="../media/image89.png"/><Relationship Id="rId2" Type="http://schemas.openxmlformats.org/officeDocument/2006/relationships/image" Target="../media/image58.png"/><Relationship Id="rId16" Type="http://schemas.openxmlformats.org/officeDocument/2006/relationships/image" Target="../media/image68.png"/><Relationship Id="rId20" Type="http://schemas.openxmlformats.org/officeDocument/2006/relationships/image" Target="../media/image70.wmf"/><Relationship Id="rId29" Type="http://schemas.openxmlformats.org/officeDocument/2006/relationships/oleObject" Target="../embeddings/oleObject35.bin"/><Relationship Id="rId41" Type="http://schemas.openxmlformats.org/officeDocument/2006/relationships/image" Target="../media/image84.wmf"/><Relationship Id="rId54" Type="http://schemas.openxmlformats.org/officeDocument/2006/relationships/image" Target="../media/image96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65.png"/><Relationship Id="rId24" Type="http://schemas.openxmlformats.org/officeDocument/2006/relationships/image" Target="../media/image73.wmf"/><Relationship Id="rId32" Type="http://schemas.openxmlformats.org/officeDocument/2006/relationships/image" Target="../media/image78.wmf"/><Relationship Id="rId37" Type="http://schemas.openxmlformats.org/officeDocument/2006/relationships/image" Target="../media/image82.wmf"/><Relationship Id="rId40" Type="http://schemas.openxmlformats.org/officeDocument/2006/relationships/oleObject" Target="../embeddings/oleObject39.bin"/><Relationship Id="rId45" Type="http://schemas.openxmlformats.org/officeDocument/2006/relationships/image" Target="../media/image88.png"/><Relationship Id="rId53" Type="http://schemas.openxmlformats.org/officeDocument/2006/relationships/oleObject" Target="../embeddings/oleObject40.bin"/><Relationship Id="rId5" Type="http://schemas.openxmlformats.org/officeDocument/2006/relationships/image" Target="../media/image61.png"/><Relationship Id="rId15" Type="http://schemas.openxmlformats.org/officeDocument/2006/relationships/image" Target="../media/image67.wmf"/><Relationship Id="rId23" Type="http://schemas.openxmlformats.org/officeDocument/2006/relationships/oleObject" Target="../embeddings/oleObject33.bin"/><Relationship Id="rId28" Type="http://schemas.openxmlformats.org/officeDocument/2006/relationships/image" Target="../media/image76.png"/><Relationship Id="rId36" Type="http://schemas.openxmlformats.org/officeDocument/2006/relationships/oleObject" Target="../embeddings/oleObject37.bin"/><Relationship Id="rId49" Type="http://schemas.openxmlformats.org/officeDocument/2006/relationships/image" Target="../media/image92.png"/><Relationship Id="rId10" Type="http://schemas.openxmlformats.org/officeDocument/2006/relationships/image" Target="../media/image64.wmf"/><Relationship Id="rId19" Type="http://schemas.openxmlformats.org/officeDocument/2006/relationships/oleObject" Target="../embeddings/oleObject32.bin"/><Relationship Id="rId31" Type="http://schemas.openxmlformats.org/officeDocument/2006/relationships/oleObject" Target="../embeddings/oleObject36.bin"/><Relationship Id="rId44" Type="http://schemas.openxmlformats.org/officeDocument/2006/relationships/image" Target="../media/image87.png"/><Relationship Id="rId52" Type="http://schemas.openxmlformats.org/officeDocument/2006/relationships/image" Target="../media/image95.png"/><Relationship Id="rId4" Type="http://schemas.openxmlformats.org/officeDocument/2006/relationships/image" Target="../media/image60.png"/><Relationship Id="rId9" Type="http://schemas.openxmlformats.org/officeDocument/2006/relationships/oleObject" Target="../embeddings/oleObject28.bin"/><Relationship Id="rId14" Type="http://schemas.openxmlformats.org/officeDocument/2006/relationships/oleObject" Target="../embeddings/oleObject30.bin"/><Relationship Id="rId22" Type="http://schemas.openxmlformats.org/officeDocument/2006/relationships/image" Target="../media/image72.png"/><Relationship Id="rId27" Type="http://schemas.openxmlformats.org/officeDocument/2006/relationships/image" Target="../media/image75.png"/><Relationship Id="rId30" Type="http://schemas.openxmlformats.org/officeDocument/2006/relationships/image" Target="../media/image77.wmf"/><Relationship Id="rId35" Type="http://schemas.openxmlformats.org/officeDocument/2006/relationships/image" Target="../media/image81.png"/><Relationship Id="rId43" Type="http://schemas.openxmlformats.org/officeDocument/2006/relationships/image" Target="../media/image86.png"/><Relationship Id="rId48" Type="http://schemas.openxmlformats.org/officeDocument/2006/relationships/image" Target="../media/image91.png"/><Relationship Id="rId8" Type="http://schemas.openxmlformats.org/officeDocument/2006/relationships/image" Target="../media/image63.png"/><Relationship Id="rId51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wmf"/><Relationship Id="rId7" Type="http://schemas.openxmlformats.org/officeDocument/2006/relationships/image" Target="../media/image10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8/Galileo%27s_geometrical_and_military_compass_in_Putnam_Gallery%2C_2009-11-24.jp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cience.nasa.gov/jupiter/moons/all-jupiter-moons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6.wmf"/><Relationship Id="rId7" Type="http://schemas.openxmlformats.org/officeDocument/2006/relationships/oleObject" Target="../embeddings/oleObject3.bin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oleObject" Target="../embeddings/oleObject2.bin"/><Relationship Id="rId3" Type="http://schemas.openxmlformats.org/officeDocument/2006/relationships/image" Target="../media/image21.wmf"/><Relationship Id="rId7" Type="http://schemas.openxmlformats.org/officeDocument/2006/relationships/image" Target="../media/image23.wmf"/><Relationship Id="rId12" Type="http://schemas.openxmlformats.org/officeDocument/2006/relationships/image" Target="../media/image2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8.bin"/><Relationship Id="rId5" Type="http://schemas.openxmlformats.org/officeDocument/2006/relationships/image" Target="../media/image22.wmf"/><Relationship Id="rId10" Type="http://schemas.openxmlformats.org/officeDocument/2006/relationships/image" Target="../media/image25.wmf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C:\SRJC\Lectures\Math%201A%20Lectures\video\velocity.avi" TargetMode="External"/><Relationship Id="rId1" Type="http://schemas.microsoft.com/office/2007/relationships/media" Target="file:///C:\SRJC\Lectures\Math%201A%20Lectures\video\velocity.avi" TargetMode="Externa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2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39.png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6.wmf"/><Relationship Id="rId17" Type="http://schemas.openxmlformats.org/officeDocument/2006/relationships/image" Target="../media/image36.png"/><Relationship Id="rId25" Type="http://schemas.openxmlformats.org/officeDocument/2006/relationships/image" Target="../media/image41.wmf"/><Relationship Id="rId2" Type="http://schemas.openxmlformats.org/officeDocument/2006/relationships/video" Target="file:///C:\SRJC\Lectures\Math%201A%20Lectures\video\velocity.avi" TargetMode="External"/><Relationship Id="rId16" Type="http://schemas.openxmlformats.org/officeDocument/2006/relationships/image" Target="../media/image35.png"/><Relationship Id="rId20" Type="http://schemas.openxmlformats.org/officeDocument/2006/relationships/image" Target="../media/image38.wmf"/><Relationship Id="rId29" Type="http://schemas.openxmlformats.org/officeDocument/2006/relationships/image" Target="../media/image44.wmf"/><Relationship Id="rId1" Type="http://schemas.microsoft.com/office/2007/relationships/media" Target="file:///C:\SRJC\Lectures\Math%201A%20Lectures\video\velocity.avi" TargetMode="Externa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.bin"/><Relationship Id="rId24" Type="http://schemas.openxmlformats.org/officeDocument/2006/relationships/oleObject" Target="../embeddings/oleObject13.bin"/><Relationship Id="rId5" Type="http://schemas.openxmlformats.org/officeDocument/2006/relationships/oleObject" Target="../embeddings/oleObject9.bin"/><Relationship Id="rId15" Type="http://schemas.openxmlformats.org/officeDocument/2006/relationships/image" Target="../media/image34.png"/><Relationship Id="rId23" Type="http://schemas.openxmlformats.org/officeDocument/2006/relationships/image" Target="../media/image40.wmf"/><Relationship Id="rId28" Type="http://schemas.openxmlformats.org/officeDocument/2006/relationships/oleObject" Target="../embeddings/oleObject14.bin"/><Relationship Id="rId10" Type="http://schemas.openxmlformats.org/officeDocument/2006/relationships/image" Target="../media/image31.png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27.png"/><Relationship Id="rId9" Type="http://schemas.openxmlformats.org/officeDocument/2006/relationships/image" Target="../media/image30.png"/><Relationship Id="rId14" Type="http://schemas.openxmlformats.org/officeDocument/2006/relationships/image" Target="../media/image33.png"/><Relationship Id="rId22" Type="http://schemas.openxmlformats.org/officeDocument/2006/relationships/oleObject" Target="../embeddings/oleObject12.bin"/><Relationship Id="rId27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2.bin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48.wmf"/><Relationship Id="rId2" Type="http://schemas.openxmlformats.org/officeDocument/2006/relationships/video" Target="file:///C:\SRJC\Lectures\Math%201A%20Lectures\video\velocity.avi" TargetMode="External"/><Relationship Id="rId1" Type="http://schemas.microsoft.com/office/2007/relationships/media" Target="file:///C:\SRJC\Lectures\Math%201A%20Lectures\video\velocity.avi" TargetMode="Externa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47.wmf"/><Relationship Id="rId4" Type="http://schemas.openxmlformats.org/officeDocument/2006/relationships/image" Target="../media/image27.png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53.wmf"/><Relationship Id="rId18" Type="http://schemas.openxmlformats.org/officeDocument/2006/relationships/oleObject" Target="../embeddings/oleObject26.bin"/><Relationship Id="rId3" Type="http://schemas.openxmlformats.org/officeDocument/2006/relationships/image" Target="../media/image49.wmf"/><Relationship Id="rId21" Type="http://schemas.openxmlformats.org/officeDocument/2006/relationships/image" Target="../media/image57.wmf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55.wmf"/><Relationship Id="rId2" Type="http://schemas.openxmlformats.org/officeDocument/2006/relationships/oleObject" Target="../embeddings/oleObject19.bin"/><Relationship Id="rId16" Type="http://schemas.openxmlformats.org/officeDocument/2006/relationships/oleObject" Target="../embeddings/oleObject25.bin"/><Relationship Id="rId20" Type="http://schemas.openxmlformats.org/officeDocument/2006/relationships/oleObject" Target="../embeddings/oleObject27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52.wmf"/><Relationship Id="rId5" Type="http://schemas.openxmlformats.org/officeDocument/2006/relationships/image" Target="../media/image48.wmf"/><Relationship Id="rId15" Type="http://schemas.openxmlformats.org/officeDocument/2006/relationships/image" Target="../media/image54.wmf"/><Relationship Id="rId23" Type="http://schemas.openxmlformats.org/officeDocument/2006/relationships/image" Target="../media/image16.wmf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56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24.bin"/><Relationship Id="rId22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98381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2" descr="Archimedes_6">
            <a:extLst>
              <a:ext uri="{FF2B5EF4-FFF2-40B4-BE49-F238E27FC236}">
                <a16:creationId xmlns:a16="http://schemas.microsoft.com/office/drawing/2014/main" id="{C4D0A8CB-DD59-FE4B-1206-E6C1515B7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2365" y="983868"/>
            <a:ext cx="2786784" cy="332780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sp>
        <p:nvSpPr>
          <p:cNvPr id="6" name="Rectangle 13">
            <a:extLst>
              <a:ext uri="{FF2B5EF4-FFF2-40B4-BE49-F238E27FC236}">
                <a16:creationId xmlns:a16="http://schemas.microsoft.com/office/drawing/2014/main" id="{BA93BB42-5F5A-5E82-4A8E-67D7BF6A2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84" y="5529883"/>
            <a:ext cx="11583341" cy="76944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b="1" dirty="0">
                <a:latin typeface="Times New Roman" panose="02020603050405020304" pitchFamily="18" charset="0"/>
              </a:rPr>
              <a:t>Archimedes</a:t>
            </a:r>
            <a:r>
              <a:rPr lang="en-US" altLang="en-US" sz="2200" dirty="0">
                <a:latin typeface="Times New Roman" panose="02020603050405020304" pitchFamily="18" charset="0"/>
              </a:rPr>
              <a:t> was the greatest mathematician of his age. His contributions in geometry revolutionized the subject and his methods anticipated the integral calculus 2,000 years before Newton and Leibniz.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3DAAFC43-F376-E785-4556-92A85AA9D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026" y="4546118"/>
            <a:ext cx="3065462" cy="7715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b="1">
                <a:latin typeface="Times New Roman" panose="02020603050405020304" pitchFamily="18" charset="0"/>
              </a:rPr>
              <a:t>Archimedes of Syracuse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b="1">
                <a:latin typeface="Times New Roman" panose="02020603050405020304" pitchFamily="18" charset="0"/>
              </a:rPr>
              <a:t>287 – 212 B.C.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38A577-115A-15D8-5B75-70D8D95C3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72" y="1418244"/>
            <a:ext cx="2966389" cy="22861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E954BB-D09D-1F0B-602E-187D60668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0389" y="1700295"/>
            <a:ext cx="4406127" cy="17042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6A2202-E479-32C0-FC37-AB9170156F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292" y="222375"/>
            <a:ext cx="7595468" cy="497547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5997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32C749-BC61-0921-C02F-5C8A2D75D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381" y="229456"/>
            <a:ext cx="6456777" cy="3006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3F783D-0F36-609B-CFD0-C340423A754E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9CA8BFA5-2EAC-19D2-97FD-D60683F99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26" y="3214679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15BAC6-4B84-53C2-CF8D-DA77FB3D4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12" y="3762161"/>
            <a:ext cx="1766607" cy="3394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439D0B-5BAA-1C91-E13A-1477781F6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925" y="4107663"/>
            <a:ext cx="2300054" cy="3256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D34E78-9C42-5D46-AAC9-D75A4511FA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693" y="4508952"/>
            <a:ext cx="2286198" cy="3463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EC18E2-975B-4B1C-E149-9186663521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9324" y="690897"/>
            <a:ext cx="3105150" cy="23431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FA0D67-8375-9AE3-BB84-EB4CAF1E36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9324" y="690897"/>
            <a:ext cx="3105150" cy="23431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010AD1F-F662-E30D-B4A5-B94EC41B5A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9324" y="690897"/>
            <a:ext cx="3105150" cy="2343150"/>
          </a:xfrm>
          <a:prstGeom prst="rect">
            <a:avLst/>
          </a:prstGeom>
        </p:spPr>
      </p:pic>
      <p:graphicFrame>
        <p:nvGraphicFramePr>
          <p:cNvPr id="20" name="Object 13">
            <a:extLst>
              <a:ext uri="{FF2B5EF4-FFF2-40B4-BE49-F238E27FC236}">
                <a16:creationId xmlns:a16="http://schemas.microsoft.com/office/drawing/2014/main" id="{4F8CD3D5-D61F-47DA-F6BC-BD74845852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944129"/>
              </p:ext>
            </p:extLst>
          </p:nvPr>
        </p:nvGraphicFramePr>
        <p:xfrm>
          <a:off x="766974" y="4887913"/>
          <a:ext cx="1906587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68200" imgH="393480" progId="Equation.DSMT4">
                  <p:embed/>
                </p:oleObj>
              </mc:Choice>
              <mc:Fallback>
                <p:oleObj name="Equation" r:id="rId9" imgW="1168200" imgH="393480" progId="Equation.DSMT4">
                  <p:embed/>
                  <p:pic>
                    <p:nvPicPr>
                      <p:cNvPr id="9" name="Object 13">
                        <a:extLst>
                          <a:ext uri="{FF2B5EF4-FFF2-40B4-BE49-F238E27FC236}">
                            <a16:creationId xmlns:a16="http://schemas.microsoft.com/office/drawing/2014/main" id="{B75FD5A1-DAB9-8384-4D5E-854C8D8179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974" y="4887913"/>
                        <a:ext cx="1906587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0D6A7EA2-1AF6-BD31-CE1E-E1B1FC81AD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49324" y="690897"/>
            <a:ext cx="3105150" cy="2343150"/>
          </a:xfrm>
          <a:prstGeom prst="rect">
            <a:avLst/>
          </a:prstGeom>
        </p:spPr>
      </p:pic>
      <p:graphicFrame>
        <p:nvGraphicFramePr>
          <p:cNvPr id="23" name="Object 13">
            <a:extLst>
              <a:ext uri="{FF2B5EF4-FFF2-40B4-BE49-F238E27FC236}">
                <a16:creationId xmlns:a16="http://schemas.microsoft.com/office/drawing/2014/main" id="{BADA91C6-FA21-49BB-C03D-52E3F9D0C1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628331"/>
              </p:ext>
            </p:extLst>
          </p:nvPr>
        </p:nvGraphicFramePr>
        <p:xfrm>
          <a:off x="705061" y="5567363"/>
          <a:ext cx="1990725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18960" imgH="393480" progId="Equation.DSMT4">
                  <p:embed/>
                </p:oleObj>
              </mc:Choice>
              <mc:Fallback>
                <p:oleObj name="Equation" r:id="rId12" imgW="1218960" imgH="393480" progId="Equation.DSMT4">
                  <p:embed/>
                  <p:pic>
                    <p:nvPicPr>
                      <p:cNvPr id="20" name="Object 13">
                        <a:extLst>
                          <a:ext uri="{FF2B5EF4-FFF2-40B4-BE49-F238E27FC236}">
                            <a16:creationId xmlns:a16="http://schemas.microsoft.com/office/drawing/2014/main" id="{4F8CD3D5-D61F-47DA-F6BC-BD74845852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061" y="5567363"/>
                        <a:ext cx="1990725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3">
            <a:extLst>
              <a:ext uri="{FF2B5EF4-FFF2-40B4-BE49-F238E27FC236}">
                <a16:creationId xmlns:a16="http://schemas.microsoft.com/office/drawing/2014/main" id="{BBBED548-228B-8149-E17D-9C18A6E44E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944071"/>
              </p:ext>
            </p:extLst>
          </p:nvPr>
        </p:nvGraphicFramePr>
        <p:xfrm>
          <a:off x="704403" y="6240792"/>
          <a:ext cx="16176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90360" imgH="241200" progId="Equation.DSMT4">
                  <p:embed/>
                </p:oleObj>
              </mc:Choice>
              <mc:Fallback>
                <p:oleObj name="Equation" r:id="rId14" imgW="990360" imgH="241200" progId="Equation.DSMT4">
                  <p:embed/>
                  <p:pic>
                    <p:nvPicPr>
                      <p:cNvPr id="23" name="Object 13">
                        <a:extLst>
                          <a:ext uri="{FF2B5EF4-FFF2-40B4-BE49-F238E27FC236}">
                            <a16:creationId xmlns:a16="http://schemas.microsoft.com/office/drawing/2014/main" id="{BADA91C6-FA21-49BB-C03D-52E3F9D0C1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403" y="6240792"/>
                        <a:ext cx="161766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98FDA3F8-C312-AA69-0D49-FF5516C25EE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46852" y="3519741"/>
            <a:ext cx="2895851" cy="360249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9A2006D-EE54-A9BE-5191-7A69DBE2A780}"/>
              </a:ext>
            </a:extLst>
          </p:cNvPr>
          <p:cNvCxnSpPr>
            <a:cxnSpLocks/>
          </p:cNvCxnSpPr>
          <p:nvPr/>
        </p:nvCxnSpPr>
        <p:spPr>
          <a:xfrm>
            <a:off x="3650719" y="3519741"/>
            <a:ext cx="0" cy="3055025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13">
            <a:extLst>
              <a:ext uri="{FF2B5EF4-FFF2-40B4-BE49-F238E27FC236}">
                <a16:creationId xmlns:a16="http://schemas.microsoft.com/office/drawing/2014/main" id="{65335885-275F-62F1-B5FD-BD431E6EC4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991424"/>
              </p:ext>
            </p:extLst>
          </p:nvPr>
        </p:nvGraphicFramePr>
        <p:xfrm>
          <a:off x="3819525" y="3924300"/>
          <a:ext cx="2281237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96800" imgH="393480" progId="Equation.DSMT4">
                  <p:embed/>
                </p:oleObj>
              </mc:Choice>
              <mc:Fallback>
                <p:oleObj name="Equation" r:id="rId17" imgW="1396800" imgH="393480" progId="Equation.DSMT4">
                  <p:embed/>
                  <p:pic>
                    <p:nvPicPr>
                      <p:cNvPr id="23" name="Object 13">
                        <a:extLst>
                          <a:ext uri="{FF2B5EF4-FFF2-40B4-BE49-F238E27FC236}">
                            <a16:creationId xmlns:a16="http://schemas.microsoft.com/office/drawing/2014/main" id="{BADA91C6-FA21-49BB-C03D-52E3F9D0C1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9525" y="3924300"/>
                        <a:ext cx="2281237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3">
            <a:extLst>
              <a:ext uri="{FF2B5EF4-FFF2-40B4-BE49-F238E27FC236}">
                <a16:creationId xmlns:a16="http://schemas.microsoft.com/office/drawing/2014/main" id="{DD802A51-DCBB-FE00-9293-129E891F91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327666"/>
              </p:ext>
            </p:extLst>
          </p:nvPr>
        </p:nvGraphicFramePr>
        <p:xfrm>
          <a:off x="3870149" y="4598988"/>
          <a:ext cx="23431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434960" imgH="241200" progId="Equation.DSMT4">
                  <p:embed/>
                </p:oleObj>
              </mc:Choice>
              <mc:Fallback>
                <p:oleObj name="Equation" r:id="rId19" imgW="1434960" imgH="241200" progId="Equation.DSMT4">
                  <p:embed/>
                  <p:pic>
                    <p:nvPicPr>
                      <p:cNvPr id="24" name="Object 13">
                        <a:extLst>
                          <a:ext uri="{FF2B5EF4-FFF2-40B4-BE49-F238E27FC236}">
                            <a16:creationId xmlns:a16="http://schemas.microsoft.com/office/drawing/2014/main" id="{BBBED548-228B-8149-E17D-9C18A6E44E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149" y="4598988"/>
                        <a:ext cx="23431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:a16="http://schemas.microsoft.com/office/drawing/2014/main" id="{0DA32D4E-99B3-328A-65C3-8D092278031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555902" y="685963"/>
            <a:ext cx="3105150" cy="23431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3E1BDA0-10A7-3F84-3B86-C5EA82621F2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769882" y="5099318"/>
            <a:ext cx="3124471" cy="360249"/>
          </a:xfrm>
          <a:prstGeom prst="rect">
            <a:avLst/>
          </a:prstGeom>
        </p:spPr>
      </p:pic>
      <p:graphicFrame>
        <p:nvGraphicFramePr>
          <p:cNvPr id="35" name="Object 13">
            <a:extLst>
              <a:ext uri="{FF2B5EF4-FFF2-40B4-BE49-F238E27FC236}">
                <a16:creationId xmlns:a16="http://schemas.microsoft.com/office/drawing/2014/main" id="{5A76879D-E9F2-64EE-33E3-657836156C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943495"/>
              </p:ext>
            </p:extLst>
          </p:nvPr>
        </p:nvGraphicFramePr>
        <p:xfrm>
          <a:off x="3915223" y="5481638"/>
          <a:ext cx="2530475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549080" imgH="393480" progId="Equation.DSMT4">
                  <p:embed/>
                </p:oleObj>
              </mc:Choice>
              <mc:Fallback>
                <p:oleObj name="Equation" r:id="rId23" imgW="1549080" imgH="393480" progId="Equation.DSMT4">
                  <p:embed/>
                  <p:pic>
                    <p:nvPicPr>
                      <p:cNvPr id="29" name="Object 13">
                        <a:extLst>
                          <a:ext uri="{FF2B5EF4-FFF2-40B4-BE49-F238E27FC236}">
                            <a16:creationId xmlns:a16="http://schemas.microsoft.com/office/drawing/2014/main" id="{65335885-275F-62F1-B5FD-BD431E6EC4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5223" y="5481638"/>
                        <a:ext cx="2530475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3">
            <a:extLst>
              <a:ext uri="{FF2B5EF4-FFF2-40B4-BE49-F238E27FC236}">
                <a16:creationId xmlns:a16="http://schemas.microsoft.com/office/drawing/2014/main" id="{30B6369A-2D05-DF85-941E-0E78DBF09B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329410"/>
              </p:ext>
            </p:extLst>
          </p:nvPr>
        </p:nvGraphicFramePr>
        <p:xfrm>
          <a:off x="3955583" y="6156325"/>
          <a:ext cx="24669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511280" imgH="241200" progId="Equation.DSMT4">
                  <p:embed/>
                </p:oleObj>
              </mc:Choice>
              <mc:Fallback>
                <p:oleObj name="Equation" r:id="rId25" imgW="1511280" imgH="241200" progId="Equation.DSMT4">
                  <p:embed/>
                  <p:pic>
                    <p:nvPicPr>
                      <p:cNvPr id="30" name="Object 13">
                        <a:extLst>
                          <a:ext uri="{FF2B5EF4-FFF2-40B4-BE49-F238E27FC236}">
                            <a16:creationId xmlns:a16="http://schemas.microsoft.com/office/drawing/2014/main" id="{DD802A51-DCBB-FE00-9293-129E891F91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583" y="6156325"/>
                        <a:ext cx="24669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A8C75008-E0E4-901F-AEF4-6FB244DA2E1B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555902" y="684338"/>
            <a:ext cx="3105150" cy="234315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C10197E-1BEE-3BE6-71A2-4B6AF3531D4B}"/>
              </a:ext>
            </a:extLst>
          </p:cNvPr>
          <p:cNvCxnSpPr>
            <a:cxnSpLocks/>
          </p:cNvCxnSpPr>
          <p:nvPr/>
        </p:nvCxnSpPr>
        <p:spPr>
          <a:xfrm>
            <a:off x="6973939" y="3214679"/>
            <a:ext cx="0" cy="3374489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D4CDC909-7153-FCD7-5FD9-6D7ACB8BB00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325434" y="3054992"/>
            <a:ext cx="3207605" cy="505735"/>
          </a:xfrm>
          <a:prstGeom prst="rect">
            <a:avLst/>
          </a:prstGeom>
        </p:spPr>
      </p:pic>
      <p:graphicFrame>
        <p:nvGraphicFramePr>
          <p:cNvPr id="42" name="Object 13">
            <a:extLst>
              <a:ext uri="{FF2B5EF4-FFF2-40B4-BE49-F238E27FC236}">
                <a16:creationId xmlns:a16="http://schemas.microsoft.com/office/drawing/2014/main" id="{C80C468F-98D6-BD91-CD59-0F7424FC71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918258"/>
              </p:ext>
            </p:extLst>
          </p:nvPr>
        </p:nvGraphicFramePr>
        <p:xfrm>
          <a:off x="7404415" y="3560313"/>
          <a:ext cx="2779713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701720" imgH="393480" progId="Equation.DSMT4">
                  <p:embed/>
                </p:oleObj>
              </mc:Choice>
              <mc:Fallback>
                <p:oleObj name="Equation" r:id="rId29" imgW="1701720" imgH="393480" progId="Equation.DSMT4">
                  <p:embed/>
                  <p:pic>
                    <p:nvPicPr>
                      <p:cNvPr id="35" name="Object 13">
                        <a:extLst>
                          <a:ext uri="{FF2B5EF4-FFF2-40B4-BE49-F238E27FC236}">
                            <a16:creationId xmlns:a16="http://schemas.microsoft.com/office/drawing/2014/main" id="{5A76879D-E9F2-64EE-33E3-657836156C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4415" y="3560313"/>
                        <a:ext cx="2779713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3">
            <a:extLst>
              <a:ext uri="{FF2B5EF4-FFF2-40B4-BE49-F238E27FC236}">
                <a16:creationId xmlns:a16="http://schemas.microsoft.com/office/drawing/2014/main" id="{9DA22708-D08A-3B84-C007-BB5C0F18A5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859247"/>
              </p:ext>
            </p:extLst>
          </p:nvPr>
        </p:nvGraphicFramePr>
        <p:xfrm>
          <a:off x="7441823" y="4261988"/>
          <a:ext cx="2590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587240" imgH="241200" progId="Equation.DSMT4">
                  <p:embed/>
                </p:oleObj>
              </mc:Choice>
              <mc:Fallback>
                <p:oleObj name="Equation" r:id="rId31" imgW="1587240" imgH="241200" progId="Equation.DSMT4">
                  <p:embed/>
                  <p:pic>
                    <p:nvPicPr>
                      <p:cNvPr id="36" name="Object 13">
                        <a:extLst>
                          <a:ext uri="{FF2B5EF4-FFF2-40B4-BE49-F238E27FC236}">
                            <a16:creationId xmlns:a16="http://schemas.microsoft.com/office/drawing/2014/main" id="{30B6369A-2D05-DF85-941E-0E78DBF09B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1823" y="4261988"/>
                        <a:ext cx="25908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" name="Picture 44">
            <a:extLst>
              <a:ext uri="{FF2B5EF4-FFF2-40B4-BE49-F238E27FC236}">
                <a16:creationId xmlns:a16="http://schemas.microsoft.com/office/drawing/2014/main" id="{71D20B82-DA6F-CC8E-0D48-B051E634C158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551590" y="687395"/>
            <a:ext cx="3105150" cy="2343150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B9753A30-9060-FFCE-E569-315E38FE58BD}"/>
              </a:ext>
            </a:extLst>
          </p:cNvPr>
          <p:cNvGrpSpPr/>
          <p:nvPr/>
        </p:nvGrpSpPr>
        <p:grpSpPr>
          <a:xfrm>
            <a:off x="7100407" y="4711479"/>
            <a:ext cx="4258743" cy="992949"/>
            <a:chOff x="7599496" y="4999266"/>
            <a:chExt cx="4258743" cy="992949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46D7F59A-4E25-4903-BFF0-4FB29C98C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7599496" y="4999266"/>
              <a:ext cx="3907320" cy="33946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E664B5A-0DC1-11D8-6246-F0D718656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7632236" y="5368045"/>
              <a:ext cx="4226003" cy="325610"/>
            </a:xfrm>
            <a:prstGeom prst="rect">
              <a:avLst/>
            </a:prstGeom>
          </p:spPr>
        </p:pic>
        <p:graphicFrame>
          <p:nvGraphicFramePr>
            <p:cNvPr id="52" name="Object 13">
              <a:extLst>
                <a:ext uri="{FF2B5EF4-FFF2-40B4-BE49-F238E27FC236}">
                  <a16:creationId xmlns:a16="http://schemas.microsoft.com/office/drawing/2014/main" id="{68590621-79A8-AE8E-06AC-2C9078A3219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3486950"/>
                </p:ext>
              </p:extLst>
            </p:nvPr>
          </p:nvGraphicFramePr>
          <p:xfrm>
            <a:off x="7599496" y="5701702"/>
            <a:ext cx="1347787" cy="290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6" imgW="825480" imgH="177480" progId="Equation.DSMT4">
                    <p:embed/>
                  </p:oleObj>
                </mc:Choice>
                <mc:Fallback>
                  <p:oleObj name="Equation" r:id="rId36" imgW="825480" imgH="177480" progId="Equation.DSMT4">
                    <p:embed/>
                    <p:pic>
                      <p:nvPicPr>
                        <p:cNvPr id="43" name="Object 13">
                          <a:extLst>
                            <a:ext uri="{FF2B5EF4-FFF2-40B4-BE49-F238E27FC236}">
                              <a16:creationId xmlns:a16="http://schemas.microsoft.com/office/drawing/2014/main" id="{9DA22708-D08A-3B84-C007-BB5C0F18A58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99496" y="5701702"/>
                          <a:ext cx="1347787" cy="290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4" name="Object 5">
            <a:extLst>
              <a:ext uri="{FF2B5EF4-FFF2-40B4-BE49-F238E27FC236}">
                <a16:creationId xmlns:a16="http://schemas.microsoft.com/office/drawing/2014/main" id="{11FB5E6E-AB4D-8D1B-C41F-887DFCD43E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890805"/>
              </p:ext>
            </p:extLst>
          </p:nvPr>
        </p:nvGraphicFramePr>
        <p:xfrm>
          <a:off x="7100407" y="5695741"/>
          <a:ext cx="21478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193760" imgH="279360" progId="Equation.DSMT4">
                  <p:embed/>
                </p:oleObj>
              </mc:Choice>
              <mc:Fallback>
                <p:oleObj name="Equation" r:id="rId38" imgW="1193760" imgH="279360" progId="Equation.DSMT4">
                  <p:embed/>
                  <p:pic>
                    <p:nvPicPr>
                      <p:cNvPr id="3" name="Object 5">
                        <a:extLst>
                          <a:ext uri="{FF2B5EF4-FFF2-40B4-BE49-F238E27FC236}">
                            <a16:creationId xmlns:a16="http://schemas.microsoft.com/office/drawing/2014/main" id="{89702B49-4F19-A565-76F1-FF8BA1002D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0407" y="5695741"/>
                        <a:ext cx="2147888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">
            <a:extLst>
              <a:ext uri="{FF2B5EF4-FFF2-40B4-BE49-F238E27FC236}">
                <a16:creationId xmlns:a16="http://schemas.microsoft.com/office/drawing/2014/main" id="{EB81CC4D-E462-1EA0-AD35-C6F0072CAF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223900"/>
              </p:ext>
            </p:extLst>
          </p:nvPr>
        </p:nvGraphicFramePr>
        <p:xfrm>
          <a:off x="9187217" y="5543377"/>
          <a:ext cx="1895475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054080" imgH="393480" progId="Equation.DSMT4">
                  <p:embed/>
                </p:oleObj>
              </mc:Choice>
              <mc:Fallback>
                <p:oleObj name="Equation" r:id="rId40" imgW="1054080" imgH="393480" progId="Equation.DSMT4">
                  <p:embed/>
                  <p:pic>
                    <p:nvPicPr>
                      <p:cNvPr id="54" name="Object 5">
                        <a:extLst>
                          <a:ext uri="{FF2B5EF4-FFF2-40B4-BE49-F238E27FC236}">
                            <a16:creationId xmlns:a16="http://schemas.microsoft.com/office/drawing/2014/main" id="{11FB5E6E-AB4D-8D1B-C41F-887DFCD43E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7217" y="5543377"/>
                        <a:ext cx="1895475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" name="Picture 55">
            <a:extLst>
              <a:ext uri="{FF2B5EF4-FFF2-40B4-BE49-F238E27FC236}">
                <a16:creationId xmlns:a16="http://schemas.microsoft.com/office/drawing/2014/main" id="{AB7DA68F-A1AB-5A8D-FBC1-25BB2827B5D4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8333954" y="250553"/>
            <a:ext cx="762066" cy="35817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B752F10-6042-8777-BD0D-3279FF5DAA53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8555902" y="692516"/>
            <a:ext cx="3105150" cy="234315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0E5A4418-D871-C350-B7B2-08CCDC5514F9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8549324" y="685751"/>
            <a:ext cx="3105150" cy="234315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694CA92-0529-98B2-36BC-AFA996D492A1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9268250" y="250344"/>
            <a:ext cx="762066" cy="36579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7FECF64-C996-1517-BA10-B06E1A7059B9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8549324" y="692462"/>
            <a:ext cx="3105150" cy="234315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5A1A98E2-C01D-9B30-CC84-FDD661FF4FE9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8549324" y="689540"/>
            <a:ext cx="3105150" cy="234315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559E51F-F7C6-D6DE-9B65-EBF2CB32CD58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0222123" y="244542"/>
            <a:ext cx="762066" cy="358171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57FC570-DEB6-6F36-5247-DECCD517A8A2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554117" y="692462"/>
            <a:ext cx="3105150" cy="234315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2157FD42-C8BB-904C-AE51-D7B86A835B26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549324" y="685887"/>
            <a:ext cx="3105150" cy="234315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0575E7CD-4EFA-5274-8285-BA4A2B2712CE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1152036" y="252530"/>
            <a:ext cx="762066" cy="36579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7B37FDF5-DC91-C471-662A-5CB23EB04462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8555164" y="682869"/>
            <a:ext cx="3105150" cy="234315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6394800-FBB9-A7D3-0CD4-DAF7A4C2E276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8555902" y="680431"/>
            <a:ext cx="3105150" cy="2343150"/>
          </a:xfrm>
          <a:prstGeom prst="rect">
            <a:avLst/>
          </a:prstGeom>
        </p:spPr>
      </p:pic>
      <p:graphicFrame>
        <p:nvGraphicFramePr>
          <p:cNvPr id="69" name="Object 5">
            <a:extLst>
              <a:ext uri="{FF2B5EF4-FFF2-40B4-BE49-F238E27FC236}">
                <a16:creationId xmlns:a16="http://schemas.microsoft.com/office/drawing/2014/main" id="{5538CEF3-826D-E962-D3B3-D65B2CF5A4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514342"/>
              </p:ext>
            </p:extLst>
          </p:nvPr>
        </p:nvGraphicFramePr>
        <p:xfrm>
          <a:off x="9186944" y="6271678"/>
          <a:ext cx="1370013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761760" imgH="177480" progId="Equation.DSMT4">
                  <p:embed/>
                </p:oleObj>
              </mc:Choice>
              <mc:Fallback>
                <p:oleObj name="Equation" r:id="rId53" imgW="761760" imgH="177480" progId="Equation.DSMT4">
                  <p:embed/>
                  <p:pic>
                    <p:nvPicPr>
                      <p:cNvPr id="55" name="Object 5">
                        <a:extLst>
                          <a:ext uri="{FF2B5EF4-FFF2-40B4-BE49-F238E27FC236}">
                            <a16:creationId xmlns:a16="http://schemas.microsoft.com/office/drawing/2014/main" id="{EB81CC4D-E462-1EA0-AD35-C6F0072CAF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6944" y="6271678"/>
                        <a:ext cx="1370013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Rectangle 70">
            <a:extLst>
              <a:ext uri="{FF2B5EF4-FFF2-40B4-BE49-F238E27FC236}">
                <a16:creationId xmlns:a16="http://schemas.microsoft.com/office/drawing/2014/main" id="{9046E153-4C06-104A-6B50-5E682B45620A}"/>
              </a:ext>
            </a:extLst>
          </p:cNvPr>
          <p:cNvSpPr/>
          <p:nvPr/>
        </p:nvSpPr>
        <p:spPr>
          <a:xfrm>
            <a:off x="10198196" y="1404562"/>
            <a:ext cx="1299600" cy="362971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905A2F7-F404-5EF7-6A5A-24F84DF56EF4}"/>
              </a:ext>
            </a:extLst>
          </p:cNvPr>
          <p:cNvSpPr/>
          <p:nvPr/>
        </p:nvSpPr>
        <p:spPr>
          <a:xfrm>
            <a:off x="10235119" y="2175491"/>
            <a:ext cx="1299600" cy="362971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60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1" grpId="0" animBg="1"/>
      <p:bldP spid="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88556" y="175245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344FEF25-3062-198F-79EF-2E9EC9F77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56" y="304684"/>
            <a:ext cx="96178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</a:rPr>
              <a:t>An object is dropped from the top of the Sears building in Chicago.  The height of the building is 1450 feet.  By Galileo’s law we get function,</a:t>
            </a:r>
          </a:p>
        </p:txBody>
      </p:sp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2166E594-518D-C5D8-6234-B3731E0B73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19284"/>
              </p:ext>
            </p:extLst>
          </p:nvPr>
        </p:nvGraphicFramePr>
        <p:xfrm>
          <a:off x="3618949" y="1239261"/>
          <a:ext cx="4488295" cy="463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63800" imgH="254000" progId="Equation.DSMT4">
                  <p:embed/>
                </p:oleObj>
              </mc:Choice>
              <mc:Fallback>
                <p:oleObj name="Equation" r:id="rId2" imgW="2463800" imgH="254000" progId="Equation.DSMT4">
                  <p:embed/>
                  <p:pic>
                    <p:nvPicPr>
                      <p:cNvPr id="5123" name="Object 5">
                        <a:extLst>
                          <a:ext uri="{FF2B5EF4-FFF2-40B4-BE49-F238E27FC236}">
                            <a16:creationId xmlns:a16="http://schemas.microsoft.com/office/drawing/2014/main" id="{9F3AE602-38D2-D305-9DAB-F2CC4D8428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8949" y="1239261"/>
                        <a:ext cx="4488295" cy="4631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6">
            <a:extLst>
              <a:ext uri="{FF2B5EF4-FFF2-40B4-BE49-F238E27FC236}">
                <a16:creationId xmlns:a16="http://schemas.microsoft.com/office/drawing/2014/main" id="{C8016068-CB9A-EB65-0E98-45809F23A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01" y="1831284"/>
            <a:ext cx="1169327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</a:rPr>
              <a:t>Where </a:t>
            </a:r>
            <a:r>
              <a:rPr lang="en-US" altLang="en-US" sz="2200" i="1" dirty="0">
                <a:latin typeface="Times New Roman" panose="02020603050405020304" pitchFamily="18" charset="0"/>
              </a:rPr>
              <a:t>t</a:t>
            </a:r>
            <a:r>
              <a:rPr lang="en-US" altLang="en-US" sz="2200" dirty="0">
                <a:latin typeface="Times New Roman" panose="02020603050405020304" pitchFamily="18" charset="0"/>
              </a:rPr>
              <a:t> is time in seconds, and </a:t>
            </a:r>
            <a:r>
              <a:rPr lang="en-US" altLang="en-US" sz="2200" i="1" dirty="0">
                <a:latin typeface="Times New Roman" panose="02020603050405020304" pitchFamily="18" charset="0"/>
              </a:rPr>
              <a:t>s</a:t>
            </a:r>
            <a:r>
              <a:rPr lang="en-US" altLang="en-US" sz="2200" dirty="0">
                <a:latin typeface="Times New Roman" panose="02020603050405020304" pitchFamily="18" charset="0"/>
              </a:rPr>
              <a:t>(</a:t>
            </a:r>
            <a:r>
              <a:rPr lang="en-US" altLang="en-US" sz="2200" i="1" dirty="0">
                <a:latin typeface="Times New Roman" panose="02020603050405020304" pitchFamily="18" charset="0"/>
              </a:rPr>
              <a:t>t</a:t>
            </a:r>
            <a:r>
              <a:rPr lang="en-US" altLang="en-US" sz="2200" dirty="0">
                <a:latin typeface="Times New Roman" panose="02020603050405020304" pitchFamily="18" charset="0"/>
              </a:rPr>
              <a:t>) is the position of the object above the ground, feet, after </a:t>
            </a:r>
            <a:r>
              <a:rPr lang="en-US" altLang="en-US" sz="2200" i="1" dirty="0">
                <a:latin typeface="Times New Roman" panose="02020603050405020304" pitchFamily="18" charset="0"/>
              </a:rPr>
              <a:t>t</a:t>
            </a:r>
            <a:r>
              <a:rPr lang="en-US" altLang="en-US" sz="2200" dirty="0">
                <a:latin typeface="Times New Roman" panose="02020603050405020304" pitchFamily="18" charset="0"/>
              </a:rPr>
              <a:t> seconds.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92AD6770-106B-0CCA-25A2-816C57EBF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96" y="2299277"/>
            <a:ext cx="790687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200" dirty="0">
                <a:latin typeface="Times New Roman" panose="02020603050405020304" pitchFamily="18" charset="0"/>
              </a:rPr>
              <a:t>(a) Find the average velocity from 2 seconds to 6 seconds.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8346D82C-1977-84BF-7346-7258C03A3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751" y="2730164"/>
            <a:ext cx="401584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</a:rPr>
              <a:t>(b) Find the velocity at 6 seconds.</a:t>
            </a:r>
          </a:p>
        </p:txBody>
      </p:sp>
      <p:pic>
        <p:nvPicPr>
          <p:cNvPr id="8" name="Picture 9" descr="C:\Users\Gale\Pictures\Chicago 2011\IMG_1597.JPG">
            <a:extLst>
              <a:ext uri="{FF2B5EF4-FFF2-40B4-BE49-F238E27FC236}">
                <a16:creationId xmlns:a16="http://schemas.microsoft.com/office/drawing/2014/main" id="{3C09E9BC-3904-1B88-67B9-FAF1585E4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256" y="3506365"/>
            <a:ext cx="3657600" cy="27432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9" name="Picture 10" descr="C:\Users\Gale\Pictures\Chicago 2011\IMG_1632.JPG">
            <a:extLst>
              <a:ext uri="{FF2B5EF4-FFF2-40B4-BE49-F238E27FC236}">
                <a16:creationId xmlns:a16="http://schemas.microsoft.com/office/drawing/2014/main" id="{B1ABABBA-1908-AC60-6D50-1A2CFF3CB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82126" y="3481415"/>
            <a:ext cx="3657600" cy="27432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A822AFC-5782-26DC-A3DC-EF3304A372CA}"/>
              </a:ext>
            </a:extLst>
          </p:cNvPr>
          <p:cNvGrpSpPr>
            <a:grpSpLocks/>
          </p:cNvGrpSpPr>
          <p:nvPr/>
        </p:nvGrpSpPr>
        <p:grpSpPr bwMode="auto">
          <a:xfrm>
            <a:off x="5266064" y="3506365"/>
            <a:ext cx="1554162" cy="2184401"/>
            <a:chOff x="3245819" y="4444206"/>
            <a:chExt cx="1554781" cy="218522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5F83FC1-4D32-1DE2-22A6-25E8252ED8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45819" y="4444206"/>
              <a:ext cx="1554781" cy="83692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  <a:effectLst>
              <a:outerShdw blurRad="50800" dist="101600" dir="2700000" algn="tl" rotWithShape="0">
                <a:schemeClr val="accent1">
                  <a:alpha val="40000"/>
                </a:schemeClr>
              </a:outerShdw>
            </a:effectLst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F41CE32-2B61-E0F0-8269-61ECC3441BEE}"/>
                </a:ext>
              </a:extLst>
            </p:cNvPr>
            <p:cNvCxnSpPr/>
            <p:nvPr/>
          </p:nvCxnSpPr>
          <p:spPr>
            <a:xfrm flipH="1">
              <a:off x="4022415" y="5357363"/>
              <a:ext cx="1589" cy="127206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286A286-1E72-3EB9-A60D-893342EED3ED}"/>
              </a:ext>
            </a:extLst>
          </p:cNvPr>
          <p:cNvSpPr txBox="1"/>
          <p:nvPr/>
        </p:nvSpPr>
        <p:spPr>
          <a:xfrm>
            <a:off x="296126" y="25818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D68AEA-DD64-294C-09AA-414966364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0007" y="288619"/>
            <a:ext cx="406512" cy="4007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8A14FE-1EB4-E21A-C0AD-6E4F77BC33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6239" y="5720331"/>
            <a:ext cx="2056666" cy="820725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42E41F-F8C5-76CE-2E4E-7DAE4A8468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4900" y="4704227"/>
            <a:ext cx="1274292" cy="644169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4644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B124C33B-8947-C1AD-068A-6C79C9119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06" y="5033415"/>
            <a:ext cx="11413588" cy="110799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Galileo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an Italian scientist who formulated the basic law of falling bodies, which he verified by careful measurements. He constructed a telescope with which he studied lunar craters and discovered four moons revolving around Jupiter and espoused the Copernican cause. </a:t>
            </a: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9B56E3C3-D803-108A-64A7-512BD1ACE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3119" y="4017636"/>
            <a:ext cx="1989138" cy="76993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Galileo Galilei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1564 - 1642</a:t>
            </a: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64B8A43D-8F5B-6B31-C61D-1E7073627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843" y="840669"/>
            <a:ext cx="3061470" cy="233142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7" name="Picture 16" descr="File:Galileo's geometrical and military compass in Putnam Gallery, 2009-11-24.jpg">
            <a:hlinkClick r:id="rId3"/>
            <a:extLst>
              <a:ext uri="{FF2B5EF4-FFF2-40B4-BE49-F238E27FC236}">
                <a16:creationId xmlns:a16="http://schemas.microsoft.com/office/drawing/2014/main" id="{6B4BE79A-220C-14B5-664C-8CD3994F3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77824" y="840669"/>
            <a:ext cx="3672217" cy="2066155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D29174-B02D-1D81-A603-CD8AF0A29F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390" y="300772"/>
            <a:ext cx="3570708" cy="3519237"/>
          </a:xfrm>
          <a:prstGeom prst="rect">
            <a:avLst/>
          </a:prstGeom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7A7D5A-7CFA-0E54-99C7-CEAADE0D5948}"/>
              </a:ext>
            </a:extLst>
          </p:cNvPr>
          <p:cNvSpPr txBox="1"/>
          <p:nvPr/>
        </p:nvSpPr>
        <p:spPr>
          <a:xfrm>
            <a:off x="330566" y="6270069"/>
            <a:ext cx="609490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How many moons does Jupiter have?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14754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6">
            <a:extLst>
              <a:ext uri="{FF2B5EF4-FFF2-40B4-BE49-F238E27FC236}">
                <a16:creationId xmlns:a16="http://schemas.microsoft.com/office/drawing/2014/main" id="{12731DF4-23EE-ED0E-A005-78B8DF7E4D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823567"/>
              </p:ext>
            </p:extLst>
          </p:nvPr>
        </p:nvGraphicFramePr>
        <p:xfrm>
          <a:off x="374808" y="1193078"/>
          <a:ext cx="2443306" cy="509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18671" imgH="253890" progId="Equation.DSMT4">
                  <p:embed/>
                </p:oleObj>
              </mc:Choice>
              <mc:Fallback>
                <p:oleObj name="Equation" r:id="rId2" imgW="1218671" imgH="253890" progId="Equation.DSMT4">
                  <p:embed/>
                  <p:pic>
                    <p:nvPicPr>
                      <p:cNvPr id="9218" name="Object 6">
                        <a:extLst>
                          <a:ext uri="{FF2B5EF4-FFF2-40B4-BE49-F238E27FC236}">
                            <a16:creationId xmlns:a16="http://schemas.microsoft.com/office/drawing/2014/main" id="{35F1FEDC-BA59-FE8F-1C28-F03DFDD043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808" y="1193078"/>
                        <a:ext cx="2443306" cy="509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9" descr="p1">
            <a:extLst>
              <a:ext uri="{FF2B5EF4-FFF2-40B4-BE49-F238E27FC236}">
                <a16:creationId xmlns:a16="http://schemas.microsoft.com/office/drawing/2014/main" id="{0A8594A7-BFD7-A363-A457-F052777D2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3478" y="1011477"/>
            <a:ext cx="919163" cy="50292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6" name="Picture 11" descr="p3">
            <a:extLst>
              <a:ext uri="{FF2B5EF4-FFF2-40B4-BE49-F238E27FC236}">
                <a16:creationId xmlns:a16="http://schemas.microsoft.com/office/drawing/2014/main" id="{F37B83F3-89CB-23E7-6C58-8100E3E8B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3532" y="266700"/>
            <a:ext cx="4306888" cy="63246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8F0E686-CB78-3579-D3D0-B460C1EC378D}"/>
              </a:ext>
            </a:extLst>
          </p:cNvPr>
          <p:cNvGrpSpPr/>
          <p:nvPr/>
        </p:nvGrpSpPr>
        <p:grpSpPr>
          <a:xfrm>
            <a:off x="4922251" y="1011477"/>
            <a:ext cx="1182688" cy="5029200"/>
            <a:chOff x="4922251" y="1011477"/>
            <a:chExt cx="1182688" cy="5029200"/>
          </a:xfrm>
        </p:grpSpPr>
        <p:pic>
          <p:nvPicPr>
            <p:cNvPr id="5" name="Picture 10" descr="p2">
              <a:extLst>
                <a:ext uri="{FF2B5EF4-FFF2-40B4-BE49-F238E27FC236}">
                  <a16:creationId xmlns:a16="http://schemas.microsoft.com/office/drawing/2014/main" id="{D8154FC8-F3B1-0F86-46DE-9095EF2A07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22251" y="1011477"/>
              <a:ext cx="1182688" cy="50292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  <a:effectLst>
              <a:outerShdw blurRad="50800" dist="101600" dir="2700000" algn="tl" rotWithShape="0">
                <a:schemeClr val="accent1">
                  <a:alpha val="40000"/>
                </a:schemeClr>
              </a:outerShdw>
            </a:effectLst>
          </p:spPr>
        </p:pic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D3A8C14E-0485-3D68-2D05-96C22898FDA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023477"/>
                </p:ext>
              </p:extLst>
            </p:nvPr>
          </p:nvGraphicFramePr>
          <p:xfrm>
            <a:off x="5113625" y="1032596"/>
            <a:ext cx="453159" cy="395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91973" imgH="253890" progId="Equation.DSMT4">
                    <p:embed/>
                  </p:oleObj>
                </mc:Choice>
                <mc:Fallback>
                  <p:oleObj name="Equation" r:id="rId7" imgW="291973" imgH="253890" progId="Equation.DSMT4">
                    <p:embed/>
                    <p:pic>
                      <p:nvPicPr>
                        <p:cNvPr id="9222" name="Object 6">
                          <a:extLst>
                            <a:ext uri="{FF2B5EF4-FFF2-40B4-BE49-F238E27FC236}">
                              <a16:creationId xmlns:a16="http://schemas.microsoft.com/office/drawing/2014/main" id="{82BD721E-9B49-D8A8-7B37-0FA380BFDB6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3625" y="1032596"/>
                          <a:ext cx="453159" cy="39543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8D17AE1-7D3B-1AFF-4EF5-2D0FF7163C02}"/>
              </a:ext>
            </a:extLst>
          </p:cNvPr>
          <p:cNvSpPr txBox="1"/>
          <p:nvPr/>
        </p:nvSpPr>
        <p:spPr>
          <a:xfrm>
            <a:off x="296126" y="25818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00533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7">
            <a:extLst>
              <a:ext uri="{FF2B5EF4-FFF2-40B4-BE49-F238E27FC236}">
                <a16:creationId xmlns:a16="http://schemas.microsoft.com/office/drawing/2014/main" id="{0BA70011-B823-1D0A-4980-82D206C53B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896321"/>
              </p:ext>
            </p:extLst>
          </p:nvPr>
        </p:nvGraphicFramePr>
        <p:xfrm>
          <a:off x="7504382" y="2193943"/>
          <a:ext cx="1915102" cy="707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66337" imgH="393529" progId="Equation.DSMT4">
                  <p:embed/>
                </p:oleObj>
              </mc:Choice>
              <mc:Fallback>
                <p:oleObj name="Equation" r:id="rId2" imgW="1066337" imgH="393529" progId="Equation.DSMT4">
                  <p:embed/>
                  <p:pic>
                    <p:nvPicPr>
                      <p:cNvPr id="5127" name="Object 7">
                        <a:extLst>
                          <a:ext uri="{FF2B5EF4-FFF2-40B4-BE49-F238E27FC236}">
                            <a16:creationId xmlns:a16="http://schemas.microsoft.com/office/drawing/2014/main" id="{25CCD9CB-F92F-CB7A-10DA-A285492B45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4382" y="2193943"/>
                        <a:ext cx="1915102" cy="707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8">
            <a:extLst>
              <a:ext uri="{FF2B5EF4-FFF2-40B4-BE49-F238E27FC236}">
                <a16:creationId xmlns:a16="http://schemas.microsoft.com/office/drawing/2014/main" id="{9A7779B6-5719-E5CC-3D57-57E0625FCB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185222"/>
              </p:ext>
            </p:extLst>
          </p:nvPr>
        </p:nvGraphicFramePr>
        <p:xfrm>
          <a:off x="7543469" y="3077314"/>
          <a:ext cx="2440421" cy="707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58310" imgH="393529" progId="Equation.DSMT4">
                  <p:embed/>
                </p:oleObj>
              </mc:Choice>
              <mc:Fallback>
                <p:oleObj name="Equation" r:id="rId4" imgW="1358310" imgH="393529" progId="Equation.DSMT4">
                  <p:embed/>
                  <p:pic>
                    <p:nvPicPr>
                      <p:cNvPr id="5128" name="Object 8">
                        <a:extLst>
                          <a:ext uri="{FF2B5EF4-FFF2-40B4-BE49-F238E27FC236}">
                            <a16:creationId xmlns:a16="http://schemas.microsoft.com/office/drawing/2014/main" id="{B843AC5C-DE9E-0198-D525-DF993FD1B4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469" y="3077314"/>
                        <a:ext cx="2440421" cy="707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9">
            <a:extLst>
              <a:ext uri="{FF2B5EF4-FFF2-40B4-BE49-F238E27FC236}">
                <a16:creationId xmlns:a16="http://schemas.microsoft.com/office/drawing/2014/main" id="{5DCFB971-68D3-2826-7DF7-F7D96B9FBF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336356"/>
              </p:ext>
            </p:extLst>
          </p:nvPr>
        </p:nvGraphicFramePr>
        <p:xfrm>
          <a:off x="7545632" y="3953810"/>
          <a:ext cx="1962727" cy="432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91726" imgH="241195" progId="Equation.DSMT4">
                  <p:embed/>
                </p:oleObj>
              </mc:Choice>
              <mc:Fallback>
                <p:oleObj name="Equation" r:id="rId6" imgW="1091726" imgH="241195" progId="Equation.DSMT4">
                  <p:embed/>
                  <p:pic>
                    <p:nvPicPr>
                      <p:cNvPr id="5129" name="Object 9">
                        <a:extLst>
                          <a:ext uri="{FF2B5EF4-FFF2-40B4-BE49-F238E27FC236}">
                            <a16:creationId xmlns:a16="http://schemas.microsoft.com/office/drawing/2014/main" id="{B844E18B-0BFF-BC9C-CC31-4F1B150772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5632" y="3953810"/>
                        <a:ext cx="1962727" cy="4329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0">
            <a:extLst>
              <a:ext uri="{FF2B5EF4-FFF2-40B4-BE49-F238E27FC236}">
                <a16:creationId xmlns:a16="http://schemas.microsoft.com/office/drawing/2014/main" id="{5A333971-B2B8-7D05-B440-4F6F09666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9459" y="4575849"/>
            <a:ext cx="615083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</a:rPr>
              <a:t>So, the average velocity the object is falling over the time interval [2, 6] seconds is </a:t>
            </a:r>
            <a:r>
              <a:rPr lang="en-US" altLang="en-US" sz="2200" dirty="0">
                <a:latin typeface="Symbol" panose="05050102010706020507" pitchFamily="18" charset="2"/>
              </a:rPr>
              <a:t>-</a:t>
            </a:r>
            <a:r>
              <a:rPr lang="en-US" altLang="en-US" sz="2200" dirty="0">
                <a:latin typeface="Times New Roman" panose="02020603050405020304" pitchFamily="18" charset="0"/>
              </a:rPr>
              <a:t>128 ft/sec.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C6D6F0AD-85F2-EA79-9D0A-46062D378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5079" y="5394225"/>
            <a:ext cx="6096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</a:rPr>
              <a:t>The negative sign indicates that the object is falling.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27C02A9D-D106-EA0F-89EE-76A61661B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652" y="1734124"/>
            <a:ext cx="56996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</a:rPr>
              <a:t>Its slope represents the average velocity we get</a:t>
            </a:r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31468D8D-BED3-F186-67D6-0D38542CC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674" y="186030"/>
            <a:ext cx="750517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2200" dirty="0">
                <a:latin typeface="Times New Roman" panose="02020603050405020304" pitchFamily="18" charset="0"/>
              </a:rPr>
              <a:t>(a) Find the average velocity over the interval [2, 6] seconds.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9D30D52-9738-F4ED-E6ED-7FAD609E8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5782" y="1439488"/>
            <a:ext cx="4706937" cy="495141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sp>
        <p:nvSpPr>
          <p:cNvPr id="11" name="Text Box 6">
            <a:extLst>
              <a:ext uri="{FF2B5EF4-FFF2-40B4-BE49-F238E27FC236}">
                <a16:creationId xmlns:a16="http://schemas.microsoft.com/office/drawing/2014/main" id="{0723C85D-C1AE-0A00-8679-ABDAE6814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4421" y="763607"/>
            <a:ext cx="15247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</a:rPr>
              <a:t>Secant Line</a:t>
            </a:r>
          </a:p>
        </p:txBody>
      </p:sp>
      <p:sp>
        <p:nvSpPr>
          <p:cNvPr id="12" name="Line 21">
            <a:extLst>
              <a:ext uri="{FF2B5EF4-FFF2-40B4-BE49-F238E27FC236}">
                <a16:creationId xmlns:a16="http://schemas.microsoft.com/office/drawing/2014/main" id="{61E9369F-C4D0-C3C5-FAA2-8F95EFC962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48317" y="1179106"/>
            <a:ext cx="1280598" cy="284959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3" name="Object 22">
            <a:extLst>
              <a:ext uri="{FF2B5EF4-FFF2-40B4-BE49-F238E27FC236}">
                <a16:creationId xmlns:a16="http://schemas.microsoft.com/office/drawing/2014/main" id="{3A6A975D-7271-F81F-81B6-4EFBB61D4E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817815"/>
              </p:ext>
            </p:extLst>
          </p:nvPr>
        </p:nvGraphicFramePr>
        <p:xfrm>
          <a:off x="2114914" y="1763645"/>
          <a:ext cx="813955" cy="355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83947" imgH="253890" progId="Equation.DSMT4">
                  <p:embed/>
                </p:oleObj>
              </mc:Choice>
              <mc:Fallback>
                <p:oleObj name="Equation" r:id="rId9" imgW="583947" imgH="253890" progId="Equation.DSMT4">
                  <p:embed/>
                  <p:pic>
                    <p:nvPicPr>
                      <p:cNvPr id="21" name="Object 22">
                        <a:extLst>
                          <a:ext uri="{FF2B5EF4-FFF2-40B4-BE49-F238E27FC236}">
                            <a16:creationId xmlns:a16="http://schemas.microsoft.com/office/drawing/2014/main" id="{9574DB68-25F7-440B-550B-70F6AE068A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914" y="1763645"/>
                        <a:ext cx="813955" cy="3550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3">
            <a:extLst>
              <a:ext uri="{FF2B5EF4-FFF2-40B4-BE49-F238E27FC236}">
                <a16:creationId xmlns:a16="http://schemas.microsoft.com/office/drawing/2014/main" id="{2EB2DC44-2A91-6E5D-6E5E-22AAD8EB81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024957"/>
              </p:ext>
            </p:extLst>
          </p:nvPr>
        </p:nvGraphicFramePr>
        <p:xfrm>
          <a:off x="2607908" y="3378992"/>
          <a:ext cx="789814" cy="343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83947" imgH="253890" progId="Equation.DSMT4">
                  <p:embed/>
                </p:oleObj>
              </mc:Choice>
              <mc:Fallback>
                <p:oleObj name="Equation" r:id="rId11" imgW="583947" imgH="253890" progId="Equation.DSMT4">
                  <p:embed/>
                  <p:pic>
                    <p:nvPicPr>
                      <p:cNvPr id="22" name="Object 23">
                        <a:extLst>
                          <a:ext uri="{FF2B5EF4-FFF2-40B4-BE49-F238E27FC236}">
                            <a16:creationId xmlns:a16="http://schemas.microsoft.com/office/drawing/2014/main" id="{97656C31-F386-E2D3-131E-697F47833C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7908" y="3378992"/>
                        <a:ext cx="789814" cy="3437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9">
            <a:extLst>
              <a:ext uri="{FF2B5EF4-FFF2-40B4-BE49-F238E27FC236}">
                <a16:creationId xmlns:a16="http://schemas.microsoft.com/office/drawing/2014/main" id="{96B1B3F7-61A3-EA09-B342-7BA68647C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82" y="778996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graphicFrame>
        <p:nvGraphicFramePr>
          <p:cNvPr id="16" name="Object 6">
            <a:extLst>
              <a:ext uri="{FF2B5EF4-FFF2-40B4-BE49-F238E27FC236}">
                <a16:creationId xmlns:a16="http://schemas.microsoft.com/office/drawing/2014/main" id="{248011C2-7532-C93F-671C-BB1D7986BC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226560"/>
              </p:ext>
            </p:extLst>
          </p:nvPr>
        </p:nvGraphicFramePr>
        <p:xfrm>
          <a:off x="1898964" y="797105"/>
          <a:ext cx="2221187" cy="463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18671" imgH="253890" progId="Equation.DSMT4">
                  <p:embed/>
                </p:oleObj>
              </mc:Choice>
              <mc:Fallback>
                <p:oleObj name="Equation" r:id="rId13" imgW="1218671" imgH="253890" progId="Equation.DSMT4">
                  <p:embed/>
                  <p:pic>
                    <p:nvPicPr>
                      <p:cNvPr id="2" name="Object 6">
                        <a:extLst>
                          <a:ext uri="{FF2B5EF4-FFF2-40B4-BE49-F238E27FC236}">
                            <a16:creationId xmlns:a16="http://schemas.microsoft.com/office/drawing/2014/main" id="{12731DF4-23EE-ED0E-A005-78B8DF7E4D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8964" y="797105"/>
                        <a:ext cx="2221187" cy="4631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4387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D4B4B8C7-2967-A536-A8DA-6D82D9740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298804"/>
            <a:ext cx="57308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</a:rPr>
              <a:t>(b) Find the velocity at time 6 seconds.</a:t>
            </a:r>
          </a:p>
        </p:txBody>
      </p:sp>
      <p:pic>
        <p:nvPicPr>
          <p:cNvPr id="3" name="velocity">
            <a:hlinkClick r:id="" action="ppaction://media"/>
            <a:extLst>
              <a:ext uri="{FF2B5EF4-FFF2-40B4-BE49-F238E27FC236}">
                <a16:creationId xmlns:a16="http://schemas.microsoft.com/office/drawing/2014/main" id="{E70F3DD4-71ED-20F1-5B91-86DC41845F5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437" y="964287"/>
            <a:ext cx="5287963" cy="5105400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002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40006-3987-20FB-1D3A-FE68A5C8A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F04E73-87E1-9272-C94F-FE17AB61A942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7B34FB17-FA08-4834-4FA7-BB4B90ADA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298804"/>
            <a:ext cx="57308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</a:rPr>
              <a:t>(b) Find the velocity at time 6 seconds.</a:t>
            </a:r>
          </a:p>
        </p:txBody>
      </p:sp>
      <p:pic>
        <p:nvPicPr>
          <p:cNvPr id="3" name="velocity">
            <a:hlinkClick r:id="" action="ppaction://media"/>
            <a:extLst>
              <a:ext uri="{FF2B5EF4-FFF2-40B4-BE49-F238E27FC236}">
                <a16:creationId xmlns:a16="http://schemas.microsoft.com/office/drawing/2014/main" id="{6F2A7C5A-2CC5-02E6-AA41-9E319C478BC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437" y="964287"/>
            <a:ext cx="5287963" cy="5105400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sp>
        <p:nvSpPr>
          <p:cNvPr id="6154" name="Text Box 10">
            <a:extLst>
              <a:ext uri="{FF2B5EF4-FFF2-40B4-BE49-F238E27FC236}">
                <a16:creationId xmlns:a16="http://schemas.microsoft.com/office/drawing/2014/main" id="{5CC65FD2-971E-6266-08C5-3DD993142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152" y="666503"/>
            <a:ext cx="52879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</a:rPr>
              <a:t>The slope of the tangent line represents the exact velocity of the object at time 6 seconds.</a:t>
            </a:r>
          </a:p>
        </p:txBody>
      </p:sp>
      <p:sp>
        <p:nvSpPr>
          <p:cNvPr id="6155" name="Text Box 11">
            <a:extLst>
              <a:ext uri="{FF2B5EF4-FFF2-40B4-BE49-F238E27FC236}">
                <a16:creationId xmlns:a16="http://schemas.microsoft.com/office/drawing/2014/main" id="{27A531B9-90E3-835F-ABFA-C2C167936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152" y="1464329"/>
            <a:ext cx="31400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</a:rPr>
              <a:t>What is the slope?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C29A40F-2745-9BE1-0D19-F2F46DE5E0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354830"/>
              </p:ext>
            </p:extLst>
          </p:nvPr>
        </p:nvGraphicFramePr>
        <p:xfrm>
          <a:off x="6294733" y="1956998"/>
          <a:ext cx="5135563" cy="241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857320" imgH="1346040" progId="Equation.DSMT4">
                  <p:embed/>
                </p:oleObj>
              </mc:Choice>
              <mc:Fallback>
                <p:oleObj name="Equation" r:id="rId5" imgW="2857320" imgH="13460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C29A40F-2745-9BE1-0D19-F2F46DE5E0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4733" y="1956998"/>
                        <a:ext cx="5135563" cy="241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7">
            <a:extLst>
              <a:ext uri="{FF2B5EF4-FFF2-40B4-BE49-F238E27FC236}">
                <a16:creationId xmlns:a16="http://schemas.microsoft.com/office/drawing/2014/main" id="{74931E61-103D-98C5-7AE6-B5824D4C4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2407" y="272491"/>
            <a:ext cx="1920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Tangent Line</a:t>
            </a:r>
          </a:p>
        </p:txBody>
      </p:sp>
      <p:sp>
        <p:nvSpPr>
          <p:cNvPr id="14" name="Line 16">
            <a:extLst>
              <a:ext uri="{FF2B5EF4-FFF2-40B4-BE49-F238E27FC236}">
                <a16:creationId xmlns:a16="http://schemas.microsoft.com/office/drawing/2014/main" id="{A521AC54-12CF-DEDA-8D42-1D39BEAB50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1573" y="788313"/>
            <a:ext cx="1870387" cy="1845862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9" name="Object 13">
            <a:extLst>
              <a:ext uri="{FF2B5EF4-FFF2-40B4-BE49-F238E27FC236}">
                <a16:creationId xmlns:a16="http://schemas.microsoft.com/office/drawing/2014/main" id="{985379FC-65D1-0470-083B-7CE9D80648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456047"/>
              </p:ext>
            </p:extLst>
          </p:nvPr>
        </p:nvGraphicFramePr>
        <p:xfrm>
          <a:off x="7965826" y="3121579"/>
          <a:ext cx="2144568" cy="707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93800" imgH="393700" progId="Equation.DSMT4">
                  <p:embed/>
                </p:oleObj>
              </mc:Choice>
              <mc:Fallback>
                <p:oleObj name="Equation" r:id="rId7" imgW="1193800" imgH="393700" progId="Equation.DSMT4">
                  <p:embed/>
                  <p:pic>
                    <p:nvPicPr>
                      <p:cNvPr id="9" name="Object 13">
                        <a:extLst>
                          <a:ext uri="{FF2B5EF4-FFF2-40B4-BE49-F238E27FC236}">
                            <a16:creationId xmlns:a16="http://schemas.microsoft.com/office/drawing/2014/main" id="{985379FC-65D1-0470-083B-7CE9D80648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5826" y="3121579"/>
                        <a:ext cx="2144568" cy="707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6E269A49-355F-A61F-D70F-FFA715D1C6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58763" y="4003222"/>
            <a:ext cx="3105150" cy="23431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34815E7-C923-F824-04D9-356F85F278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52479" y="4005054"/>
            <a:ext cx="3105150" cy="2343150"/>
          </a:xfrm>
          <a:prstGeom prst="rect">
            <a:avLst/>
          </a:prstGeom>
        </p:spPr>
      </p:pic>
      <p:graphicFrame>
        <p:nvGraphicFramePr>
          <p:cNvPr id="21" name="Object 6">
            <a:extLst>
              <a:ext uri="{FF2B5EF4-FFF2-40B4-BE49-F238E27FC236}">
                <a16:creationId xmlns:a16="http://schemas.microsoft.com/office/drawing/2014/main" id="{42321F33-DBA8-ACB2-A848-BB5E8A01FF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933500"/>
              </p:ext>
            </p:extLst>
          </p:nvPr>
        </p:nvGraphicFramePr>
        <p:xfrm>
          <a:off x="7889207" y="2671941"/>
          <a:ext cx="2221187" cy="463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18671" imgH="253890" progId="Equation.DSMT4">
                  <p:embed/>
                </p:oleObj>
              </mc:Choice>
              <mc:Fallback>
                <p:oleObj name="Equation" r:id="rId11" imgW="1218671" imgH="253890" progId="Equation.DSMT4">
                  <p:embed/>
                  <p:pic>
                    <p:nvPicPr>
                      <p:cNvPr id="16" name="Object 6">
                        <a:extLst>
                          <a:ext uri="{FF2B5EF4-FFF2-40B4-BE49-F238E27FC236}">
                            <a16:creationId xmlns:a16="http://schemas.microsoft.com/office/drawing/2014/main" id="{248011C2-7532-C93F-671C-BB1D7986BC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207" y="2671941"/>
                        <a:ext cx="2221187" cy="4631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540060A3-225A-0AA6-A9DC-75E8FCA1AB8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52479" y="4000242"/>
            <a:ext cx="3105150" cy="23431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CCA2955-588E-57F8-9148-9EA7F14D06B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51891" y="4008586"/>
            <a:ext cx="3105150" cy="23431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FC80072-772F-C810-24F0-9C199683C4B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58469" y="4006820"/>
            <a:ext cx="3105150" cy="23431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7BB5DAD-C1F9-D51A-DA03-1D82B184BA6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58469" y="4008461"/>
            <a:ext cx="3105150" cy="23431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D481A80-BDA2-CB40-37EF-2E82101EA6B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58175" y="4004773"/>
            <a:ext cx="3105150" cy="2343150"/>
          </a:xfrm>
          <a:prstGeom prst="rect">
            <a:avLst/>
          </a:prstGeom>
        </p:spPr>
      </p:pic>
      <p:pic>
        <p:nvPicPr>
          <p:cNvPr id="6145" name="Picture 6144">
            <a:extLst>
              <a:ext uri="{FF2B5EF4-FFF2-40B4-BE49-F238E27FC236}">
                <a16:creationId xmlns:a16="http://schemas.microsoft.com/office/drawing/2014/main" id="{992C5110-ADA9-BB14-B7C8-2399E9950D2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58469" y="4004561"/>
            <a:ext cx="3105150" cy="2343150"/>
          </a:xfrm>
          <a:prstGeom prst="rect">
            <a:avLst/>
          </a:prstGeom>
        </p:spPr>
      </p:pic>
      <p:graphicFrame>
        <p:nvGraphicFramePr>
          <p:cNvPr id="6146" name="Object 13">
            <a:extLst>
              <a:ext uri="{FF2B5EF4-FFF2-40B4-BE49-F238E27FC236}">
                <a16:creationId xmlns:a16="http://schemas.microsoft.com/office/drawing/2014/main" id="{F6BF8169-9D6F-3877-D329-EA40BA4A82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567020"/>
              </p:ext>
            </p:extLst>
          </p:nvPr>
        </p:nvGraphicFramePr>
        <p:xfrm>
          <a:off x="6136274" y="4462427"/>
          <a:ext cx="203041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130040" imgH="241200" progId="Equation.DSMT4">
                  <p:embed/>
                </p:oleObj>
              </mc:Choice>
              <mc:Fallback>
                <p:oleObj name="Equation" r:id="rId19" imgW="1130040" imgH="241200" progId="Equation.DSMT4">
                  <p:embed/>
                  <p:pic>
                    <p:nvPicPr>
                      <p:cNvPr id="9" name="Object 13">
                        <a:extLst>
                          <a:ext uri="{FF2B5EF4-FFF2-40B4-BE49-F238E27FC236}">
                            <a16:creationId xmlns:a16="http://schemas.microsoft.com/office/drawing/2014/main" id="{985379FC-65D1-0470-083B-7CE9D80648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6274" y="4462427"/>
                        <a:ext cx="2030412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8" name="Picture 6147">
            <a:extLst>
              <a:ext uri="{FF2B5EF4-FFF2-40B4-BE49-F238E27FC236}">
                <a16:creationId xmlns:a16="http://schemas.microsoft.com/office/drawing/2014/main" id="{0C679454-D815-E8B0-AB35-4ADCD79A2B0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745019" y="4008159"/>
            <a:ext cx="3105150" cy="2343150"/>
          </a:xfrm>
          <a:prstGeom prst="rect">
            <a:avLst/>
          </a:prstGeom>
        </p:spPr>
      </p:pic>
      <p:graphicFrame>
        <p:nvGraphicFramePr>
          <p:cNvPr id="6149" name="Object 13">
            <a:extLst>
              <a:ext uri="{FF2B5EF4-FFF2-40B4-BE49-F238E27FC236}">
                <a16:creationId xmlns:a16="http://schemas.microsoft.com/office/drawing/2014/main" id="{38702A85-95BF-D9E4-C016-E2BFF9EB9F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351914"/>
              </p:ext>
            </p:extLst>
          </p:nvPr>
        </p:nvGraphicFramePr>
        <p:xfrm>
          <a:off x="6140889" y="4866093"/>
          <a:ext cx="223520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44520" imgH="241200" progId="Equation.DSMT4">
                  <p:embed/>
                </p:oleObj>
              </mc:Choice>
              <mc:Fallback>
                <p:oleObj name="Equation" r:id="rId22" imgW="1244520" imgH="241200" progId="Equation.DSMT4">
                  <p:embed/>
                  <p:pic>
                    <p:nvPicPr>
                      <p:cNvPr id="6146" name="Object 13">
                        <a:extLst>
                          <a:ext uri="{FF2B5EF4-FFF2-40B4-BE49-F238E27FC236}">
                            <a16:creationId xmlns:a16="http://schemas.microsoft.com/office/drawing/2014/main" id="{F6BF8169-9D6F-3877-D329-EA40BA4A82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0889" y="4866093"/>
                        <a:ext cx="223520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13">
            <a:extLst>
              <a:ext uri="{FF2B5EF4-FFF2-40B4-BE49-F238E27FC236}">
                <a16:creationId xmlns:a16="http://schemas.microsoft.com/office/drawing/2014/main" id="{AE65B836-D8FC-BA22-A030-7295D6306E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522759"/>
              </p:ext>
            </p:extLst>
          </p:nvPr>
        </p:nvGraphicFramePr>
        <p:xfrm>
          <a:off x="6137660" y="5325088"/>
          <a:ext cx="24638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371600" imgH="241200" progId="Equation.DSMT4">
                  <p:embed/>
                </p:oleObj>
              </mc:Choice>
              <mc:Fallback>
                <p:oleObj name="Equation" r:id="rId24" imgW="1371600" imgH="241200" progId="Equation.DSMT4">
                  <p:embed/>
                  <p:pic>
                    <p:nvPicPr>
                      <p:cNvPr id="6149" name="Object 13">
                        <a:extLst>
                          <a:ext uri="{FF2B5EF4-FFF2-40B4-BE49-F238E27FC236}">
                            <a16:creationId xmlns:a16="http://schemas.microsoft.com/office/drawing/2014/main" id="{38702A85-95BF-D9E4-C016-E2BFF9EB9F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7660" y="5325088"/>
                        <a:ext cx="246380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6" name="Picture 6155">
            <a:extLst>
              <a:ext uri="{FF2B5EF4-FFF2-40B4-BE49-F238E27FC236}">
                <a16:creationId xmlns:a16="http://schemas.microsoft.com/office/drawing/2014/main" id="{309FF73C-B62B-7993-93B9-8376F29A30A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751891" y="4009226"/>
            <a:ext cx="3105150" cy="2343150"/>
          </a:xfrm>
          <a:prstGeom prst="rect">
            <a:avLst/>
          </a:prstGeom>
        </p:spPr>
      </p:pic>
      <p:pic>
        <p:nvPicPr>
          <p:cNvPr id="6158" name="Picture 6157">
            <a:extLst>
              <a:ext uri="{FF2B5EF4-FFF2-40B4-BE49-F238E27FC236}">
                <a16:creationId xmlns:a16="http://schemas.microsoft.com/office/drawing/2014/main" id="{7459A729-006F-39B6-38FD-E0F2AE8B0BC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753127" y="4007821"/>
            <a:ext cx="3105150" cy="2343150"/>
          </a:xfrm>
          <a:prstGeom prst="rect">
            <a:avLst/>
          </a:prstGeom>
        </p:spPr>
      </p:pic>
      <p:graphicFrame>
        <p:nvGraphicFramePr>
          <p:cNvPr id="6159" name="Object 13">
            <a:extLst>
              <a:ext uri="{FF2B5EF4-FFF2-40B4-BE49-F238E27FC236}">
                <a16:creationId xmlns:a16="http://schemas.microsoft.com/office/drawing/2014/main" id="{E4AE1262-4C0D-DCDC-7C0F-AEB486444A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196387"/>
              </p:ext>
            </p:extLst>
          </p:nvPr>
        </p:nvGraphicFramePr>
        <p:xfrm>
          <a:off x="6135688" y="5728105"/>
          <a:ext cx="26003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447560" imgH="241200" progId="Equation.DSMT4">
                  <p:embed/>
                </p:oleObj>
              </mc:Choice>
              <mc:Fallback>
                <p:oleObj name="Equation" r:id="rId28" imgW="1447560" imgH="241200" progId="Equation.DSMT4">
                  <p:embed/>
                  <p:pic>
                    <p:nvPicPr>
                      <p:cNvPr id="6152" name="Object 13">
                        <a:extLst>
                          <a:ext uri="{FF2B5EF4-FFF2-40B4-BE49-F238E27FC236}">
                            <a16:creationId xmlns:a16="http://schemas.microsoft.com/office/drawing/2014/main" id="{AE65B836-D8FC-BA22-A030-7295D6306E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5688" y="5728105"/>
                        <a:ext cx="2600325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0" name="Text Box 11">
            <a:extLst>
              <a:ext uri="{FF2B5EF4-FFF2-40B4-BE49-F238E27FC236}">
                <a16:creationId xmlns:a16="http://schemas.microsoft.com/office/drawing/2014/main" id="{C3DD3393-DABA-4C2A-7CBB-32C749D97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49" y="6223143"/>
            <a:ext cx="712014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</a:rPr>
              <a:t>So it appear the velocity at 6 seconds is close to </a:t>
            </a:r>
            <a:r>
              <a:rPr lang="en-US" altLang="en-US" sz="2200" dirty="0">
                <a:latin typeface="Symbol" panose="05050102010706020507" pitchFamily="18" charset="2"/>
              </a:rPr>
              <a:t>-</a:t>
            </a:r>
            <a:r>
              <a:rPr lang="en-US" altLang="en-US" sz="2200" dirty="0">
                <a:latin typeface="Times New Roman" panose="02020603050405020304" pitchFamily="18" charset="0"/>
              </a:rPr>
              <a:t>192 ft/s.</a:t>
            </a:r>
          </a:p>
        </p:txBody>
      </p:sp>
    </p:spTree>
    <p:extLst>
      <p:ext uri="{BB962C8B-B14F-4D97-AF65-F5344CB8AC3E}">
        <p14:creationId xmlns:p14="http://schemas.microsoft.com/office/powerpoint/2010/main" val="343409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6154" grpId="0"/>
      <p:bldP spid="6155" grpId="0"/>
      <p:bldP spid="13" grpId="0"/>
      <p:bldP spid="61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EA54AB0B-6359-1186-F5B4-585671008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298804"/>
            <a:ext cx="57308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</a:rPr>
              <a:t>(b) Find the velocity at time 6 seconds.</a:t>
            </a:r>
          </a:p>
        </p:txBody>
      </p:sp>
      <p:pic>
        <p:nvPicPr>
          <p:cNvPr id="3" name="velocity">
            <a:hlinkClick r:id="" action="ppaction://media"/>
            <a:extLst>
              <a:ext uri="{FF2B5EF4-FFF2-40B4-BE49-F238E27FC236}">
                <a16:creationId xmlns:a16="http://schemas.microsoft.com/office/drawing/2014/main" id="{882C4643-2AE5-0294-2F23-EE1D2C31563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437" y="964287"/>
            <a:ext cx="5287963" cy="5105400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9B02A4B1-0E27-6501-B4A3-5907F01FF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446" y="435888"/>
            <a:ext cx="543211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</a:rPr>
              <a:t>The slope of the tangent line represents the exact velocity of the object at time 6 seconds.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A0A9C2A6-A1D6-B7B0-7C4F-5A1AD6FBB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446" y="1255869"/>
            <a:ext cx="32924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</a:rPr>
              <a:t>What is the exact slope?</a:t>
            </a:r>
          </a:p>
        </p:txBody>
      </p:sp>
      <p:graphicFrame>
        <p:nvGraphicFramePr>
          <p:cNvPr id="7" name="Object 9">
            <a:extLst>
              <a:ext uri="{FF2B5EF4-FFF2-40B4-BE49-F238E27FC236}">
                <a16:creationId xmlns:a16="http://schemas.microsoft.com/office/drawing/2014/main" id="{AFDCE96E-2DDC-FEEB-7B99-DB3897DD79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769179"/>
              </p:ext>
            </p:extLst>
          </p:nvPr>
        </p:nvGraphicFramePr>
        <p:xfrm>
          <a:off x="7004642" y="1764657"/>
          <a:ext cx="933739" cy="456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20474" imgH="253890" progId="Equation.DSMT4">
                  <p:embed/>
                </p:oleObj>
              </mc:Choice>
              <mc:Fallback>
                <p:oleObj name="Equation" r:id="rId5" imgW="520474" imgH="253890" progId="Equation.DSMT4">
                  <p:embed/>
                  <p:pic>
                    <p:nvPicPr>
                      <p:cNvPr id="9225" name="Object 9">
                        <a:extLst>
                          <a:ext uri="{FF2B5EF4-FFF2-40B4-BE49-F238E27FC236}">
                            <a16:creationId xmlns:a16="http://schemas.microsoft.com/office/drawing/2014/main" id="{E8B8D9BB-A67D-FAFF-FF32-E668B5D296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4642" y="1764657"/>
                        <a:ext cx="933739" cy="4560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>
            <a:extLst>
              <a:ext uri="{FF2B5EF4-FFF2-40B4-BE49-F238E27FC236}">
                <a16:creationId xmlns:a16="http://schemas.microsoft.com/office/drawing/2014/main" id="{12F78DE8-AFAD-0189-E68A-D55F8C3265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001962"/>
              </p:ext>
            </p:extLst>
          </p:nvPr>
        </p:nvGraphicFramePr>
        <p:xfrm>
          <a:off x="6935274" y="2329807"/>
          <a:ext cx="1047750" cy="456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83947" imgH="253890" progId="Equation.DSMT4">
                  <p:embed/>
                </p:oleObj>
              </mc:Choice>
              <mc:Fallback>
                <p:oleObj name="Equation" r:id="rId7" imgW="583947" imgH="253890" progId="Equation.DSMT4">
                  <p:embed/>
                  <p:pic>
                    <p:nvPicPr>
                      <p:cNvPr id="9227" name="Object 11">
                        <a:extLst>
                          <a:ext uri="{FF2B5EF4-FFF2-40B4-BE49-F238E27FC236}">
                            <a16:creationId xmlns:a16="http://schemas.microsoft.com/office/drawing/2014/main" id="{A78CBE2C-64E4-230F-EA40-3DB433D21E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5274" y="2329807"/>
                        <a:ext cx="1047750" cy="4560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>
            <a:extLst>
              <a:ext uri="{FF2B5EF4-FFF2-40B4-BE49-F238E27FC236}">
                <a16:creationId xmlns:a16="http://schemas.microsoft.com/office/drawing/2014/main" id="{B75FD5A1-DAB9-8384-4D5E-854C8D8179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023099"/>
              </p:ext>
            </p:extLst>
          </p:nvPr>
        </p:nvGraphicFramePr>
        <p:xfrm>
          <a:off x="6386865" y="2975435"/>
          <a:ext cx="2144568" cy="707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93800" imgH="393700" progId="Equation.DSMT4">
                  <p:embed/>
                </p:oleObj>
              </mc:Choice>
              <mc:Fallback>
                <p:oleObj name="Equation" r:id="rId9" imgW="1193800" imgH="393700" progId="Equation.DSMT4">
                  <p:embed/>
                  <p:pic>
                    <p:nvPicPr>
                      <p:cNvPr id="9229" name="Object 13">
                        <a:extLst>
                          <a:ext uri="{FF2B5EF4-FFF2-40B4-BE49-F238E27FC236}">
                            <a16:creationId xmlns:a16="http://schemas.microsoft.com/office/drawing/2014/main" id="{4CF16BAA-968D-016B-B268-AC13FC6E80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865" y="2975435"/>
                        <a:ext cx="2144568" cy="707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4">
            <a:extLst>
              <a:ext uri="{FF2B5EF4-FFF2-40B4-BE49-F238E27FC236}">
                <a16:creationId xmlns:a16="http://schemas.microsoft.com/office/drawing/2014/main" id="{1FDD1CF5-DAFB-D3B9-871A-B0B3899EC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370" y="3786424"/>
            <a:ext cx="554229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dirty="0">
                <a:latin typeface="Times New Roman" panose="02020603050405020304" pitchFamily="18" charset="0"/>
              </a:rPr>
              <a:t>As </a:t>
            </a:r>
            <a:r>
              <a:rPr lang="en-US" altLang="en-US" sz="2200" i="1" dirty="0">
                <a:latin typeface="Times New Roman" panose="02020603050405020304" pitchFamily="18" charset="0"/>
              </a:rPr>
              <a:t>t</a:t>
            </a:r>
            <a:r>
              <a:rPr lang="en-US" altLang="en-US" sz="2200" dirty="0">
                <a:latin typeface="Times New Roman" panose="02020603050405020304" pitchFamily="18" charset="0"/>
              </a:rPr>
              <a:t> approaches 6, the limit of the secant line is the tangent line. We calculate the </a:t>
            </a:r>
            <a:r>
              <a:rPr lang="en-US" altLang="en-US" sz="2000" b="1" u="sng" dirty="0">
                <a:latin typeface="Times New Roman" panose="02020603050405020304" pitchFamily="18" charset="0"/>
              </a:rPr>
              <a:t>Instantaneous Velocity</a:t>
            </a:r>
            <a:r>
              <a:rPr lang="en-US" altLang="en-US" sz="2000" dirty="0">
                <a:latin typeface="Times New Roman" panose="02020603050405020304" pitchFamily="18" charset="0"/>
              </a:rPr>
              <a:t> with the following limit</a:t>
            </a:r>
            <a:r>
              <a:rPr lang="en-US" altLang="en-US" sz="22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34DFEBFE-A96B-2D1D-D115-2699C14D27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07701" y="1980104"/>
            <a:ext cx="4583784" cy="353044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2">
            <a:extLst>
              <a:ext uri="{FF2B5EF4-FFF2-40B4-BE49-F238E27FC236}">
                <a16:creationId xmlns:a16="http://schemas.microsoft.com/office/drawing/2014/main" id="{BA250445-57C9-1220-3D90-C97F6851D2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19413" y="2586965"/>
            <a:ext cx="2892950" cy="899596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3" name="Object 5">
            <a:extLst>
              <a:ext uri="{FF2B5EF4-FFF2-40B4-BE49-F238E27FC236}">
                <a16:creationId xmlns:a16="http://schemas.microsoft.com/office/drawing/2014/main" id="{5FE73CDF-232E-BDE0-B0C3-AF8403E8D1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151483"/>
              </p:ext>
            </p:extLst>
          </p:nvPr>
        </p:nvGraphicFramePr>
        <p:xfrm>
          <a:off x="7764771" y="5060471"/>
          <a:ext cx="17081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63225" imgH="279279" progId="Equation.DSMT4">
                  <p:embed/>
                </p:oleObj>
              </mc:Choice>
              <mc:Fallback>
                <p:oleObj name="Equation" r:id="rId11" imgW="863225" imgH="279279" progId="Equation.DSMT4">
                  <p:embed/>
                  <p:pic>
                    <p:nvPicPr>
                      <p:cNvPr id="8197" name="Object 5">
                        <a:extLst>
                          <a:ext uri="{FF2B5EF4-FFF2-40B4-BE49-F238E27FC236}">
                            <a16:creationId xmlns:a16="http://schemas.microsoft.com/office/drawing/2014/main" id="{C518EB47-BCE3-2095-0C04-0385DC3F21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4771" y="5060471"/>
                        <a:ext cx="170815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>
            <a:extLst>
              <a:ext uri="{FF2B5EF4-FFF2-40B4-BE49-F238E27FC236}">
                <a16:creationId xmlns:a16="http://schemas.microsoft.com/office/drawing/2014/main" id="{6CEB3D1C-AF37-0CDE-DE02-5E07F7FB9F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41600"/>
              </p:ext>
            </p:extLst>
          </p:nvPr>
        </p:nvGraphicFramePr>
        <p:xfrm>
          <a:off x="8944517" y="3097449"/>
          <a:ext cx="2221187" cy="463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18671" imgH="253890" progId="Equation.DSMT4">
                  <p:embed/>
                </p:oleObj>
              </mc:Choice>
              <mc:Fallback>
                <p:oleObj name="Equation" r:id="rId13" imgW="1218671" imgH="253890" progId="Equation.DSMT4">
                  <p:embed/>
                  <p:pic>
                    <p:nvPicPr>
                      <p:cNvPr id="2" name="Object 6">
                        <a:extLst>
                          <a:ext uri="{FF2B5EF4-FFF2-40B4-BE49-F238E27FC236}">
                            <a16:creationId xmlns:a16="http://schemas.microsoft.com/office/drawing/2014/main" id="{12731DF4-23EE-ED0E-A005-78B8DF7E4D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4517" y="3097449"/>
                        <a:ext cx="2221187" cy="4631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618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6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0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35738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4">
            <a:extLst>
              <a:ext uri="{FF2B5EF4-FFF2-40B4-BE49-F238E27FC236}">
                <a16:creationId xmlns:a16="http://schemas.microsoft.com/office/drawing/2014/main" id="{2FB889FF-9020-0885-B196-81821DD646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44384"/>
              </p:ext>
            </p:extLst>
          </p:nvPr>
        </p:nvGraphicFramePr>
        <p:xfrm>
          <a:off x="304093" y="1305560"/>
          <a:ext cx="1847273" cy="707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28254" imgH="393529" progId="Equation.DSMT4">
                  <p:embed/>
                </p:oleObj>
              </mc:Choice>
              <mc:Fallback>
                <p:oleObj name="Equation" r:id="rId2" imgW="1028254" imgH="393529" progId="Equation.DSMT4">
                  <p:embed/>
                  <p:pic>
                    <p:nvPicPr>
                      <p:cNvPr id="8196" name="Object 4">
                        <a:extLst>
                          <a:ext uri="{FF2B5EF4-FFF2-40B4-BE49-F238E27FC236}">
                            <a16:creationId xmlns:a16="http://schemas.microsoft.com/office/drawing/2014/main" id="{4B92E897-727D-0C3D-4F25-7102566210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093" y="1305560"/>
                        <a:ext cx="1847273" cy="707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5">
            <a:extLst>
              <a:ext uri="{FF2B5EF4-FFF2-40B4-BE49-F238E27FC236}">
                <a16:creationId xmlns:a16="http://schemas.microsoft.com/office/drawing/2014/main" id="{89702B49-4F19-A565-76F1-FF8BA1002D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70579"/>
              </p:ext>
            </p:extLst>
          </p:nvPr>
        </p:nvGraphicFramePr>
        <p:xfrm>
          <a:off x="375565" y="2176258"/>
          <a:ext cx="1552864" cy="502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63225" imgH="279279" progId="Equation.DSMT4">
                  <p:embed/>
                </p:oleObj>
              </mc:Choice>
              <mc:Fallback>
                <p:oleObj name="Equation" r:id="rId4" imgW="863225" imgH="279279" progId="Equation.DSMT4">
                  <p:embed/>
                  <p:pic>
                    <p:nvPicPr>
                      <p:cNvPr id="8197" name="Object 5">
                        <a:extLst>
                          <a:ext uri="{FF2B5EF4-FFF2-40B4-BE49-F238E27FC236}">
                            <a16:creationId xmlns:a16="http://schemas.microsoft.com/office/drawing/2014/main" id="{C518EB47-BCE3-2095-0C04-0385DC3F21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565" y="2176258"/>
                        <a:ext cx="1552864" cy="502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id="{F6B5BBEA-18D0-A36C-5AB0-8497E8C05C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369397"/>
              </p:ext>
            </p:extLst>
          </p:nvPr>
        </p:nvGraphicFramePr>
        <p:xfrm>
          <a:off x="851507" y="2951675"/>
          <a:ext cx="1824182" cy="707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16000" imgH="393700" progId="Equation.DSMT4">
                  <p:embed/>
                </p:oleObj>
              </mc:Choice>
              <mc:Fallback>
                <p:oleObj name="Equation" r:id="rId6" imgW="1016000" imgH="393700" progId="Equation.DSMT4">
                  <p:embed/>
                  <p:pic>
                    <p:nvPicPr>
                      <p:cNvPr id="8198" name="Object 6">
                        <a:extLst>
                          <a:ext uri="{FF2B5EF4-FFF2-40B4-BE49-F238E27FC236}">
                            <a16:creationId xmlns:a16="http://schemas.microsoft.com/office/drawing/2014/main" id="{222952C8-B687-F2D3-2EC8-6573AB03AA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507" y="2951675"/>
                        <a:ext cx="1824182" cy="707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id="{1EE04E78-3960-EFAC-D73A-4136666316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395345"/>
              </p:ext>
            </p:extLst>
          </p:nvPr>
        </p:nvGraphicFramePr>
        <p:xfrm>
          <a:off x="847466" y="3914885"/>
          <a:ext cx="2759364" cy="753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36700" imgH="419100" progId="Equation.DSMT4">
                  <p:embed/>
                </p:oleObj>
              </mc:Choice>
              <mc:Fallback>
                <p:oleObj name="Equation" r:id="rId8" imgW="1536700" imgH="419100" progId="Equation.DSMT4">
                  <p:embed/>
                  <p:pic>
                    <p:nvPicPr>
                      <p:cNvPr id="8199" name="Object 7">
                        <a:extLst>
                          <a:ext uri="{FF2B5EF4-FFF2-40B4-BE49-F238E27FC236}">
                            <a16:creationId xmlns:a16="http://schemas.microsoft.com/office/drawing/2014/main" id="{048CD85A-8B7F-BEE4-B753-28C4145DDB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466" y="3914885"/>
                        <a:ext cx="2759364" cy="753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A4C6D8EC-B994-1D8F-49CD-C3F224D144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672421"/>
              </p:ext>
            </p:extLst>
          </p:nvPr>
        </p:nvGraphicFramePr>
        <p:xfrm>
          <a:off x="859037" y="4825770"/>
          <a:ext cx="2006023" cy="753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17600" imgH="419100" progId="Equation.DSMT4">
                  <p:embed/>
                </p:oleObj>
              </mc:Choice>
              <mc:Fallback>
                <p:oleObj name="Equation" r:id="rId10" imgW="1117600" imgH="419100" progId="Equation.DSMT4">
                  <p:embed/>
                  <p:pic>
                    <p:nvPicPr>
                      <p:cNvPr id="8200" name="Object 8">
                        <a:extLst>
                          <a:ext uri="{FF2B5EF4-FFF2-40B4-BE49-F238E27FC236}">
                            <a16:creationId xmlns:a16="http://schemas.microsoft.com/office/drawing/2014/main" id="{C3AF8728-56EC-4036-F0C8-421853B818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037" y="4825770"/>
                        <a:ext cx="2006023" cy="753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>
            <a:extLst>
              <a:ext uri="{FF2B5EF4-FFF2-40B4-BE49-F238E27FC236}">
                <a16:creationId xmlns:a16="http://schemas.microsoft.com/office/drawing/2014/main" id="{11E2DBB5-0739-7104-9543-C021490948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900350"/>
              </p:ext>
            </p:extLst>
          </p:nvPr>
        </p:nvGraphicFramePr>
        <p:xfrm>
          <a:off x="905987" y="5725803"/>
          <a:ext cx="2120034" cy="821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81100" imgH="457200" progId="Equation.DSMT4">
                  <p:embed/>
                </p:oleObj>
              </mc:Choice>
              <mc:Fallback>
                <p:oleObj name="Equation" r:id="rId12" imgW="1181100" imgH="457200" progId="Equation.DSMT4">
                  <p:embed/>
                  <p:pic>
                    <p:nvPicPr>
                      <p:cNvPr id="8201" name="Object 9">
                        <a:extLst>
                          <a:ext uri="{FF2B5EF4-FFF2-40B4-BE49-F238E27FC236}">
                            <a16:creationId xmlns:a16="http://schemas.microsoft.com/office/drawing/2014/main" id="{A219256E-D103-27E8-CEFF-76818E6054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987" y="5725803"/>
                        <a:ext cx="2120034" cy="8211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10">
            <a:extLst>
              <a:ext uri="{FF2B5EF4-FFF2-40B4-BE49-F238E27FC236}">
                <a16:creationId xmlns:a16="http://schemas.microsoft.com/office/drawing/2014/main" id="{8C92D26D-E9D7-09D8-CF54-A019DD2F79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7490" y="483447"/>
            <a:ext cx="0" cy="59436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" name="Object 11">
            <a:extLst>
              <a:ext uri="{FF2B5EF4-FFF2-40B4-BE49-F238E27FC236}">
                <a16:creationId xmlns:a16="http://schemas.microsoft.com/office/drawing/2014/main" id="{E52F9EBF-3101-E68E-4D50-A0DAA250EE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746512"/>
              </p:ext>
            </p:extLst>
          </p:nvPr>
        </p:nvGraphicFramePr>
        <p:xfrm>
          <a:off x="6244034" y="483447"/>
          <a:ext cx="283368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35100" imgH="419100" progId="Equation.DSMT4">
                  <p:embed/>
                </p:oleObj>
              </mc:Choice>
              <mc:Fallback>
                <p:oleObj name="Equation" r:id="rId14" imgW="1435100" imgH="419100" progId="Equation.DSMT4">
                  <p:embed/>
                  <p:pic>
                    <p:nvPicPr>
                      <p:cNvPr id="8203" name="Object 11">
                        <a:extLst>
                          <a:ext uri="{FF2B5EF4-FFF2-40B4-BE49-F238E27FC236}">
                            <a16:creationId xmlns:a16="http://schemas.microsoft.com/office/drawing/2014/main" id="{04D68BE8-895D-4D67-B37A-2EAAFCCB9B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4034" y="483447"/>
                        <a:ext cx="2833687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ine 12">
            <a:extLst>
              <a:ext uri="{FF2B5EF4-FFF2-40B4-BE49-F238E27FC236}">
                <a16:creationId xmlns:a16="http://schemas.microsoft.com/office/drawing/2014/main" id="{15AA312F-4564-B37B-2334-B7F3A4BF4A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77521" y="523134"/>
            <a:ext cx="762000" cy="381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4">
            <a:extLst>
              <a:ext uri="{FF2B5EF4-FFF2-40B4-BE49-F238E27FC236}">
                <a16:creationId xmlns:a16="http://schemas.microsoft.com/office/drawing/2014/main" id="{D6AECFA4-E146-53CE-E4DD-812C619D17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9921" y="980334"/>
            <a:ext cx="762000" cy="381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3" name="Object 15">
            <a:extLst>
              <a:ext uri="{FF2B5EF4-FFF2-40B4-BE49-F238E27FC236}">
                <a16:creationId xmlns:a16="http://schemas.microsoft.com/office/drawing/2014/main" id="{949F6BCF-84BB-F42D-4F3A-812F4C5A93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84472"/>
              </p:ext>
            </p:extLst>
          </p:nvPr>
        </p:nvGraphicFramePr>
        <p:xfrm>
          <a:off x="6258321" y="1724872"/>
          <a:ext cx="215582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91726" imgH="291973" progId="Equation.DSMT4">
                  <p:embed/>
                </p:oleObj>
              </mc:Choice>
              <mc:Fallback>
                <p:oleObj name="Equation" r:id="rId16" imgW="1091726" imgH="291973" progId="Equation.DSMT4">
                  <p:embed/>
                  <p:pic>
                    <p:nvPicPr>
                      <p:cNvPr id="8207" name="Object 15">
                        <a:extLst>
                          <a:ext uri="{FF2B5EF4-FFF2-40B4-BE49-F238E27FC236}">
                            <a16:creationId xmlns:a16="http://schemas.microsoft.com/office/drawing/2014/main" id="{76E1EEAC-210D-D802-29DB-61CC33677F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8321" y="1724872"/>
                        <a:ext cx="2155825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6">
            <a:extLst>
              <a:ext uri="{FF2B5EF4-FFF2-40B4-BE49-F238E27FC236}">
                <a16:creationId xmlns:a16="http://schemas.microsoft.com/office/drawing/2014/main" id="{3671C623-D369-4DB4-6989-8333AC3381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511916"/>
              </p:ext>
            </p:extLst>
          </p:nvPr>
        </p:nvGraphicFramePr>
        <p:xfrm>
          <a:off x="6301184" y="2572597"/>
          <a:ext cx="13287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72808" imgH="253890" progId="Equation.DSMT4">
                  <p:embed/>
                </p:oleObj>
              </mc:Choice>
              <mc:Fallback>
                <p:oleObj name="Equation" r:id="rId18" imgW="672808" imgH="253890" progId="Equation.DSMT4">
                  <p:embed/>
                  <p:pic>
                    <p:nvPicPr>
                      <p:cNvPr id="8208" name="Object 16">
                        <a:extLst>
                          <a:ext uri="{FF2B5EF4-FFF2-40B4-BE49-F238E27FC236}">
                            <a16:creationId xmlns:a16="http://schemas.microsoft.com/office/drawing/2014/main" id="{32C45A3B-3DD5-E43E-CB2B-B8B3BAC43B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1184" y="2572597"/>
                        <a:ext cx="1328737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7">
            <a:extLst>
              <a:ext uri="{FF2B5EF4-FFF2-40B4-BE49-F238E27FC236}">
                <a16:creationId xmlns:a16="http://schemas.microsoft.com/office/drawing/2014/main" id="{5453EE67-C3C4-A7A2-1552-7766A5F018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516292"/>
              </p:ext>
            </p:extLst>
          </p:nvPr>
        </p:nvGraphicFramePr>
        <p:xfrm>
          <a:off x="6255146" y="3447309"/>
          <a:ext cx="16795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50531" imgH="177723" progId="Equation.DSMT4">
                  <p:embed/>
                </p:oleObj>
              </mc:Choice>
              <mc:Fallback>
                <p:oleObj name="Equation" r:id="rId20" imgW="850531" imgH="177723" progId="Equation.DSMT4">
                  <p:embed/>
                  <p:pic>
                    <p:nvPicPr>
                      <p:cNvPr id="8209" name="Object 17">
                        <a:extLst>
                          <a:ext uri="{FF2B5EF4-FFF2-40B4-BE49-F238E27FC236}">
                            <a16:creationId xmlns:a16="http://schemas.microsoft.com/office/drawing/2014/main" id="{5710A089-13A9-34C9-DF75-A3CFAFD8F6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5146" y="3447309"/>
                        <a:ext cx="167957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8">
            <a:extLst>
              <a:ext uri="{FF2B5EF4-FFF2-40B4-BE49-F238E27FC236}">
                <a16:creationId xmlns:a16="http://schemas.microsoft.com/office/drawing/2014/main" id="{2073E388-CA3D-E00E-4DC2-1B0D62970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717" y="4093440"/>
            <a:ext cx="50107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</a:rPr>
              <a:t>We say that the </a:t>
            </a:r>
            <a:r>
              <a:rPr lang="en-US" altLang="en-US" sz="2200" b="1" u="sng" dirty="0">
                <a:latin typeface="Times New Roman" panose="02020603050405020304" pitchFamily="18" charset="0"/>
              </a:rPr>
              <a:t>Instantaneous Velocity</a:t>
            </a:r>
            <a:r>
              <a:rPr lang="en-US" altLang="en-US" sz="2200" dirty="0">
                <a:latin typeface="Times New Roman" panose="02020603050405020304" pitchFamily="18" charset="0"/>
              </a:rPr>
              <a:t> at </a:t>
            </a:r>
            <a:r>
              <a:rPr lang="en-US" altLang="en-US" sz="2200" i="1" dirty="0">
                <a:latin typeface="Times New Roman" panose="02020603050405020304" pitchFamily="18" charset="0"/>
              </a:rPr>
              <a:t>t</a:t>
            </a:r>
            <a:r>
              <a:rPr lang="en-US" altLang="en-US" sz="2200" dirty="0">
                <a:latin typeface="Times New Roman" panose="02020603050405020304" pitchFamily="18" charset="0"/>
              </a:rPr>
              <a:t> = 6 seconds is </a:t>
            </a:r>
            <a:r>
              <a:rPr lang="en-US" altLang="en-US" sz="2200" dirty="0">
                <a:latin typeface="Symbol" panose="05050102010706020507" pitchFamily="18" charset="2"/>
              </a:rPr>
              <a:t>-</a:t>
            </a:r>
            <a:r>
              <a:rPr lang="en-US" altLang="en-US" sz="2200" dirty="0">
                <a:latin typeface="Times New Roman" panose="02020603050405020304" pitchFamily="18" charset="0"/>
              </a:rPr>
              <a:t>192 ft/sec.</a:t>
            </a:r>
          </a:p>
        </p:txBody>
      </p:sp>
      <p:sp>
        <p:nvSpPr>
          <p:cNvPr id="17" name="Text Box 19">
            <a:extLst>
              <a:ext uri="{FF2B5EF4-FFF2-40B4-BE49-F238E27FC236}">
                <a16:creationId xmlns:a16="http://schemas.microsoft.com/office/drawing/2014/main" id="{A04C3A04-675E-569C-72D7-B5FF93330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739101"/>
            <a:ext cx="238558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</a:rPr>
              <a:t>Using limits we get</a:t>
            </a:r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28C4CD9D-9E12-53D8-3E8A-72C1AD0FD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298804"/>
            <a:ext cx="57308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latin typeface="Times New Roman" panose="02020603050405020304" pitchFamily="18" charset="0"/>
              </a:rPr>
              <a:t>(b) Find the velocity at time 6 seconds.</a:t>
            </a:r>
          </a:p>
        </p:txBody>
      </p:sp>
      <p:graphicFrame>
        <p:nvGraphicFramePr>
          <p:cNvPr id="19" name="Object 6">
            <a:extLst>
              <a:ext uri="{FF2B5EF4-FFF2-40B4-BE49-F238E27FC236}">
                <a16:creationId xmlns:a16="http://schemas.microsoft.com/office/drawing/2014/main" id="{9889076C-681C-D71E-9812-93EE912F75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184459"/>
              </p:ext>
            </p:extLst>
          </p:nvPr>
        </p:nvGraphicFramePr>
        <p:xfrm>
          <a:off x="3120711" y="3045435"/>
          <a:ext cx="2221187" cy="463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18671" imgH="253890" progId="Equation.DSMT4">
                  <p:embed/>
                </p:oleObj>
              </mc:Choice>
              <mc:Fallback>
                <p:oleObj name="Equation" r:id="rId22" imgW="1218671" imgH="253890" progId="Equation.DSMT4">
                  <p:embed/>
                  <p:pic>
                    <p:nvPicPr>
                      <p:cNvPr id="14" name="Object 6">
                        <a:extLst>
                          <a:ext uri="{FF2B5EF4-FFF2-40B4-BE49-F238E27FC236}">
                            <a16:creationId xmlns:a16="http://schemas.microsoft.com/office/drawing/2014/main" id="{6CEB3D1C-AF37-0CDE-DE02-5E07F7FB9F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0711" y="3045435"/>
                        <a:ext cx="2221187" cy="4631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134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2458</TotalTime>
  <Words>403</Words>
  <Application>Microsoft Office PowerPoint</Application>
  <PresentationFormat>Widescreen</PresentationFormat>
  <Paragraphs>34</Paragraphs>
  <Slides>10</Slides>
  <Notes>0</Notes>
  <HiddenSlides>0</HiddenSlides>
  <MMClips>3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Bach, Gale</dc:creator>
  <cp:lastModifiedBy>Bach, Gale</cp:lastModifiedBy>
  <cp:revision>110</cp:revision>
  <dcterms:created xsi:type="dcterms:W3CDTF">2022-06-05T19:04:41Z</dcterms:created>
  <dcterms:modified xsi:type="dcterms:W3CDTF">2024-08-20T16:53:33Z</dcterms:modified>
</cp:coreProperties>
</file>